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mp3" ContentType="audio/m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72" r:id="rId1"/>
  </p:sldMasterIdLst>
  <p:notesMasterIdLst>
    <p:notesMasterId r:id="rId10"/>
  </p:notesMasterIdLst>
  <p:sldIdLst>
    <p:sldId id="261" r:id="rId2"/>
    <p:sldId id="256" r:id="rId3"/>
    <p:sldId id="340" r:id="rId4"/>
    <p:sldId id="316" r:id="rId5"/>
    <p:sldId id="341" r:id="rId6"/>
    <p:sldId id="330" r:id="rId7"/>
    <p:sldId id="345" r:id="rId8"/>
    <p:sldId id="344" r:id="rId9"/>
  </p:sldIdLst>
  <p:sldSz cx="9144000" cy="5143500" type="screen16x9"/>
  <p:notesSz cx="6858000" cy="9144000"/>
  <p:embeddedFontLst>
    <p:embeddedFont>
      <p:font typeface="AR HERMANN" panose="020B0600000101010101" charset="0"/>
      <p:regular r:id="rId11"/>
    </p:embeddedFont>
    <p:embeddedFont>
      <p:font typeface="Calibri" panose="020F0502020204030204" pitchFamily="34" charset="0"/>
      <p:regular r:id="rId12"/>
      <p:bold r:id="rId13"/>
      <p:italic r:id="rId14"/>
      <p:boldItalic r:id="rId15"/>
    </p:embeddedFont>
    <p:embeddedFont>
      <p:font typeface="Cambria" panose="02040503050406030204" pitchFamily="18" charset="0"/>
      <p:regular r:id="rId16"/>
      <p:bold r:id="rId17"/>
      <p:italic r:id="rId18"/>
      <p:boldItalic r:id="rId19"/>
    </p:embeddedFont>
    <p:embeddedFont>
      <p:font typeface="맑은 고딕" panose="020B0503020000020004" pitchFamily="50" charset="-127"/>
      <p:regular r:id="rId20"/>
      <p:bold r:id="rId21"/>
    </p:embeddedFont>
  </p:embeddedFontLst>
  <p:custDataLst>
    <p:tags r:id="rId22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20" autoAdjust="0"/>
    <p:restoredTop sz="71379" autoAdjust="0"/>
  </p:normalViewPr>
  <p:slideViewPr>
    <p:cSldViewPr snapToGrid="0">
      <p:cViewPr varScale="1">
        <p:scale>
          <a:sx n="67" d="100"/>
          <a:sy n="67" d="100"/>
        </p:scale>
        <p:origin x="1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6F6C2B-BA23-4B6F-A16C-E83E1A24F26C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709C8C-1C0B-460F-A188-A3D13441D7A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145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9212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77661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68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30620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835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33319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709C8C-1C0B-460F-A188-A3D13441D7A7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985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53515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279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865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92D050"/>
                </a:solidFill>
              </a:defRPr>
            </a:lvl1pPr>
          </a:lstStyle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2374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4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0194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1255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9031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2113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773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14F1D-BB12-4672-BB3C-1516046A1FA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3199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6926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207168"/>
            <a:ext cx="7886700" cy="34255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14F1D-BB12-4672-BB3C-1516046A1FA4}" type="datetimeFigureOut">
              <a:rPr lang="ko-KR" altLang="en-US" smtClean="0"/>
              <a:t>2021-04-27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4CA7E7-31D2-4AE6-A432-9AD10A095A9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0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b="0" i="0" u="none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b="0" i="0" u="none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5" Type="http://schemas.openxmlformats.org/officeDocument/2006/relationships/image" Target="../media/image4.png"/><Relationship Id="rId4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wan-ajou/webgl-1.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6" Type="http://schemas.openxmlformats.org/officeDocument/2006/relationships/image" Target="../media/image4.png"/><Relationship Id="rId5" Type="http://schemas.openxmlformats.org/officeDocument/2006/relationships/image" Target="../media/image5.jpg"/><Relationship Id="rId4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2.sv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1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Are you ready?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84452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2524769" y="1802313"/>
            <a:ext cx="5630359" cy="769441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 rtlCol="0">
            <a:spAutoFit/>
          </a:bodyPr>
          <a:lstStyle/>
          <a:p>
            <a:r>
              <a:rPr lang="en-US" altLang="ko-KR" sz="4400" dirty="0">
                <a:solidFill>
                  <a:schemeClr val="accent4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S</a:t>
            </a:r>
            <a:r>
              <a:rPr lang="en-US" altLang="ko-KR" sz="4400" dirty="0">
                <a:latin typeface="AR HERMANN" panose="02000000000000000000" pitchFamily="2" charset="0"/>
              </a:rPr>
              <a:t>oft</a:t>
            </a:r>
            <a:r>
              <a:rPr lang="en-US" altLang="ko-KR" sz="4400" dirty="0">
                <a:solidFill>
                  <a:schemeClr val="accent5">
                    <a:lumMod val="60000"/>
                    <a:lumOff val="40000"/>
                  </a:schemeClr>
                </a:solidFill>
                <a:latin typeface="AR HERMANN" panose="02000000000000000000" pitchFamily="2" charset="0"/>
              </a:rPr>
              <a:t>w</a:t>
            </a:r>
            <a:r>
              <a:rPr lang="en-US" altLang="ko-KR" sz="4400" dirty="0">
                <a:latin typeface="AR HERMANN" panose="02000000000000000000" pitchFamily="2" charset="0"/>
              </a:rPr>
              <a:t>are </a:t>
            </a:r>
            <a:r>
              <a:rPr lang="en-US" altLang="ko-KR" sz="4400" dirty="0">
                <a:solidFill>
                  <a:schemeClr val="accent6">
                    <a:lumMod val="40000"/>
                    <a:lumOff val="60000"/>
                  </a:schemeClr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ool </a:t>
            </a:r>
            <a:r>
              <a:rPr lang="en-US" altLang="ko-KR" sz="4400" dirty="0">
                <a:solidFill>
                  <a:srgbClr val="FFC000"/>
                </a:solidFill>
                <a:latin typeface="AR HERMANN" panose="02000000000000000000" pitchFamily="2" charset="0"/>
              </a:rPr>
              <a:t>T</a:t>
            </a:r>
            <a:r>
              <a:rPr lang="en-US" altLang="ko-KR" sz="4400" dirty="0">
                <a:latin typeface="AR HERMANN" panose="02000000000000000000" pitchFamily="2" charset="0"/>
              </a:rPr>
              <a:t>ime</a:t>
            </a:r>
            <a:endParaRPr lang="ko-KR" altLang="en-US" sz="4400" dirty="0">
              <a:latin typeface="AR HERMANN" panose="02000000000000000000" pitchFamily="2" charset="0"/>
            </a:endParaRPr>
          </a:p>
        </p:txBody>
      </p:sp>
      <p:pic>
        <p:nvPicPr>
          <p:cNvPr id="12" name="그래픽 11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88880" y="1780171"/>
            <a:ext cx="1224267" cy="124758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1026" name="Picture 2" descr="Creative Commons">
            <a:extLst>
              <a:ext uri="{FF2B5EF4-FFF2-40B4-BE49-F238E27FC236}">
                <a16:creationId xmlns:a16="http://schemas.microsoft.com/office/drawing/2014/main" id="{2DCAC4BA-2943-451C-A1DB-EBE3FE34B4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6899" y="2683390"/>
            <a:ext cx="1287379" cy="315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2531412B-F6C5-4F12-9A19-53BF3016D2F5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8193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7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7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26" presetClass="entr" presetSubtype="0" fill="hold" grpId="1" nodeType="withEffect">
                                  <p:stCondLst>
                                    <p:cond delay="1500"/>
                                  </p:stCondLst>
                                  <p:iterate type="lt">
                                    <p:tmPct val="2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725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2278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830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830" tmFilter="0, 0; 0.125,0.2665; 0.25,0.4; 0.375,0.465; 0.5,0.5;  0.625,0.535; 0.75,0.6; 0.875,0.7335; 1,1">
                                          <p:stCondLst>
                                            <p:cond delay="83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415" tmFilter="0, 0; 0.125,0.2665; 0.25,0.4; 0.375,0.465; 0.5,0.5;  0.625,0.535; 0.75,0.6; 0.875,0.7335; 1,1">
                                          <p:stCondLst>
                                            <p:cond delay="165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5" tmFilter="0, 0; 0.125,0.2665; 0.25,0.4; 0.375,0.465; 0.5,0.5;  0.625,0.535; 0.75,0.6; 0.875,0.7335; 1,1">
                                          <p:stCondLst>
                                            <p:cond delay="207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0" dur="33">
                                          <p:stCondLst>
                                            <p:cond delay="81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21" dur="208" decel="50000">
                                          <p:stCondLst>
                                            <p:cond delay="84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33">
                                          <p:stCondLst>
                                            <p:cond delay="164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3" dur="208" decel="50000">
                                          <p:stCondLst>
                                            <p:cond delay="167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33">
                                          <p:stCondLst>
                                            <p:cond delay="205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5" dur="208" decel="50000">
                                          <p:stCondLst>
                                            <p:cond delay="208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6" dur="33">
                                          <p:stCondLst>
                                            <p:cond delay="226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7" dur="208" decel="50000">
                                          <p:stCondLst>
                                            <p:cond delay="2293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48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2" presetClass="emph" presetSubtype="0" fill="hold" grpId="0" nodeType="withEffect">
                                  <p:stCondLst>
                                    <p:cond delay="6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animRot by="120000">
                                      <p:cBhvr>
                                        <p:cTn id="32" dur="2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4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4" dur="4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5" dur="4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6" dur="400" fill="hold">
                                          <p:stCondLst>
                                            <p:cond delay="160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3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audio>
          </p:childTnLst>
        </p:cTn>
      </p:par>
    </p:tnLst>
    <p:bldLst>
      <p:bldP spid="9" grpId="0"/>
      <p:bldP spid="9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5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9CCDFD-EBD7-4FD7-8F4F-A276841D2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839" y="299037"/>
            <a:ext cx="7101784" cy="799582"/>
          </a:xfrm>
        </p:spPr>
        <p:txBody>
          <a:bodyPr>
            <a:normAutofit fontScale="90000"/>
          </a:bodyPr>
          <a:lstStyle/>
          <a:p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WebGL 1.0 Tutorial</a:t>
            </a:r>
            <a:b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</a:br>
            <a:r>
              <a:rPr lang="en-US" altLang="ko-KR" sz="3600" b="1" dirty="0">
                <a:solidFill>
                  <a:srgbClr val="00B0F0"/>
                </a:solidFill>
                <a:latin typeface="+mn-lt"/>
                <a:ea typeface="+mn-ea"/>
              </a:rPr>
              <a:t>     Lecture 01 – Hello Triangle</a:t>
            </a:r>
            <a:endParaRPr lang="ko-KR" altLang="en-US" sz="3600" b="1" dirty="0">
              <a:solidFill>
                <a:srgbClr val="00B0F0"/>
              </a:solidFill>
              <a:latin typeface="+mn-lt"/>
              <a:ea typeface="+mn-ea"/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3C38BD-6602-4EC4-A99D-FC94ECF41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839" y="1159017"/>
            <a:ext cx="7302524" cy="3543612"/>
          </a:xfrm>
        </p:spPr>
        <p:txBody>
          <a:bodyPr>
            <a:normAutofit/>
          </a:bodyPr>
          <a:lstStyle/>
          <a:p>
            <a:r>
              <a:rPr lang="en-US" altLang="ko-KR" sz="2000" dirty="0"/>
              <a:t>Tutor</a:t>
            </a:r>
          </a:p>
          <a:p>
            <a:pPr lvl="1"/>
            <a:r>
              <a:rPr lang="en-US" altLang="ko-KR" sz="1600" dirty="0"/>
              <a:t>Hwanyong</a:t>
            </a:r>
            <a:r>
              <a:rPr lang="ko-KR" altLang="en-US" sz="1600" dirty="0"/>
              <a:t> </a:t>
            </a:r>
            <a:r>
              <a:rPr lang="en-US" altLang="ko-KR" sz="1600" dirty="0"/>
              <a:t>“Grey Bear” LEE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2000" dirty="0"/>
              <a:t>Objectives</a:t>
            </a:r>
          </a:p>
          <a:p>
            <a:pPr lvl="1"/>
            <a:r>
              <a:rPr lang="en-US" altLang="ko-KR" sz="1600" dirty="0"/>
              <a:t>Look into first WebGL 1.0 code</a:t>
            </a:r>
            <a:br>
              <a:rPr lang="en-US" altLang="ko-KR" sz="1600" dirty="0"/>
            </a:br>
            <a:endParaRPr lang="en-US" altLang="ko-KR" sz="1600" dirty="0"/>
          </a:p>
          <a:p>
            <a:r>
              <a:rPr lang="en-US" altLang="ko-KR" sz="2000" dirty="0"/>
              <a:t>Preparation</a:t>
            </a:r>
          </a:p>
          <a:p>
            <a:pPr lvl="1"/>
            <a:r>
              <a:rPr lang="en-US" altLang="ko-KR" sz="1700" dirty="0"/>
              <a:t>Download hello triangle in </a:t>
            </a:r>
            <a:br>
              <a:rPr lang="en-US" altLang="ko-KR" sz="1700" dirty="0"/>
            </a:br>
            <a:r>
              <a:rPr lang="en-US" sz="1600" dirty="0">
                <a:hlinkClick r:id="rId3"/>
              </a:rPr>
              <a:t>https://github.com/hwan-ajou/webgl-1.0</a:t>
            </a:r>
            <a:r>
              <a:rPr lang="en-US" sz="1600" dirty="0"/>
              <a:t> </a:t>
            </a:r>
          </a:p>
          <a:p>
            <a:pPr lvl="1"/>
            <a:endParaRPr lang="en-US" altLang="ko-KR" sz="1700" dirty="0"/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  <a:p>
            <a:pPr marL="0" indent="0">
              <a:buNone/>
            </a:pPr>
            <a:endParaRPr lang="en-US" altLang="ko-KR" sz="1200" dirty="0">
              <a:solidFill>
                <a:srgbClr val="FFC000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900233C-C772-4D2D-9058-7AE680D04AC9}"/>
              </a:ext>
            </a:extLst>
          </p:cNvPr>
          <p:cNvSpPr/>
          <p:nvPr/>
        </p:nvSpPr>
        <p:spPr>
          <a:xfrm>
            <a:off x="634839" y="4763027"/>
            <a:ext cx="4359527" cy="2585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85800" latinLnBrk="1">
              <a:lnSpc>
                <a:spcPct val="90000"/>
              </a:lnSpc>
              <a:spcBef>
                <a:spcPts val="750"/>
              </a:spcBef>
            </a:pPr>
            <a:r>
              <a:rPr lang="en-US" altLang="ko-KR" sz="1200" dirty="0">
                <a:solidFill>
                  <a:srgbClr val="FFC000"/>
                </a:solidFill>
              </a:rPr>
              <a:t>April 2021 / (CC-BY-NC 4.0) Hwanyong Lee and Ajou University</a:t>
            </a:r>
            <a:endParaRPr lang="en-US" altLang="ko-KR" sz="2000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60608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73930-0F67-4D1A-97B8-D9F8BFD5D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ES 2.0 pipeline diagram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D384B47F-4837-4C6C-B354-1F6F1DDB0683}"/>
              </a:ext>
            </a:extLst>
          </p:cNvPr>
          <p:cNvSpPr/>
          <p:nvPr/>
        </p:nvSpPr>
        <p:spPr>
          <a:xfrm>
            <a:off x="1626500" y="2331637"/>
            <a:ext cx="674301" cy="1192592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API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7E2CBCED-021C-4CD4-AF86-985ABC029C2B}"/>
              </a:ext>
            </a:extLst>
          </p:cNvPr>
          <p:cNvSpPr/>
          <p:nvPr/>
        </p:nvSpPr>
        <p:spPr>
          <a:xfrm>
            <a:off x="675217" y="2332641"/>
            <a:ext cx="674301" cy="1194415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A</a:t>
            </a:r>
            <a:r>
              <a:rPr lang="en-US" altLang="ko-KR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  <a:ea typeface="맑은 고딕" panose="020B0503020000020004" pitchFamily="50" charset="-127"/>
              </a:rPr>
              <a:t>pp</a:t>
            </a:r>
            <a:endParaRPr lang="en-US" sz="1200" kern="0" dirty="0">
              <a:solidFill>
                <a:schemeClr val="tx1">
                  <a:lumMod val="85000"/>
                </a:schemeClr>
              </a:solidFill>
              <a:latin typeface="Calibri" panose="020F0502020204030204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B18E814-8C00-4E76-904D-2176F68C1D37}"/>
              </a:ext>
            </a:extLst>
          </p:cNvPr>
          <p:cNvSpPr/>
          <p:nvPr/>
        </p:nvSpPr>
        <p:spPr>
          <a:xfrm>
            <a:off x="675816" y="3905408"/>
            <a:ext cx="1624985" cy="777011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System SW</a:t>
            </a:r>
          </a:p>
          <a:p>
            <a:pPr algn="ctr" defTabSz="914400"/>
            <a:r>
              <a:rPr lang="en-US" sz="10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(Window, Web, HAL)</a:t>
            </a: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21D26A50-EC98-4575-82D2-2EEAD82F3971}"/>
              </a:ext>
            </a:extLst>
          </p:cNvPr>
          <p:cNvSpPr/>
          <p:nvPr/>
        </p:nvSpPr>
        <p:spPr>
          <a:xfrm>
            <a:off x="2552574" y="1142999"/>
            <a:ext cx="1731521" cy="3571900"/>
          </a:xfrm>
          <a:prstGeom prst="roundRect">
            <a:avLst>
              <a:gd name="adj" fmla="val 7131"/>
            </a:avLst>
          </a:prstGeom>
          <a:ln w="19050">
            <a:solidFill>
              <a:srgbClr val="00B0F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t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Graphics Context</a:t>
            </a: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80E1D67-D855-4C0F-82AC-78B011AE3E57}"/>
              </a:ext>
            </a:extLst>
          </p:cNvPr>
          <p:cNvSpPr/>
          <p:nvPr/>
        </p:nvSpPr>
        <p:spPr>
          <a:xfrm>
            <a:off x="2710573" y="1454768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latin typeface="Calibri" panose="020F0502020204030204"/>
              </a:rPr>
              <a:t>Vertex Buffer</a:t>
            </a:r>
            <a:br>
              <a:rPr lang="en-US" sz="1200" kern="0" dirty="0">
                <a:latin typeface="Calibri" panose="020F0502020204030204"/>
              </a:rPr>
            </a:br>
            <a:r>
              <a:rPr lang="en-US" sz="1200" kern="0" dirty="0">
                <a:latin typeface="Calibri" panose="020F0502020204030204"/>
              </a:rPr>
              <a:t>(Array, Element)</a:t>
            </a: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30448239-B40D-4DA3-9865-F25160F1C5F7}"/>
              </a:ext>
            </a:extLst>
          </p:cNvPr>
          <p:cNvSpPr/>
          <p:nvPr/>
        </p:nvSpPr>
        <p:spPr>
          <a:xfrm>
            <a:off x="2710573" y="40437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Frame Buffer</a:t>
            </a:r>
          </a:p>
          <a:p>
            <a:pPr algn="ctr" defTabSz="914400"/>
            <a:r>
              <a:rPr lang="en-US" sz="1000" kern="0" dirty="0">
                <a:latin typeface="Calibri" panose="020F0502020204030204"/>
              </a:rPr>
              <a:t>(Drawing, Stencil, Depth, …)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6B80BFE8-45AE-4C04-9196-98BA2CB10F73}"/>
              </a:ext>
            </a:extLst>
          </p:cNvPr>
          <p:cNvSpPr/>
          <p:nvPr/>
        </p:nvSpPr>
        <p:spPr>
          <a:xfrm>
            <a:off x="2724569" y="2741057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Texture</a:t>
            </a: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6447148-6BF5-468E-A032-F8C44AF78D3E}"/>
              </a:ext>
            </a:extLst>
          </p:cNvPr>
          <p:cNvSpPr/>
          <p:nvPr/>
        </p:nvSpPr>
        <p:spPr>
          <a:xfrm>
            <a:off x="2710573" y="2087524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Vertex Shader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C9EB67AA-BCB1-43D3-A278-D6E6E1BE921A}"/>
              </a:ext>
            </a:extLst>
          </p:cNvPr>
          <p:cNvSpPr/>
          <p:nvPr/>
        </p:nvSpPr>
        <p:spPr>
          <a:xfrm>
            <a:off x="2710573" y="3401210"/>
            <a:ext cx="1389391" cy="501217"/>
          </a:xfrm>
          <a:prstGeom prst="roundRect">
            <a:avLst/>
          </a:prstGeom>
          <a:solidFill>
            <a:schemeClr val="bg1">
              <a:lumMod val="65000"/>
              <a:lumOff val="35000"/>
            </a:schemeClr>
          </a:solidFill>
          <a:ln w="19050" cap="flat" cmpd="sng" algn="ctr">
            <a:solidFill>
              <a:srgbClr val="FFFF00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 defTabSz="914400"/>
            <a:r>
              <a:rPr lang="en-US" sz="1200" kern="0" dirty="0">
                <a:latin typeface="Calibri" panose="020F0502020204030204"/>
              </a:rPr>
              <a:t>Fragment Shader</a:t>
            </a:r>
          </a:p>
        </p:txBody>
      </p:sp>
      <p:cxnSp>
        <p:nvCxnSpPr>
          <p:cNvPr id="46" name="직선 화살표 연결선 19">
            <a:extLst>
              <a:ext uri="{FF2B5EF4-FFF2-40B4-BE49-F238E27FC236}">
                <a16:creationId xmlns:a16="http://schemas.microsoft.com/office/drawing/2014/main" id="{3246078A-335C-4F92-BD78-2F7ADCC8529F}"/>
              </a:ext>
            </a:extLst>
          </p:cNvPr>
          <p:cNvCxnSpPr>
            <a:cxnSpLocks/>
            <a:stCxn id="37" idx="3"/>
            <a:endCxn id="40" idx="1"/>
          </p:cNvCxnSpPr>
          <p:nvPr/>
        </p:nvCxnSpPr>
        <p:spPr>
          <a:xfrm>
            <a:off x="2300801" y="2927936"/>
            <a:ext cx="251773" cy="101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직선 화살표 연결선 20">
            <a:extLst>
              <a:ext uri="{FF2B5EF4-FFF2-40B4-BE49-F238E27FC236}">
                <a16:creationId xmlns:a16="http://schemas.microsoft.com/office/drawing/2014/main" id="{3F24DA29-4A52-440E-A8C2-8BBD74058B3E}"/>
              </a:ext>
            </a:extLst>
          </p:cNvPr>
          <p:cNvCxnSpPr>
            <a:cxnSpLocks/>
            <a:stCxn id="38" idx="3"/>
            <a:endCxn id="37" idx="1"/>
          </p:cNvCxnSpPr>
          <p:nvPr/>
        </p:nvCxnSpPr>
        <p:spPr>
          <a:xfrm flipV="1">
            <a:off x="1349518" y="2927936"/>
            <a:ext cx="276983" cy="1915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CBC3162D-2F7C-4A0A-A2D9-F5E5793AE0C6}"/>
              </a:ext>
            </a:extLst>
          </p:cNvPr>
          <p:cNvSpPr/>
          <p:nvPr/>
        </p:nvSpPr>
        <p:spPr>
          <a:xfrm>
            <a:off x="4772649" y="177529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Vertex Processing</a:t>
            </a:r>
          </a:p>
        </p:txBody>
      </p: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AC91749F-15DB-46CB-BB3F-87D42994A259}"/>
              </a:ext>
            </a:extLst>
          </p:cNvPr>
          <p:cNvSpPr/>
          <p:nvPr/>
        </p:nvSpPr>
        <p:spPr>
          <a:xfrm>
            <a:off x="6477296" y="1776284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Primitive Processing</a:t>
            </a: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DB6770C0-57DA-4C22-A0EC-2201D3122110}"/>
              </a:ext>
            </a:extLst>
          </p:cNvPr>
          <p:cNvSpPr/>
          <p:nvPr/>
        </p:nvSpPr>
        <p:spPr>
          <a:xfrm>
            <a:off x="6509709" y="2521895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Rasterization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9105B87A-2996-4CDC-A3A8-A7543FBB8893}"/>
              </a:ext>
            </a:extLst>
          </p:cNvPr>
          <p:cNvSpPr/>
          <p:nvPr/>
        </p:nvSpPr>
        <p:spPr>
          <a:xfrm>
            <a:off x="4799949" y="3319748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Fragment Processing</a:t>
            </a: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58145A77-BC78-4679-93F6-80C7ADC82ADB}"/>
              </a:ext>
            </a:extLst>
          </p:cNvPr>
          <p:cNvSpPr/>
          <p:nvPr/>
        </p:nvSpPr>
        <p:spPr>
          <a:xfrm>
            <a:off x="4799949" y="4044800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Pixel 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</a:t>
            </a:r>
          </a:p>
        </p:txBody>
      </p:sp>
      <p:cxnSp>
        <p:nvCxnSpPr>
          <p:cNvPr id="53" name="직선 화살표 연결선 31">
            <a:extLst>
              <a:ext uri="{FF2B5EF4-FFF2-40B4-BE49-F238E27FC236}">
                <a16:creationId xmlns:a16="http://schemas.microsoft.com/office/drawing/2014/main" id="{C3CC3B80-CCAE-4A4D-A064-0FEF0583482A}"/>
              </a:ext>
            </a:extLst>
          </p:cNvPr>
          <p:cNvCxnSpPr>
            <a:cxnSpLocks/>
            <a:stCxn id="44" idx="3"/>
            <a:endCxn id="48" idx="1"/>
          </p:cNvCxnSpPr>
          <p:nvPr/>
        </p:nvCxnSpPr>
        <p:spPr>
          <a:xfrm flipV="1">
            <a:off x="4099964" y="2025906"/>
            <a:ext cx="672686" cy="31222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직선 화살표 연결선 35">
            <a:extLst>
              <a:ext uri="{FF2B5EF4-FFF2-40B4-BE49-F238E27FC236}">
                <a16:creationId xmlns:a16="http://schemas.microsoft.com/office/drawing/2014/main" id="{035EC68D-D069-444A-8059-78A8268A2683}"/>
              </a:ext>
            </a:extLst>
          </p:cNvPr>
          <p:cNvCxnSpPr>
            <a:cxnSpLocks/>
            <a:stCxn id="48" idx="3"/>
            <a:endCxn id="49" idx="1"/>
          </p:cNvCxnSpPr>
          <p:nvPr/>
        </p:nvCxnSpPr>
        <p:spPr>
          <a:xfrm>
            <a:off x="6162040" y="2025909"/>
            <a:ext cx="315256" cy="986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직선 화살표 연결선 36">
            <a:extLst>
              <a:ext uri="{FF2B5EF4-FFF2-40B4-BE49-F238E27FC236}">
                <a16:creationId xmlns:a16="http://schemas.microsoft.com/office/drawing/2014/main" id="{8A1B27D9-A830-44D2-A499-BA1A63481DB3}"/>
              </a:ext>
            </a:extLst>
          </p:cNvPr>
          <p:cNvCxnSpPr>
            <a:cxnSpLocks/>
            <a:stCxn id="49" idx="3"/>
            <a:endCxn id="50" idx="3"/>
          </p:cNvCxnSpPr>
          <p:nvPr/>
        </p:nvCxnSpPr>
        <p:spPr>
          <a:xfrm>
            <a:off x="7866687" y="2026893"/>
            <a:ext cx="32413" cy="745611"/>
          </a:xfrm>
          <a:prstGeom prst="bentConnector3">
            <a:avLst>
              <a:gd name="adj1" fmla="val 644389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직선 화살표 연결선 20">
            <a:extLst>
              <a:ext uri="{FF2B5EF4-FFF2-40B4-BE49-F238E27FC236}">
                <a16:creationId xmlns:a16="http://schemas.microsoft.com/office/drawing/2014/main" id="{9250B009-3167-4CA3-9622-560589B3F335}"/>
              </a:ext>
            </a:extLst>
          </p:cNvPr>
          <p:cNvCxnSpPr>
            <a:cxnSpLocks/>
            <a:stCxn id="38" idx="2"/>
            <a:endCxn id="39" idx="0"/>
          </p:cNvCxnSpPr>
          <p:nvPr/>
        </p:nvCxnSpPr>
        <p:spPr>
          <a:xfrm rot="16200000" flipH="1">
            <a:off x="1061162" y="3478264"/>
            <a:ext cx="378352" cy="475941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직선 화살표 연결선 31">
            <a:extLst>
              <a:ext uri="{FF2B5EF4-FFF2-40B4-BE49-F238E27FC236}">
                <a16:creationId xmlns:a16="http://schemas.microsoft.com/office/drawing/2014/main" id="{1BDBE3DC-99DA-4DAE-815C-878E71F42E06}"/>
              </a:ext>
            </a:extLst>
          </p:cNvPr>
          <p:cNvCxnSpPr>
            <a:cxnSpLocks/>
            <a:stCxn id="41" idx="3"/>
            <a:endCxn id="48" idx="1"/>
          </p:cNvCxnSpPr>
          <p:nvPr/>
        </p:nvCxnSpPr>
        <p:spPr>
          <a:xfrm>
            <a:off x="4099964" y="1705379"/>
            <a:ext cx="672686" cy="32053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8" name="직선 화살표 연결선 35">
            <a:extLst>
              <a:ext uri="{FF2B5EF4-FFF2-40B4-BE49-F238E27FC236}">
                <a16:creationId xmlns:a16="http://schemas.microsoft.com/office/drawing/2014/main" id="{11118594-2105-4707-A8AD-B6A3487C6FBB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>
          <a:xfrm rot="5400000">
            <a:off x="6201210" y="2316553"/>
            <a:ext cx="296636" cy="170976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직선 화살표 연결선 31">
            <a:extLst>
              <a:ext uri="{FF2B5EF4-FFF2-40B4-BE49-F238E27FC236}">
                <a16:creationId xmlns:a16="http://schemas.microsoft.com/office/drawing/2014/main" id="{430AB037-06A0-4C1A-BF95-07FA2D391309}"/>
              </a:ext>
            </a:extLst>
          </p:cNvPr>
          <p:cNvCxnSpPr>
            <a:cxnSpLocks/>
            <a:stCxn id="43" idx="3"/>
            <a:endCxn id="63" idx="1"/>
          </p:cNvCxnSpPr>
          <p:nvPr/>
        </p:nvCxnSpPr>
        <p:spPr>
          <a:xfrm flipV="1">
            <a:off x="4113960" y="2775762"/>
            <a:ext cx="685691" cy="215903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0" name="직선 화살표 연결선 35">
            <a:extLst>
              <a:ext uri="{FF2B5EF4-FFF2-40B4-BE49-F238E27FC236}">
                <a16:creationId xmlns:a16="http://schemas.microsoft.com/office/drawing/2014/main" id="{FD060479-2120-4E81-8B60-162141DB5DE4}"/>
              </a:ext>
            </a:extLst>
          </p:cNvPr>
          <p:cNvCxnSpPr>
            <a:cxnSpLocks/>
            <a:stCxn id="51" idx="3"/>
            <a:endCxn id="52" idx="3"/>
          </p:cNvCxnSpPr>
          <p:nvPr/>
        </p:nvCxnSpPr>
        <p:spPr>
          <a:xfrm>
            <a:off x="6189340" y="3570356"/>
            <a:ext cx="9803" cy="725052"/>
          </a:xfrm>
          <a:prstGeom prst="bentConnector3">
            <a:avLst>
              <a:gd name="adj1" fmla="val 180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직선 화살표 연결선 35">
            <a:extLst>
              <a:ext uri="{FF2B5EF4-FFF2-40B4-BE49-F238E27FC236}">
                <a16:creationId xmlns:a16="http://schemas.microsoft.com/office/drawing/2014/main" id="{3217F9C1-78D0-4260-BAA9-5B00A1FFF5F2}"/>
              </a:ext>
            </a:extLst>
          </p:cNvPr>
          <p:cNvCxnSpPr>
            <a:cxnSpLocks/>
            <a:stCxn id="52" idx="1"/>
            <a:endCxn id="42" idx="3"/>
          </p:cNvCxnSpPr>
          <p:nvPr/>
        </p:nvCxnSpPr>
        <p:spPr>
          <a:xfrm rot="10800000">
            <a:off x="4099964" y="4294318"/>
            <a:ext cx="699985" cy="1090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headEnd type="triangle"/>
            <a:tailEnd type="triangle"/>
          </a:ln>
          <a:effectLst/>
        </p:spPr>
      </p:cxnSp>
      <p:cxnSp>
        <p:nvCxnSpPr>
          <p:cNvPr id="62" name="직선 화살표 연결선 31">
            <a:extLst>
              <a:ext uri="{FF2B5EF4-FFF2-40B4-BE49-F238E27FC236}">
                <a16:creationId xmlns:a16="http://schemas.microsoft.com/office/drawing/2014/main" id="{701467F1-2E4C-46B2-999A-980805CDBD8A}"/>
              </a:ext>
            </a:extLst>
          </p:cNvPr>
          <p:cNvCxnSpPr>
            <a:cxnSpLocks/>
            <a:stCxn id="45" idx="3"/>
            <a:endCxn id="51" idx="1"/>
          </p:cNvCxnSpPr>
          <p:nvPr/>
        </p:nvCxnSpPr>
        <p:spPr>
          <a:xfrm flipV="1">
            <a:off x="4099967" y="3570359"/>
            <a:ext cx="699985" cy="8146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3" name="사각형: 둥근 모서리 62">
            <a:extLst>
              <a:ext uri="{FF2B5EF4-FFF2-40B4-BE49-F238E27FC236}">
                <a16:creationId xmlns:a16="http://schemas.microsoft.com/office/drawing/2014/main" id="{9DA52491-8735-4B59-B954-724C2C6215C6}"/>
              </a:ext>
            </a:extLst>
          </p:cNvPr>
          <p:cNvSpPr/>
          <p:nvPr/>
        </p:nvSpPr>
        <p:spPr>
          <a:xfrm>
            <a:off x="4799651" y="2525154"/>
            <a:ext cx="1389391" cy="501217"/>
          </a:xfrm>
          <a:prstGeom prst="roundRect">
            <a:avLst/>
          </a:prstGeom>
          <a:ln w="19050">
            <a:solidFill>
              <a:srgbClr val="92D050"/>
            </a:solidFill>
            <a:headEnd type="none" w="med" len="med"/>
            <a:tailEnd type="none" w="med" len="med"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Texture</a:t>
            </a:r>
          </a:p>
          <a:p>
            <a:pPr algn="ctr" defTabSz="914400"/>
            <a:r>
              <a:rPr lang="en-US" sz="1200" kern="0" dirty="0">
                <a:solidFill>
                  <a:schemeClr val="tx1">
                    <a:lumMod val="85000"/>
                  </a:schemeClr>
                </a:solidFill>
                <a:latin typeface="Calibri" panose="020F0502020204030204"/>
              </a:rPr>
              <a:t>Processing </a:t>
            </a:r>
          </a:p>
        </p:txBody>
      </p:sp>
      <p:cxnSp>
        <p:nvCxnSpPr>
          <p:cNvPr id="64" name="직선 화살표 연결선 31">
            <a:extLst>
              <a:ext uri="{FF2B5EF4-FFF2-40B4-BE49-F238E27FC236}">
                <a16:creationId xmlns:a16="http://schemas.microsoft.com/office/drawing/2014/main" id="{EF434FBD-AF6E-4C65-B76B-9B774E544D7D}"/>
              </a:ext>
            </a:extLst>
          </p:cNvPr>
          <p:cNvCxnSpPr>
            <a:cxnSpLocks/>
            <a:stCxn id="63" idx="2"/>
            <a:endCxn id="51" idx="0"/>
          </p:cNvCxnSpPr>
          <p:nvPr/>
        </p:nvCxnSpPr>
        <p:spPr>
          <a:xfrm rot="16200000" flipH="1">
            <a:off x="5347806" y="3172910"/>
            <a:ext cx="293378" cy="298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5" name="직선 화살표 연결선 19">
            <a:extLst>
              <a:ext uri="{FF2B5EF4-FFF2-40B4-BE49-F238E27FC236}">
                <a16:creationId xmlns:a16="http://schemas.microsoft.com/office/drawing/2014/main" id="{3713335C-1D47-44CD-BC6E-414BD93FF276}"/>
              </a:ext>
            </a:extLst>
          </p:cNvPr>
          <p:cNvCxnSpPr>
            <a:cxnSpLocks/>
            <a:stCxn id="39" idx="3"/>
          </p:cNvCxnSpPr>
          <p:nvPr/>
        </p:nvCxnSpPr>
        <p:spPr>
          <a:xfrm>
            <a:off x="2300801" y="4293914"/>
            <a:ext cx="251773" cy="404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4472C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6" name="직선 화살표 연결선 20">
            <a:extLst>
              <a:ext uri="{FF2B5EF4-FFF2-40B4-BE49-F238E27FC236}">
                <a16:creationId xmlns:a16="http://schemas.microsoft.com/office/drawing/2014/main" id="{8B080F91-2296-4021-9E89-6A65405C47B9}"/>
              </a:ext>
            </a:extLst>
          </p:cNvPr>
          <p:cNvCxnSpPr>
            <a:cxnSpLocks/>
            <a:stCxn id="37" idx="2"/>
            <a:endCxn id="39" idx="0"/>
          </p:cNvCxnSpPr>
          <p:nvPr/>
        </p:nvCxnSpPr>
        <p:spPr>
          <a:xfrm rot="5400000">
            <a:off x="1535391" y="3477151"/>
            <a:ext cx="381178" cy="475342"/>
          </a:xfrm>
          <a:prstGeom prst="bentConnector3">
            <a:avLst>
              <a:gd name="adj1" fmla="val 50000"/>
            </a:avLst>
          </a:prstGeom>
          <a:noFill/>
          <a:ln w="19050" cap="flat" cmpd="sng" algn="ctr">
            <a:solidFill>
              <a:srgbClr val="FFC000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038824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52437C-04F3-4742-88FA-75438542E8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26063" y="2730435"/>
            <a:ext cx="7291873" cy="609600"/>
          </a:xfrm>
        </p:spPr>
        <p:txBody>
          <a:bodyPr>
            <a:normAutofit fontScale="90000"/>
          </a:bodyPr>
          <a:lstStyle/>
          <a:p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Lab. 01</a:t>
            </a:r>
            <a:br>
              <a:rPr lang="en-US" altLang="ko-KR" dirty="0"/>
            </a:br>
            <a:r>
              <a:rPr lang="en-US" altLang="ko-KR" dirty="0"/>
              <a:t>Dive into</a:t>
            </a:r>
            <a:br>
              <a:rPr lang="en-US" altLang="ko-KR" dirty="0"/>
            </a:br>
            <a:r>
              <a:rPr lang="en-US" altLang="ko-KR" dirty="0"/>
              <a:t>Hello Triangle!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431417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DD56DE-5A39-4F1B-83C3-E62546E6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11CB7948-2FA1-470D-B905-245CDE99B2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0990"/>
          </a:xfrm>
        </p:spPr>
      </p:pic>
      <p:pic>
        <p:nvPicPr>
          <p:cNvPr id="4" name="19th Floor_5sec">
            <a:hlinkClick r:id="" action="ppaction://media"/>
            <a:extLst>
              <a:ext uri="{FF2B5EF4-FFF2-40B4-BE49-F238E27FC236}">
                <a16:creationId xmlns:a16="http://schemas.microsoft.com/office/drawing/2014/main" id="{A15257F4-4B45-4548-8245-545E0003B31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4368800" y="5542831"/>
            <a:ext cx="406400" cy="40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26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9" dur="5063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628650" y="558266"/>
            <a:ext cx="7886700" cy="407445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Software Tool Time (</a:t>
            </a:r>
            <a:r>
              <a:rPr lang="ko-KR" altLang="en-US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소프트웨어 툴 타임</a:t>
            </a:r>
            <a:r>
              <a:rPr lang="en-US" altLang="ko-KR" sz="2000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(CC-BY-NC 4.0) Hwanyong Lee and Ajou University</a:t>
            </a:r>
          </a:p>
          <a:p>
            <a:pPr marL="0" indent="0" algn="ctr">
              <a:buNone/>
            </a:pPr>
            <a:endParaRPr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Visit “Software Tool Time” channel in YouTube : </a:t>
            </a:r>
            <a: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http://goo.gl/remxrw</a:t>
            </a:r>
            <a:br>
              <a:rPr lang="en-US" altLang="ko-KR" sz="1600" dirty="0">
                <a:solidFill>
                  <a:schemeClr val="accent4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altLang="ko-KR" sz="1600" dirty="0">
              <a:solidFill>
                <a:schemeClr val="accent4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n-US" altLang="ko-KR" sz="1400" dirty="0">
                <a:solidFill>
                  <a:schemeClr val="tx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video was supported by the Khronos Group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product names, trademarks, and/or company names are used solely for identification and belong to their respective owners.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“Software Tool Time” video is licensed to the public under a Creative Commons Attribution 4.0 License  (https://creativecommons.org/license/by/4.0/) </a:t>
            </a:r>
          </a:p>
          <a:p>
            <a:pPr marL="0" indent="0" algn="ctr">
              <a:buNone/>
            </a:pP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Twin </a:t>
            </a:r>
            <a:r>
              <a:rPr lang="en-US" altLang="ko-KR" sz="1500" dirty="0" err="1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Musicom’s</a:t>
            </a:r>
            <a:r>
              <a:rPr lang="ko-KR" altLang="en-US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1500" dirty="0">
                <a:solidFill>
                  <a:srgbClr val="00B0F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African Drums (Sting) is licensed to the to the public under a Creative Commons Attribution 4.0 License (Artist: http://www.twinmusicom.org/)</a:t>
            </a:r>
          </a:p>
        </p:txBody>
      </p:sp>
      <p:pic>
        <p:nvPicPr>
          <p:cNvPr id="2050" name="Picture 2" descr="Creative Commons">
            <a:extLst>
              <a:ext uri="{FF2B5EF4-FFF2-40B4-BE49-F238E27FC236}">
                <a16:creationId xmlns:a16="http://schemas.microsoft.com/office/drawing/2014/main" id="{6AE06B9F-FD0B-4C77-AC7E-03A6408D6D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96200" y="4632723"/>
            <a:ext cx="1159042" cy="283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48356DE-CE21-4391-8E51-CF1FEFD7FB1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8758" y="268669"/>
            <a:ext cx="743671" cy="757836"/>
          </a:xfrm>
          <a:prstGeom prst="rect">
            <a:avLst/>
          </a:prstGeom>
          <a:effectLst>
            <a:reflection blurRad="6350" stA="50000" endA="300" endPos="55500" dist="50800" dir="5400000" sy="-100000" algn="bl" rotWithShape="0"/>
          </a:effectLst>
        </p:spPr>
      </p:pic>
      <p:pic>
        <p:nvPicPr>
          <p:cNvPr id="6" name="African Drums (Sting) - Twin Musicom_6sec">
            <a:hlinkClick r:id="" action="ppaction://media"/>
            <a:extLst>
              <a:ext uri="{FF2B5EF4-FFF2-40B4-BE49-F238E27FC236}">
                <a16:creationId xmlns:a16="http://schemas.microsoft.com/office/drawing/2014/main" id="{B87ECA76-32A7-4267-9D4E-8F36C496823E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4224338" y="5532524"/>
            <a:ext cx="347662" cy="347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121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6055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1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PERSISTENCEDATA" val="MMPROD_UIPERSISTENCEDATA"/>
  <p:tag name="MMPROD_UIDATA" val="&lt;database version=&quot;11.0&quot;&gt;&lt;object type=&quot;1&quot; unique_id=&quot;10001&quot;&gt;&lt;object type=&quot;2&quot; unique_id=&quot;10002&quot;&gt;&lt;object type=&quot;3&quot; unique_id=&quot;10003&quot;&gt;&lt;property id=&quot;20148&quot; value=&quot;5&quot;/&gt;&lt;property id=&quot;20300&quot; value=&quot;Slide 2&quot;/&gt;&lt;property id=&quot;20307&quot; value=&quot;256&quot;/&gt;&lt;/object&gt;&lt;object type=&quot;3&quot; unique_id=&quot;10004&quot;&gt;&lt;property id=&quot;20148&quot; value=&quot;5&quot;/&gt;&lt;property id=&quot;20300&quot; value=&quot;Slide 6&quot;/&gt;&lt;property id=&quot;20307&quot; value=&quot;257&quot;/&gt;&lt;/object&gt;&lt;object type=&quot;3&quot; unique_id=&quot;10021&quot;&gt;&lt;property id=&quot;20148&quot; value=&quot;5&quot;/&gt;&lt;property id=&quot;20300&quot; value=&quot;Slide 3 - &amp;quot;Lecture : vi editor 초보편&amp;quot;&quot;/&gt;&lt;property id=&quot;20307&quot; value=&quot;258&quot;/&gt;&lt;/object&gt;&lt;object type=&quot;3&quot; unique_id=&quot;10047&quot;&gt;&lt;property id=&quot;20148&quot; value=&quot;5&quot;/&gt;&lt;property id=&quot;20300&quot; value=&quot;Slide 4 - &amp;quot;여기 부터 강의&amp;quot;&quot;/&gt;&lt;property id=&quot;20307&quot; value=&quot;260&quot;/&gt;&lt;/object&gt;&lt;object type=&quot;3&quot; unique_id=&quot;10048&quot;&gt;&lt;property id=&quot;20148&quot; value=&quot;5&quot;/&gt;&lt;property id=&quot;20300&quot; value=&quot;Slide 5 - &amp;quot;Lecture : vi editor 초보편&amp;quot;&quot;/&gt;&lt;property id=&quot;20307&quot; value=&quot;259&quot;/&gt;&lt;/object&gt;&lt;object type=&quot;3&quot; unique_id=&quot;10071&quot;&gt;&lt;property id=&quot;20148&quot; value=&quot;5&quot;/&gt;&lt;property id=&quot;20300&quot; value=&quot;Slide 1 - &amp;quot;Are you ready?&amp;quot;&quot;/&gt;&lt;property id=&quot;20307&quot; value=&quot;261&quot;/&gt;&lt;/object&gt;&lt;/object&gt;&lt;object type=&quot;8&quot; unique_id=&quot;10008&quot;&gt;&lt;/object&gt;&lt;/object&gt;&lt;/database&gt;"/>
  <p:tag name="SECTOMILLISECCONVERTED" val="1"/>
</p:tagLst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mbria">
      <a:majorFont>
        <a:latin typeface="Cambria"/>
        <a:ea typeface="맑은 고딕"/>
        <a:cs typeface=""/>
      </a:majorFont>
      <a:minorFont>
        <a:latin typeface="Cambria"/>
        <a:ea typeface="맑은 고딕"/>
        <a:cs typeface="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9361</TotalTime>
  <Words>262</Words>
  <Application>Microsoft Office PowerPoint</Application>
  <PresentationFormat>화면 슬라이드 쇼(16:9)</PresentationFormat>
  <Paragraphs>49</Paragraphs>
  <Slides>8</Slides>
  <Notes>7</Notes>
  <HiddenSlides>0</HiddenSlides>
  <MMClips>4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4" baseType="lpstr">
      <vt:lpstr>Calibri</vt:lpstr>
      <vt:lpstr>Cambria</vt:lpstr>
      <vt:lpstr>AR HERMANN</vt:lpstr>
      <vt:lpstr>맑은 고딕</vt:lpstr>
      <vt:lpstr>Arial</vt:lpstr>
      <vt:lpstr>Office Theme</vt:lpstr>
      <vt:lpstr>Are you ready?</vt:lpstr>
      <vt:lpstr>PowerPoint 프레젠테이션</vt:lpstr>
      <vt:lpstr>PowerPoint 프레젠테이션</vt:lpstr>
      <vt:lpstr>WebGL 1.0 Tutorial      Lecture 01 – Hello Triangle</vt:lpstr>
      <vt:lpstr>OpenGL ES 2.0 pipeline diagram</vt:lpstr>
      <vt:lpstr>    Lab. 01 Dive into Hello Triangle!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HyL</dc:creator>
  <cp:lastModifiedBy>Hwanyong LEE</cp:lastModifiedBy>
  <cp:revision>100</cp:revision>
  <dcterms:created xsi:type="dcterms:W3CDTF">2017-03-17T07:48:16Z</dcterms:created>
  <dcterms:modified xsi:type="dcterms:W3CDTF">2021-04-28T02:06:27Z</dcterms:modified>
</cp:coreProperties>
</file>