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8"/>
  </p:notesMasterIdLst>
  <p:sldIdLst>
    <p:sldId id="261" r:id="rId2"/>
    <p:sldId id="256" r:id="rId3"/>
    <p:sldId id="341" r:id="rId4"/>
    <p:sldId id="316" r:id="rId5"/>
    <p:sldId id="342" r:id="rId6"/>
    <p:sldId id="348" r:id="rId7"/>
    <p:sldId id="332" r:id="rId8"/>
    <p:sldId id="343" r:id="rId9"/>
    <p:sldId id="344" r:id="rId10"/>
    <p:sldId id="333" r:id="rId11"/>
    <p:sldId id="335" r:id="rId12"/>
    <p:sldId id="340" r:id="rId13"/>
    <p:sldId id="347" r:id="rId14"/>
    <p:sldId id="262" r:id="rId15"/>
    <p:sldId id="271" r:id="rId16"/>
    <p:sldId id="330" r:id="rId17"/>
    <p:sldId id="345" r:id="rId18"/>
    <p:sldId id="346" r:id="rId19"/>
    <p:sldId id="337" r:id="rId20"/>
    <p:sldId id="327" r:id="rId21"/>
    <p:sldId id="329" r:id="rId22"/>
    <p:sldId id="338" r:id="rId23"/>
    <p:sldId id="290" r:id="rId24"/>
    <p:sldId id="322" r:id="rId25"/>
    <p:sldId id="319" r:id="rId26"/>
    <p:sldId id="291" r:id="rId27"/>
  </p:sldIdLst>
  <p:sldSz cx="9144000" cy="5143500" type="screen16x9"/>
  <p:notesSz cx="6858000" cy="9144000"/>
  <p:embeddedFontLst>
    <p:embeddedFont>
      <p:font typeface="AR HERMANN" panose="020B0600000101010101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mbria" panose="02040503050406030204" pitchFamily="18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나눔고딕코딩" panose="020D0009000000000000" pitchFamily="49" charset="-127"/>
      <p:regular r:id="rId42"/>
      <p:bold r:id="rId43"/>
    </p:embeddedFont>
    <p:embeddedFont>
      <p:font typeface="맑은 고딕" panose="020B0503020000020004" pitchFamily="50" charset="-127"/>
      <p:regular r:id="rId44"/>
      <p:bold r:id="rId45"/>
    </p:embeddedFont>
  </p:embeddedFontLst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3" autoAdjust="0"/>
    <p:restoredTop sz="71379" autoAdjust="0"/>
  </p:normalViewPr>
  <p:slideViewPr>
    <p:cSldViewPr snapToGrid="0">
      <p:cViewPr varScale="1">
        <p:scale>
          <a:sx n="67" d="100"/>
          <a:sy n="67" d="100"/>
        </p:scale>
        <p:origin x="17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835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31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case of OpenGL ES – it is possible to use pointer of array as parameters, however in JavaScript it is not easy, and it is not recommendable.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48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96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79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6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62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64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93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375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3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2021-04-29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4.png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sv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wan-ajou/webgl-1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Are you ready?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44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F1090-6CE5-45D6-9046-01614B1B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and Binding VBO (GL ES)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C58DC9F-36B4-4349-B981-BB17DE7EB97C}"/>
              </a:ext>
            </a:extLst>
          </p:cNvPr>
          <p:cNvSpPr txBox="1">
            <a:spLocks/>
          </p:cNvSpPr>
          <p:nvPr/>
        </p:nvSpPr>
        <p:spPr>
          <a:xfrm>
            <a:off x="739486" y="1207167"/>
            <a:ext cx="3832514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9801563-45E9-4AE8-B1CB-094EE7A53CAF}"/>
              </a:ext>
            </a:extLst>
          </p:cNvPr>
          <p:cNvSpPr txBox="1">
            <a:spLocks/>
          </p:cNvSpPr>
          <p:nvPr/>
        </p:nvSpPr>
        <p:spPr>
          <a:xfrm>
            <a:off x="684067" y="1290294"/>
            <a:ext cx="8259041" cy="3425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/>
              <a:t>OpenGL ES - Example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</a:t>
            </a:r>
            <a:r>
              <a:rPr lang="en-US" altLang="ko-KR" sz="15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initVertexBufferObjects</a:t>
            </a: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5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vertex_t</a:t>
            </a: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</a:t>
            </a:r>
            <a:r>
              <a:rPr lang="en-US" altLang="ko-KR" sz="15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vertexBuffer</a:t>
            </a: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5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GLushort</a:t>
            </a: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*indices,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GLuint </a:t>
            </a:r>
            <a:r>
              <a:rPr lang="en-US" altLang="ko-KR" sz="15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numVertices</a:t>
            </a: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GLuint </a:t>
            </a:r>
            <a:r>
              <a:rPr lang="en-US" altLang="ko-KR" sz="15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numIndices</a:t>
            </a: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GLuint *</a:t>
            </a:r>
            <a:r>
              <a:rPr lang="en-US" altLang="ko-KR" sz="15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vboIds</a:t>
            </a: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pPr marL="342900" lvl="1" indent="0">
              <a:buNone/>
            </a:pPr>
            <a:r>
              <a:rPr lang="en-US" altLang="ko-KR" sz="15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glGenBuffers</a:t>
            </a: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(1, </a:t>
            </a:r>
            <a:r>
              <a:rPr lang="en-US" altLang="ko-KR" sz="15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vboIds</a:t>
            </a: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342900" lvl="1" indent="0">
              <a:buNone/>
            </a:pPr>
            <a:r>
              <a:rPr lang="en-US" altLang="ko-KR" sz="15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glBindBuffer</a:t>
            </a: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(GL_ARRAY_BUFFER, </a:t>
            </a:r>
            <a:r>
              <a:rPr lang="en-US" altLang="ko-KR" sz="15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vboIds</a:t>
            </a: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[0]);</a:t>
            </a:r>
          </a:p>
          <a:p>
            <a:pPr marL="342900" lvl="1" indent="0">
              <a:buNone/>
            </a:pPr>
            <a:r>
              <a:rPr lang="en-US" altLang="ko-KR" sz="15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glBufferData</a:t>
            </a: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(GL_ARRAY_BUFFER, </a:t>
            </a:r>
            <a:r>
              <a:rPr lang="en-US" altLang="ko-KR" sz="15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numVertices</a:t>
            </a: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 </a:t>
            </a:r>
            <a:r>
              <a:rPr lang="en-US" altLang="ko-KR" sz="15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sizeof</a:t>
            </a: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5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vertex_t</a:t>
            </a: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b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</a:t>
            </a:r>
            <a:r>
              <a:rPr lang="en-US" altLang="ko-KR" sz="15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vertexBuffer</a:t>
            </a: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GL_STATIC_DRAW);</a:t>
            </a:r>
          </a:p>
          <a:p>
            <a:pPr marL="342900" lvl="1" indent="0">
              <a:buNone/>
            </a:pP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// bind buffer object for element indices</a:t>
            </a:r>
          </a:p>
          <a:p>
            <a:pPr marL="342900" lvl="1" indent="0">
              <a:buNone/>
            </a:pPr>
            <a:r>
              <a:rPr lang="en-US" altLang="ko-KR" sz="15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glBindBuffer</a:t>
            </a: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(GL_ELEMENT_ARRAY_BUFFER, </a:t>
            </a:r>
            <a:r>
              <a:rPr lang="en-US" altLang="ko-KR" sz="15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vboIds</a:t>
            </a: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[1]);</a:t>
            </a:r>
          </a:p>
          <a:p>
            <a:pPr marL="342900" lvl="1" indent="0">
              <a:buNone/>
            </a:pPr>
            <a:r>
              <a:rPr lang="en-US" altLang="ko-KR" sz="15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glBufferData</a:t>
            </a: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(GL_ELEMENT_ARRAY_BUFFER, </a:t>
            </a:r>
            <a:r>
              <a:rPr lang="en-US" altLang="ko-KR" sz="15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numIndices</a:t>
            </a: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 </a:t>
            </a:r>
            <a:r>
              <a:rPr lang="en-US" altLang="ko-KR" sz="15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sizeof</a:t>
            </a: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5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GLushort</a:t>
            </a: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</a:t>
            </a:r>
            <a:b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indices, GL_STATIC_DRAW);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88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F1090-6CE5-45D6-9046-01614B1B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and Binding VBO (WebGL)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C58DC9F-36B4-4349-B981-BB17DE7EB97C}"/>
              </a:ext>
            </a:extLst>
          </p:cNvPr>
          <p:cNvSpPr txBox="1">
            <a:spLocks/>
          </p:cNvSpPr>
          <p:nvPr/>
        </p:nvSpPr>
        <p:spPr>
          <a:xfrm>
            <a:off x="739486" y="966537"/>
            <a:ext cx="7637752" cy="36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9801563-45E9-4AE8-B1CB-094EE7A53CAF}"/>
              </a:ext>
            </a:extLst>
          </p:cNvPr>
          <p:cNvSpPr txBox="1">
            <a:spLocks/>
          </p:cNvSpPr>
          <p:nvPr/>
        </p:nvSpPr>
        <p:spPr>
          <a:xfrm>
            <a:off x="693592" y="1086852"/>
            <a:ext cx="8259041" cy="36661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/>
              <a:t>WebGL  - Example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function </a:t>
            </a:r>
            <a:r>
              <a:rPr lang="en-US" altLang="ko-KR" sz="1500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initialiseBuffer</a:t>
            </a:r>
            <a:r>
              <a:rPr lang="en-US" altLang="ko-KR" sz="15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 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var </a:t>
            </a:r>
            <a:r>
              <a:rPr lang="en-US" altLang="ko-KR" sz="1500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vertexData</a:t>
            </a:r>
            <a:r>
              <a:rPr lang="en-US" altLang="ko-KR" sz="15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[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-0.4, -0.4, 0.0, // Bottom left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0.4, -0.4, 0.0, // Bottom right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  0.0, 0.4, 0.0   // Top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];    // var </a:t>
            </a:r>
            <a:r>
              <a:rPr lang="en-US" altLang="ko-KR" sz="1500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vertexData</a:t>
            </a:r>
            <a:r>
              <a:rPr lang="en-US" altLang="ko-KR" sz="15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500" dirty="0">
                <a:solidFill>
                  <a:schemeClr val="accent4">
                    <a:lumMod val="7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new</a:t>
            </a:r>
            <a:r>
              <a:rPr lang="en-US" altLang="ko-KR" sz="15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Float32Array([…………]);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500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gl.vertexBuffer</a:t>
            </a:r>
            <a:r>
              <a:rPr lang="en-US" altLang="ko-KR" sz="15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500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gl.createBuffer</a:t>
            </a:r>
            <a:r>
              <a:rPr lang="en-US" altLang="ko-KR" sz="15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 // Generate a buffer object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500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gl.bindBuffer</a:t>
            </a:r>
            <a:r>
              <a:rPr lang="en-US" altLang="ko-KR" sz="15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gl.ARRAY_BUFFER</a:t>
            </a:r>
            <a:r>
              <a:rPr lang="en-US" altLang="ko-KR" sz="15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500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gl.vertexBuffer</a:t>
            </a:r>
            <a:r>
              <a:rPr lang="en-US" altLang="ko-KR" sz="15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1500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gl.bufferData</a:t>
            </a:r>
            <a:r>
              <a:rPr lang="en-US" altLang="ko-KR" sz="15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gl.ARRAY_BUFFER</a:t>
            </a:r>
            <a:r>
              <a:rPr lang="en-US" altLang="ko-KR" sz="15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new Float32Array(</a:t>
            </a:r>
            <a:r>
              <a:rPr lang="en-US" altLang="ko-KR" sz="1500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vertexData</a:t>
            </a:r>
            <a:r>
              <a:rPr lang="en-US" altLang="ko-KR" sz="15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en-US" altLang="ko-KR" sz="1500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gl.STATIC_DRAW</a:t>
            </a:r>
            <a:r>
              <a:rPr lang="en-US" altLang="ko-KR" sz="15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return </a:t>
            </a:r>
            <a:r>
              <a:rPr lang="en-US" altLang="ko-KR" sz="1500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testGLError</a:t>
            </a:r>
            <a:r>
              <a:rPr lang="en-US" altLang="ko-KR" sz="15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("</a:t>
            </a:r>
            <a:r>
              <a:rPr lang="en-US" altLang="ko-KR" sz="1500" dirty="0" err="1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initialiseBuffers</a:t>
            </a:r>
            <a:r>
              <a:rPr lang="en-US" altLang="ko-KR" sz="15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");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}</a:t>
            </a:r>
          </a:p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9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9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9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01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BD5CA-8483-4650-A055-A608B410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Compare WebGL to OpenGL 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916A0-9EF2-4E0C-969B-9C7810E51C8E}"/>
              </a:ext>
            </a:extLst>
          </p:cNvPr>
          <p:cNvSpPr txBox="1"/>
          <p:nvPr/>
        </p:nvSpPr>
        <p:spPr>
          <a:xfrm>
            <a:off x="628650" y="1276660"/>
            <a:ext cx="831396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buNone/>
            </a:pPr>
            <a:r>
              <a:rPr lang="en-US" altLang="ko-KR" sz="16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glGenBuffers</a:t>
            </a:r>
            <a:r>
              <a:rPr lang="en-US" altLang="ko-KR" sz="16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(1, </a:t>
            </a:r>
            <a:r>
              <a:rPr lang="en-US" altLang="ko-KR" sz="16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vbo</a:t>
            </a:r>
            <a:r>
              <a:rPr lang="en-US" altLang="ko-KR" sz="16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  // Can Generate Multiple Buffers</a:t>
            </a:r>
          </a:p>
          <a:p>
            <a:pPr marL="342900" lvl="1" indent="-342900">
              <a:buNone/>
            </a:pPr>
            <a:r>
              <a:rPr lang="en-US" altLang="ko-KR" sz="16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glBindBuffer</a:t>
            </a:r>
            <a:r>
              <a:rPr lang="en-US" altLang="ko-KR" sz="16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(GL_ARRAY_BUFFER, </a:t>
            </a:r>
            <a:r>
              <a:rPr lang="en-US" altLang="ko-KR" sz="16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vbo</a:t>
            </a:r>
            <a:r>
              <a:rPr lang="en-US" altLang="ko-KR" sz="16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342900" lvl="1" indent="-342900">
              <a:buNone/>
            </a:pPr>
            <a:r>
              <a:rPr lang="en-US" altLang="ko-KR" sz="16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glBufferData</a:t>
            </a:r>
            <a:r>
              <a:rPr lang="en-US" altLang="ko-KR" sz="16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(GL_ARRAY_BUFFER, </a:t>
            </a:r>
            <a:r>
              <a:rPr lang="en-US" altLang="ko-KR" sz="16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numVertices</a:t>
            </a:r>
            <a:r>
              <a:rPr lang="en-US" altLang="ko-KR" sz="16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 </a:t>
            </a:r>
            <a:r>
              <a:rPr lang="en-US" altLang="ko-KR" sz="16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sizeof</a:t>
            </a:r>
            <a:r>
              <a:rPr lang="en-US" altLang="ko-KR" sz="16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vertex_t</a:t>
            </a:r>
            <a:r>
              <a:rPr lang="en-US" altLang="ko-KR" sz="16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en-US" altLang="ko-KR" sz="16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vertexBuffer</a:t>
            </a:r>
            <a:r>
              <a:rPr lang="en-US" altLang="ko-KR" sz="16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GL_STATIC_DRAW);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367E2-889A-4FC2-9561-FD88B7465EFC}"/>
              </a:ext>
            </a:extLst>
          </p:cNvPr>
          <p:cNvSpPr txBox="1"/>
          <p:nvPr/>
        </p:nvSpPr>
        <p:spPr>
          <a:xfrm>
            <a:off x="564940" y="2571750"/>
            <a:ext cx="80141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6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gl.vertexBuffer</a:t>
            </a:r>
            <a:r>
              <a:rPr lang="en-US" altLang="ko-KR" sz="16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sz="16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gl.createBuffer</a:t>
            </a:r>
            <a:r>
              <a:rPr lang="en-US" altLang="ko-KR" sz="16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(); // Generate a buffer object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gl.bindBuffer</a:t>
            </a:r>
            <a:r>
              <a:rPr lang="en-US" altLang="ko-KR" sz="16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gl.ARRAY_BUFFER</a:t>
            </a:r>
            <a:r>
              <a:rPr lang="en-US" altLang="ko-KR" sz="16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gl.vertexBuffer</a:t>
            </a:r>
            <a:r>
              <a:rPr lang="en-US" altLang="ko-KR" sz="16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gl.bufferData</a:t>
            </a:r>
            <a:r>
              <a:rPr lang="en-US" altLang="ko-KR" sz="16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16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gl.ARRAY_BUFFER</a:t>
            </a:r>
            <a:r>
              <a:rPr lang="en-US" altLang="ko-KR" sz="16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new Float32Array(</a:t>
            </a:r>
            <a:r>
              <a:rPr lang="en-US" altLang="ko-KR" sz="16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vertexData</a:t>
            </a:r>
            <a:r>
              <a:rPr lang="en-US" altLang="ko-KR" sz="16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en-US" altLang="ko-KR" sz="16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gl.STATIC_DRAW</a:t>
            </a:r>
            <a:r>
              <a:rPr lang="en-US" altLang="ko-KR" sz="16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6260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73930-0F67-4D1A-97B8-D9F8BFD5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89" y="273979"/>
            <a:ext cx="7886700" cy="692693"/>
          </a:xfrm>
        </p:spPr>
        <p:txBody>
          <a:bodyPr>
            <a:normAutofit fontScale="90000"/>
          </a:bodyPr>
          <a:lstStyle/>
          <a:p>
            <a:r>
              <a:rPr lang="en-US" dirty="0"/>
              <a:t>Pipeline </a:t>
            </a:r>
            <a:br>
              <a:rPr lang="en-US" dirty="0"/>
            </a:br>
            <a:r>
              <a:rPr lang="en-US" dirty="0"/>
              <a:t>with the code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384B47F-4837-4C6C-B354-1F6F1DDB0683}"/>
              </a:ext>
            </a:extLst>
          </p:cNvPr>
          <p:cNvSpPr/>
          <p:nvPr/>
        </p:nvSpPr>
        <p:spPr>
          <a:xfrm>
            <a:off x="1190666" y="2331637"/>
            <a:ext cx="674301" cy="1192592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API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E2CBCED-021C-4CD4-AF86-985ABC029C2B}"/>
              </a:ext>
            </a:extLst>
          </p:cNvPr>
          <p:cNvSpPr/>
          <p:nvPr/>
        </p:nvSpPr>
        <p:spPr>
          <a:xfrm>
            <a:off x="239383" y="2332641"/>
            <a:ext cx="674301" cy="1194415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</a:t>
            </a:r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  <a:ea typeface="맑은 고딕" panose="020B0503020000020004" pitchFamily="50" charset="-127"/>
              </a:rPr>
              <a:t>pp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B18E814-8C00-4E76-904D-2176F68C1D37}"/>
              </a:ext>
            </a:extLst>
          </p:cNvPr>
          <p:cNvSpPr/>
          <p:nvPr/>
        </p:nvSpPr>
        <p:spPr>
          <a:xfrm>
            <a:off x="239982" y="3905408"/>
            <a:ext cx="1624985" cy="777011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System SW</a:t>
            </a:r>
          </a:p>
          <a:p>
            <a:pPr algn="ctr" defTabSz="914400"/>
            <a:r>
              <a:rPr lang="en-US" sz="10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(Window, Web, HAL)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1D26A50-EC98-4575-82D2-2EEAD82F3971}"/>
              </a:ext>
            </a:extLst>
          </p:cNvPr>
          <p:cNvSpPr/>
          <p:nvPr/>
        </p:nvSpPr>
        <p:spPr>
          <a:xfrm>
            <a:off x="2116740" y="1142999"/>
            <a:ext cx="1731521" cy="3571900"/>
          </a:xfrm>
          <a:prstGeom prst="roundRect">
            <a:avLst>
              <a:gd name="adj" fmla="val 7131"/>
            </a:avLst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Graphics Context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80E1D67-D855-4C0F-82AC-78B011AE3E57}"/>
              </a:ext>
            </a:extLst>
          </p:cNvPr>
          <p:cNvSpPr/>
          <p:nvPr/>
        </p:nvSpPr>
        <p:spPr>
          <a:xfrm>
            <a:off x="2274739" y="1454768"/>
            <a:ext cx="1389391" cy="501217"/>
          </a:xfrm>
          <a:prstGeom prst="roundRect">
            <a:avLst/>
          </a:prstGeom>
          <a:solidFill>
            <a:srgbClr val="C00000"/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latin typeface="Calibri" panose="020F0502020204030204"/>
              </a:rPr>
              <a:t>Buffer</a:t>
            </a:r>
            <a:br>
              <a:rPr lang="en-US" sz="1200" kern="0" dirty="0">
                <a:latin typeface="Calibri" panose="020F0502020204030204"/>
              </a:rPr>
            </a:br>
            <a:r>
              <a:rPr lang="en-US" sz="1200" kern="0" dirty="0">
                <a:latin typeface="Calibri" panose="020F0502020204030204"/>
              </a:rPr>
              <a:t>(Array, Element)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0448239-B40D-4DA3-9865-F25160F1C5F7}"/>
              </a:ext>
            </a:extLst>
          </p:cNvPr>
          <p:cNvSpPr/>
          <p:nvPr/>
        </p:nvSpPr>
        <p:spPr>
          <a:xfrm>
            <a:off x="2274739" y="4043710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Framebuffer</a:t>
            </a:r>
          </a:p>
          <a:p>
            <a:pPr algn="ctr" defTabSz="914400"/>
            <a:r>
              <a:rPr lang="en-US" sz="1000" kern="0" dirty="0">
                <a:latin typeface="Calibri" panose="020F0502020204030204"/>
              </a:rPr>
              <a:t>(Color, Stencil, Depth)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B80BFE8-45AE-4C04-9196-98BA2CB10F73}"/>
              </a:ext>
            </a:extLst>
          </p:cNvPr>
          <p:cNvSpPr/>
          <p:nvPr/>
        </p:nvSpPr>
        <p:spPr>
          <a:xfrm>
            <a:off x="2288735" y="2741057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Texture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6447148-6BF5-468E-A032-F8C44AF78D3E}"/>
              </a:ext>
            </a:extLst>
          </p:cNvPr>
          <p:cNvSpPr/>
          <p:nvPr/>
        </p:nvSpPr>
        <p:spPr>
          <a:xfrm>
            <a:off x="2274739" y="2087524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Vertex Shader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9EB67AA-BCB1-43D3-A278-D6E6E1BE921A}"/>
              </a:ext>
            </a:extLst>
          </p:cNvPr>
          <p:cNvSpPr/>
          <p:nvPr/>
        </p:nvSpPr>
        <p:spPr>
          <a:xfrm>
            <a:off x="2274739" y="3401210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Fragment Shader</a:t>
            </a:r>
          </a:p>
        </p:txBody>
      </p:sp>
      <p:cxnSp>
        <p:nvCxnSpPr>
          <p:cNvPr id="46" name="직선 화살표 연결선 19">
            <a:extLst>
              <a:ext uri="{FF2B5EF4-FFF2-40B4-BE49-F238E27FC236}">
                <a16:creationId xmlns:a16="http://schemas.microsoft.com/office/drawing/2014/main" id="{3246078A-335C-4F92-BD78-2F7ADCC8529F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1864967" y="2927936"/>
            <a:ext cx="251773" cy="101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직선 화살표 연결선 20">
            <a:extLst>
              <a:ext uri="{FF2B5EF4-FFF2-40B4-BE49-F238E27FC236}">
                <a16:creationId xmlns:a16="http://schemas.microsoft.com/office/drawing/2014/main" id="{3F24DA29-4A52-440E-A8C2-8BBD74058B3E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913684" y="2927936"/>
            <a:ext cx="276983" cy="191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직선 화살표 연결선 20">
            <a:extLst>
              <a:ext uri="{FF2B5EF4-FFF2-40B4-BE49-F238E27FC236}">
                <a16:creationId xmlns:a16="http://schemas.microsoft.com/office/drawing/2014/main" id="{9250B009-3167-4CA3-9622-560589B3F335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rot="16200000" flipH="1">
            <a:off x="625328" y="3478264"/>
            <a:ext cx="378352" cy="47594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직선 화살표 연결선 31">
            <a:extLst>
              <a:ext uri="{FF2B5EF4-FFF2-40B4-BE49-F238E27FC236}">
                <a16:creationId xmlns:a16="http://schemas.microsoft.com/office/drawing/2014/main" id="{701467F1-2E4C-46B2-999A-980805CDBD8A}"/>
              </a:ext>
            </a:extLst>
          </p:cNvPr>
          <p:cNvCxnSpPr>
            <a:cxnSpLocks/>
            <a:stCxn id="45" idx="3"/>
            <a:endCxn id="8" idx="1"/>
          </p:cNvCxnSpPr>
          <p:nvPr/>
        </p:nvCxnSpPr>
        <p:spPr>
          <a:xfrm flipV="1">
            <a:off x="3664130" y="3538625"/>
            <a:ext cx="301262" cy="113194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직선 화살표 연결선 19">
            <a:extLst>
              <a:ext uri="{FF2B5EF4-FFF2-40B4-BE49-F238E27FC236}">
                <a16:creationId xmlns:a16="http://schemas.microsoft.com/office/drawing/2014/main" id="{3713335C-1D47-44CD-BC6E-414BD93FF27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864967" y="4293914"/>
            <a:ext cx="251773" cy="40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직선 화살표 연결선 20">
            <a:extLst>
              <a:ext uri="{FF2B5EF4-FFF2-40B4-BE49-F238E27FC236}">
                <a16:creationId xmlns:a16="http://schemas.microsoft.com/office/drawing/2014/main" id="{8B080F91-2296-4021-9E89-6A65405C47B9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rot="5400000">
            <a:off x="1099557" y="3477151"/>
            <a:ext cx="381178" cy="47534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6AC9DF5-B2C6-4484-AEB6-9628E1784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392" y="2069554"/>
            <a:ext cx="3708315" cy="10195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0A3B93-203F-43E8-86D7-84C45D864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392" y="3174541"/>
            <a:ext cx="3707544" cy="728168"/>
          </a:xfrm>
          <a:prstGeom prst="rect">
            <a:avLst/>
          </a:prstGeom>
        </p:spPr>
      </p:pic>
      <p:cxnSp>
        <p:nvCxnSpPr>
          <p:cNvPr id="67" name="직선 화살표 연결선 31">
            <a:extLst>
              <a:ext uri="{FF2B5EF4-FFF2-40B4-BE49-F238E27FC236}">
                <a16:creationId xmlns:a16="http://schemas.microsoft.com/office/drawing/2014/main" id="{9AA38587-9645-4381-88CA-67E1C4083B8B}"/>
              </a:ext>
            </a:extLst>
          </p:cNvPr>
          <p:cNvCxnSpPr>
            <a:cxnSpLocks/>
            <a:stCxn id="44" idx="3"/>
            <a:endCxn id="6" idx="1"/>
          </p:cNvCxnSpPr>
          <p:nvPr/>
        </p:nvCxnSpPr>
        <p:spPr>
          <a:xfrm>
            <a:off x="3664130" y="2338133"/>
            <a:ext cx="301262" cy="241174"/>
          </a:xfrm>
          <a:prstGeom prst="straightConnector1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B25AC969-670C-4F6D-AF79-337862FCF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5392" y="302793"/>
            <a:ext cx="3708315" cy="16263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E28E210-84D1-4B80-932C-C239541C1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5392" y="3996812"/>
            <a:ext cx="4048999" cy="78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85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 Primitives (Draw Array)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drawArrays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enum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mode, int first, long count)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mode: POINTS, LINE_STRIP, LINE_LOOP, LINES, TRIANGLE_STRIP, TRIANGLE_FAN, TRIANGLES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first: vertex to draw, may not be a negative value.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count: number of vertices to draw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5164" y="3722833"/>
            <a:ext cx="6199428" cy="1085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922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 Primitives (Draw Element)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61156" y="966537"/>
            <a:ext cx="6324690" cy="3143593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drawElements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enum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mode, long count,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enum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type, long offset)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mode: POINTS, LINE_STRIP, LINE_LOOP, LINES, TRIANGLE_STRIP,TRIANGLE_FAN, TRIANGLES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count: number of vertices to draw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type: UNSIGNED_BYTE,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UNSIGNED_SHORTvoid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gl.DrawArrays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GLenum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mode, GLint first, GLsizei count)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offset: start position in byte</a:t>
            </a:r>
          </a:p>
          <a:p>
            <a:pPr lvl="1"/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4464" y="3681070"/>
            <a:ext cx="5988771" cy="1256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8034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063" y="2329795"/>
            <a:ext cx="7291873" cy="609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Lab. 02</a:t>
            </a:r>
            <a:br>
              <a:rPr lang="en-US" altLang="ko-KR" dirty="0"/>
            </a:br>
            <a:r>
              <a:rPr lang="en-US" altLang="ko-KR" dirty="0"/>
              <a:t>Draw two triangle</a:t>
            </a:r>
            <a:br>
              <a:rPr lang="en-US" altLang="ko-KR" dirty="0"/>
            </a:br>
            <a:r>
              <a:rPr lang="en-US" altLang="ko-KR" dirty="0"/>
              <a:t>with two buffer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141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(CC-BY-NC 4.0) Hwanyong Lee and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Visit “Software Tool Time” channel in YouTube :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http://goo.gl/remxrw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video was supported by the Khronos Group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EE0CC-8A3E-4A08-8410-5198F36A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Pipeline Example – NVIDIA </a:t>
            </a:r>
            <a:r>
              <a:rPr lang="en-US" altLang="ko-KR" dirty="0" err="1"/>
              <a:t>Tegra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280D213-2377-4BC5-9501-01715D7E9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11157"/>
            <a:ext cx="5467350" cy="41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9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9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101C2-875D-450B-9AA4-32AFFCC1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ways of making vertex attributes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BF7DD-DD53-4BB2-BAA4-B0D5EB13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07168"/>
            <a:ext cx="5448689" cy="342555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Example Attributes</a:t>
            </a:r>
          </a:p>
          <a:p>
            <a:pPr lvl="1"/>
            <a:r>
              <a:rPr lang="en-US" altLang="ko-KR" dirty="0"/>
              <a:t>Position x 3, Color x 4, ST x 2, UV x 2 </a:t>
            </a:r>
          </a:p>
          <a:p>
            <a:r>
              <a:rPr lang="en-US" altLang="ko-KR" dirty="0"/>
              <a:t>Array of structure</a:t>
            </a:r>
          </a:p>
          <a:p>
            <a:pPr lvl="1"/>
            <a:r>
              <a:rPr lang="en-US" altLang="ko-KR" dirty="0"/>
              <a:t>A = [x1, y1, z1, r1, g1, b1, a1, s1, t1, u1, v1, </a:t>
            </a:r>
            <a:br>
              <a:rPr lang="en-US" altLang="ko-KR" dirty="0"/>
            </a:br>
            <a:r>
              <a:rPr lang="en-US" altLang="ko-KR" dirty="0"/>
              <a:t>x2, y3, z2, r2, g2, b2, a2, s2, t2, u2, v2,  … ] </a:t>
            </a:r>
          </a:p>
          <a:p>
            <a:r>
              <a:rPr lang="en-US" altLang="ko-KR" dirty="0"/>
              <a:t>Structure of Array</a:t>
            </a:r>
          </a:p>
          <a:p>
            <a:pPr lvl="1"/>
            <a:r>
              <a:rPr lang="en-US" altLang="ko-KR" dirty="0"/>
              <a:t>A = [x1, y1, z1, x2, y2, z2, … ]</a:t>
            </a:r>
          </a:p>
          <a:p>
            <a:pPr lvl="1"/>
            <a:r>
              <a:rPr lang="en-US" altLang="ko-KR" dirty="0"/>
              <a:t>B = [r1, g1, b1, a1, r2, g2, b2, a2, … ] </a:t>
            </a:r>
          </a:p>
          <a:p>
            <a:pPr lvl="1"/>
            <a:r>
              <a:rPr lang="en-US" altLang="ko-KR" dirty="0"/>
              <a:t>…</a:t>
            </a:r>
          </a:p>
          <a:p>
            <a:r>
              <a:rPr lang="en-US" altLang="ko-KR" dirty="0"/>
              <a:t>Recommend Array of structure</a:t>
            </a:r>
          </a:p>
          <a:p>
            <a:pPr lvl="1"/>
            <a:r>
              <a:rPr lang="en-US" altLang="ko-KR" dirty="0"/>
              <a:t>Performance, management, # of commands, etc. 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702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02B7C-4807-40A7-B866-0CF97CB9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ES API – Vertex Attributes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8971E-969D-41E5-AD65-31B2E5432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7168"/>
            <a:ext cx="6636787" cy="342555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Setting Vertex Arrays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glVertexAttribPointer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(GLuint index, 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Glint size,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GLenum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type, 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GLboolean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normalized, 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GLsizei stride, const void </a:t>
            </a:r>
            <a:r>
              <a:rPr lang="en-US" altLang="ko-KR" dirty="0">
                <a:highlight>
                  <a:srgbClr val="808080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</a:t>
            </a:r>
            <a:r>
              <a:rPr lang="en-US" altLang="ko-KR" dirty="0" err="1">
                <a:highlight>
                  <a:srgbClr val="808080"/>
                </a:highligh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ptr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Index – 0 ~ max-1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size – number of component (1~4) 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type – GL_BYTE, GL_UNSIGNED_BYTE, GL_SHORT, GL_UNSIGNED_SHORT, GL_FLOAT, GL_FIXED, GL_HALF_FLOAT_OES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normalized - Non-floating number should be normalized or nit when converted to float</a:t>
            </a:r>
          </a:p>
          <a:p>
            <a:pPr lvl="2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stride – delta between vertex index i  and index i+1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it may be negative. ( 0 means generally packed ) </a:t>
            </a:r>
          </a:p>
          <a:p>
            <a:pPr lvl="2"/>
            <a:endParaRPr lang="en-US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*</a:t>
            </a:r>
            <a:r>
              <a:rPr lang="en-US" altLang="ko-KR" dirty="0" err="1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ptr</a:t>
            </a:r>
            <a:r>
              <a:rPr lang="en-US" altLang="ko-KR" dirty="0">
                <a:solidFill>
                  <a:srgbClr val="FF00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feature is not in WebGL!</a:t>
            </a:r>
            <a:endParaRPr lang="ko-KR" altLang="en-US" dirty="0">
              <a:solidFill>
                <a:srgbClr val="FF000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endParaRPr lang="ko-KR" altLang="en-US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941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2A6E5-60C9-4A79-8E4C-DDFC6653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NVIDIA </a:t>
            </a:r>
            <a:r>
              <a:rPr lang="en-US" altLang="ko-KR" dirty="0" err="1"/>
              <a:t>Tegra</a:t>
            </a:r>
            <a:r>
              <a:rPr lang="en-US" altLang="ko-KR" dirty="0"/>
              <a:t> 4 GPU Architecture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7EE9F10-5805-49B6-9F19-766566C8C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77" y="966537"/>
            <a:ext cx="7217927" cy="411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42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ES 2.0 Pipeline</a:t>
            </a:r>
            <a:endParaRPr lang="ko-KR" altLang="en-US" dirty="0"/>
          </a:p>
        </p:txBody>
      </p:sp>
      <p:pic>
        <p:nvPicPr>
          <p:cNvPr id="1026" name="Picture 2" descr="http://ptgmedia.pearsoncmg.com/images/chap1_9780321933881/elementLinks/01fig01_alt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482"/>
          <a:stretch/>
        </p:blipFill>
        <p:spPr bwMode="auto">
          <a:xfrm>
            <a:off x="679579" y="966537"/>
            <a:ext cx="5920274" cy="379965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743301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0BC68-55EC-47C9-9A0E-A3DE0344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happened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976D4-5A67-4D12-8E42-15CFDE7F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2" descr="OpenGL Pipeline에 대한 이미지 검색결과">
            <a:extLst>
              <a:ext uri="{FF2B5EF4-FFF2-40B4-BE49-F238E27FC236}">
                <a16:creationId xmlns:a16="http://schemas.microsoft.com/office/drawing/2014/main" id="{D270E37B-D667-4288-8804-91E169B14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73" y="1197655"/>
            <a:ext cx="6096000" cy="36195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Picture 2" descr="http://ptgmedia.pearsoncmg.com/images/chap1_9780321933881/elementLinks/01fig01_alt.jpg">
            <a:extLst>
              <a:ext uri="{FF2B5EF4-FFF2-40B4-BE49-F238E27FC236}">
                <a16:creationId xmlns:a16="http://schemas.microsoft.com/office/drawing/2014/main" id="{2ADF3B6B-2C4D-44C6-BF26-F6B85BACD5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482"/>
          <a:stretch/>
        </p:blipFill>
        <p:spPr bwMode="auto">
          <a:xfrm>
            <a:off x="5730448" y="42726"/>
            <a:ext cx="3326466" cy="213493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28577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 ES 2.0 Vertex / Fragment Shader</a:t>
            </a:r>
            <a:endParaRPr lang="ko-KR" altLang="en-US" dirty="0"/>
          </a:p>
        </p:txBody>
      </p:sp>
      <p:pic>
        <p:nvPicPr>
          <p:cNvPr id="8194" name="Picture 2" descr="OpenGL ES Pipeline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2" b="6050"/>
          <a:stretch/>
        </p:blipFill>
        <p:spPr bwMode="auto">
          <a:xfrm>
            <a:off x="155508" y="1305664"/>
            <a:ext cx="4329403" cy="316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OpenGL ES Fragment Shader에 대한 이미지 검색결과">
            <a:extLst>
              <a:ext uri="{FF2B5EF4-FFF2-40B4-BE49-F238E27FC236}">
                <a16:creationId xmlns:a16="http://schemas.microsoft.com/office/drawing/2014/main" id="{EA982DA3-3070-4010-9CE9-E9D4F6C3E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7" r="10050"/>
          <a:stretch/>
        </p:blipFill>
        <p:spPr bwMode="auto">
          <a:xfrm>
            <a:off x="4559560" y="1271382"/>
            <a:ext cx="4379168" cy="320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529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Per-Fragment Operations</a:t>
            </a:r>
            <a:endParaRPr lang="ko-KR" altLang="en-US"/>
          </a:p>
        </p:txBody>
      </p:sp>
      <p:pic>
        <p:nvPicPr>
          <p:cNvPr id="5122" name="Picture 2" descr="http://ptgmedia.pearsoncmg.com/images/chap1_9780321933881/elementLinks/01fig05_a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2" y="1119613"/>
            <a:ext cx="6510291" cy="199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13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5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7101784" cy="799582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WebGL 1.0 Tutorial</a:t>
            </a:r>
            <a:b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</a:br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     </a:t>
            </a:r>
            <a:r>
              <a:rPr lang="en-US" altLang="ko-KR" sz="3100" b="1" dirty="0">
                <a:solidFill>
                  <a:srgbClr val="00B0F0"/>
                </a:solidFill>
                <a:latin typeface="+mn-lt"/>
                <a:ea typeface="+mn-ea"/>
              </a:rPr>
              <a:t>Lecture 02 – Buffer, View, Buffer Object</a:t>
            </a:r>
            <a:endParaRPr lang="ko-KR" altLang="en-US" sz="36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302524" cy="354361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Tutor</a:t>
            </a:r>
          </a:p>
          <a:p>
            <a:pPr lvl="1"/>
            <a:r>
              <a:rPr lang="en-US" altLang="ko-KR" sz="1600" dirty="0"/>
              <a:t>Hwanyong</a:t>
            </a:r>
            <a:r>
              <a:rPr lang="ko-KR" altLang="en-US" sz="1600" dirty="0"/>
              <a:t> </a:t>
            </a:r>
            <a:r>
              <a:rPr lang="en-US" altLang="ko-KR" sz="1600" dirty="0"/>
              <a:t>“Grey Bear” LEE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2000" dirty="0"/>
              <a:t>Objectives</a:t>
            </a:r>
          </a:p>
          <a:p>
            <a:pPr lvl="1"/>
            <a:r>
              <a:rPr lang="en-US" altLang="ko-KR" sz="1600" dirty="0"/>
              <a:t>Understanding Buffer, View, Buffer Object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2000" dirty="0"/>
              <a:t>Preparation</a:t>
            </a:r>
          </a:p>
          <a:p>
            <a:pPr lvl="1"/>
            <a:r>
              <a:rPr lang="en-US" altLang="ko-KR" sz="1700" dirty="0"/>
              <a:t>Download hello triangle in </a:t>
            </a:r>
            <a:br>
              <a:rPr lang="en-US" altLang="ko-KR" sz="1700" dirty="0"/>
            </a:br>
            <a:r>
              <a:rPr lang="en-US" sz="1600" dirty="0">
                <a:hlinkClick r:id="rId3"/>
              </a:rPr>
              <a:t>https://github.com/hwan-ajou/webgl-1.0</a:t>
            </a:r>
            <a:r>
              <a:rPr lang="en-US" sz="1600" dirty="0"/>
              <a:t> </a:t>
            </a:r>
          </a:p>
          <a:p>
            <a:pPr lvl="1"/>
            <a:endParaRPr lang="en-US" altLang="ko-KR" sz="1700" dirty="0"/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00233C-C772-4D2D-9058-7AE680D04AC9}"/>
              </a:ext>
            </a:extLst>
          </p:cNvPr>
          <p:cNvSpPr/>
          <p:nvPr/>
        </p:nvSpPr>
        <p:spPr>
          <a:xfrm>
            <a:off x="634839" y="4763027"/>
            <a:ext cx="4359527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latinLnBrk="1">
              <a:lnSpc>
                <a:spcPct val="90000"/>
              </a:lnSpc>
              <a:spcBef>
                <a:spcPts val="750"/>
              </a:spcBef>
            </a:pPr>
            <a:r>
              <a:rPr lang="en-US" altLang="ko-KR" sz="1200" dirty="0">
                <a:solidFill>
                  <a:srgbClr val="FFC000"/>
                </a:solidFill>
              </a:rPr>
              <a:t>April 2021 / (CC-BY-NC 4.0) Hwanyong Lee and Ajou University</a:t>
            </a:r>
            <a:endParaRPr lang="en-US" altLang="ko-KR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73930-0F67-4D1A-97B8-D9F8BFD5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ES 2.0 pipeline diagram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384B47F-4837-4C6C-B354-1F6F1DDB0683}"/>
              </a:ext>
            </a:extLst>
          </p:cNvPr>
          <p:cNvSpPr/>
          <p:nvPr/>
        </p:nvSpPr>
        <p:spPr>
          <a:xfrm>
            <a:off x="1626500" y="2331637"/>
            <a:ext cx="674301" cy="1192592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API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E2CBCED-021C-4CD4-AF86-985ABC029C2B}"/>
              </a:ext>
            </a:extLst>
          </p:cNvPr>
          <p:cNvSpPr/>
          <p:nvPr/>
        </p:nvSpPr>
        <p:spPr>
          <a:xfrm>
            <a:off x="675217" y="2332641"/>
            <a:ext cx="674301" cy="1194415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</a:t>
            </a:r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  <a:ea typeface="맑은 고딕" panose="020B0503020000020004" pitchFamily="50" charset="-127"/>
              </a:rPr>
              <a:t>pp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B18E814-8C00-4E76-904D-2176F68C1D37}"/>
              </a:ext>
            </a:extLst>
          </p:cNvPr>
          <p:cNvSpPr/>
          <p:nvPr/>
        </p:nvSpPr>
        <p:spPr>
          <a:xfrm>
            <a:off x="675816" y="3905408"/>
            <a:ext cx="1624985" cy="777011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System SW</a:t>
            </a:r>
          </a:p>
          <a:p>
            <a:pPr algn="ctr" defTabSz="914400"/>
            <a:r>
              <a:rPr lang="en-US" sz="10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(Window, Web, HAL)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1D26A50-EC98-4575-82D2-2EEAD82F3971}"/>
              </a:ext>
            </a:extLst>
          </p:cNvPr>
          <p:cNvSpPr/>
          <p:nvPr/>
        </p:nvSpPr>
        <p:spPr>
          <a:xfrm>
            <a:off x="2552574" y="1142999"/>
            <a:ext cx="1731521" cy="3571900"/>
          </a:xfrm>
          <a:prstGeom prst="roundRect">
            <a:avLst>
              <a:gd name="adj" fmla="val 7131"/>
            </a:avLst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Graphics Context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80E1D67-D855-4C0F-82AC-78B011AE3E57}"/>
              </a:ext>
            </a:extLst>
          </p:cNvPr>
          <p:cNvSpPr/>
          <p:nvPr/>
        </p:nvSpPr>
        <p:spPr>
          <a:xfrm>
            <a:off x="2710573" y="1454768"/>
            <a:ext cx="1389391" cy="501217"/>
          </a:xfrm>
          <a:prstGeom prst="roundRect">
            <a:avLst/>
          </a:prstGeom>
          <a:solidFill>
            <a:srgbClr val="C00000"/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latin typeface="Calibri" panose="020F0502020204030204"/>
              </a:rPr>
              <a:t>Buffer</a:t>
            </a:r>
            <a:br>
              <a:rPr lang="en-US" sz="1200" kern="0" dirty="0">
                <a:latin typeface="Calibri" panose="020F0502020204030204"/>
              </a:rPr>
            </a:br>
            <a:r>
              <a:rPr lang="en-US" sz="1200" kern="0" dirty="0">
                <a:latin typeface="Calibri" panose="020F0502020204030204"/>
              </a:rPr>
              <a:t>(Array, Element)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0448239-B40D-4DA3-9865-F25160F1C5F7}"/>
              </a:ext>
            </a:extLst>
          </p:cNvPr>
          <p:cNvSpPr/>
          <p:nvPr/>
        </p:nvSpPr>
        <p:spPr>
          <a:xfrm>
            <a:off x="2710573" y="4043710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Framebuffer</a:t>
            </a:r>
          </a:p>
          <a:p>
            <a:pPr algn="ctr" defTabSz="914400"/>
            <a:r>
              <a:rPr lang="en-US" sz="1000" kern="0" dirty="0">
                <a:latin typeface="Calibri" panose="020F0502020204030204"/>
              </a:rPr>
              <a:t>(Color, Stencil, Depth)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B80BFE8-45AE-4C04-9196-98BA2CB10F73}"/>
              </a:ext>
            </a:extLst>
          </p:cNvPr>
          <p:cNvSpPr/>
          <p:nvPr/>
        </p:nvSpPr>
        <p:spPr>
          <a:xfrm>
            <a:off x="2724569" y="2741057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Texture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6447148-6BF5-468E-A032-F8C44AF78D3E}"/>
              </a:ext>
            </a:extLst>
          </p:cNvPr>
          <p:cNvSpPr/>
          <p:nvPr/>
        </p:nvSpPr>
        <p:spPr>
          <a:xfrm>
            <a:off x="2710573" y="2087524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Vertex Shader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9EB67AA-BCB1-43D3-A278-D6E6E1BE921A}"/>
              </a:ext>
            </a:extLst>
          </p:cNvPr>
          <p:cNvSpPr/>
          <p:nvPr/>
        </p:nvSpPr>
        <p:spPr>
          <a:xfrm>
            <a:off x="2710573" y="3401210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Fragment Shader</a:t>
            </a:r>
          </a:p>
        </p:txBody>
      </p:sp>
      <p:cxnSp>
        <p:nvCxnSpPr>
          <p:cNvPr id="46" name="직선 화살표 연결선 19">
            <a:extLst>
              <a:ext uri="{FF2B5EF4-FFF2-40B4-BE49-F238E27FC236}">
                <a16:creationId xmlns:a16="http://schemas.microsoft.com/office/drawing/2014/main" id="{3246078A-335C-4F92-BD78-2F7ADCC8529F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2300801" y="2927936"/>
            <a:ext cx="251773" cy="101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직선 화살표 연결선 20">
            <a:extLst>
              <a:ext uri="{FF2B5EF4-FFF2-40B4-BE49-F238E27FC236}">
                <a16:creationId xmlns:a16="http://schemas.microsoft.com/office/drawing/2014/main" id="{3F24DA29-4A52-440E-A8C2-8BBD74058B3E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1349518" y="2927936"/>
            <a:ext cx="276983" cy="191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BC3162D-2F7C-4A0A-A2D9-F5E5793AE0C6}"/>
              </a:ext>
            </a:extLst>
          </p:cNvPr>
          <p:cNvSpPr/>
          <p:nvPr/>
        </p:nvSpPr>
        <p:spPr>
          <a:xfrm>
            <a:off x="4772649" y="1775298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Vertex Processing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C91749F-15DB-46CB-BB3F-87D42994A259}"/>
              </a:ext>
            </a:extLst>
          </p:cNvPr>
          <p:cNvSpPr/>
          <p:nvPr/>
        </p:nvSpPr>
        <p:spPr>
          <a:xfrm>
            <a:off x="6477296" y="1776284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Primitive Processing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B6770C0-57DA-4C22-A0EC-2201D3122110}"/>
              </a:ext>
            </a:extLst>
          </p:cNvPr>
          <p:cNvSpPr/>
          <p:nvPr/>
        </p:nvSpPr>
        <p:spPr>
          <a:xfrm>
            <a:off x="6509709" y="2521895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Rasterization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105B87A-2996-4CDC-A3A8-A7543FBB8893}"/>
              </a:ext>
            </a:extLst>
          </p:cNvPr>
          <p:cNvSpPr/>
          <p:nvPr/>
        </p:nvSpPr>
        <p:spPr>
          <a:xfrm>
            <a:off x="4799949" y="3319748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Fragment Processing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145A77-BC78-4679-93F6-80C7ADC82ADB}"/>
              </a:ext>
            </a:extLst>
          </p:cNvPr>
          <p:cNvSpPr/>
          <p:nvPr/>
        </p:nvSpPr>
        <p:spPr>
          <a:xfrm>
            <a:off x="4799949" y="4044800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Pixel </a:t>
            </a:r>
          </a:p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Processing</a:t>
            </a:r>
          </a:p>
        </p:txBody>
      </p:sp>
      <p:cxnSp>
        <p:nvCxnSpPr>
          <p:cNvPr id="53" name="직선 화살표 연결선 31">
            <a:extLst>
              <a:ext uri="{FF2B5EF4-FFF2-40B4-BE49-F238E27FC236}">
                <a16:creationId xmlns:a16="http://schemas.microsoft.com/office/drawing/2014/main" id="{C3CC3B80-CCAE-4A4D-A064-0FEF0583482A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099964" y="2025906"/>
            <a:ext cx="672686" cy="31222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직선 화살표 연결선 35">
            <a:extLst>
              <a:ext uri="{FF2B5EF4-FFF2-40B4-BE49-F238E27FC236}">
                <a16:creationId xmlns:a16="http://schemas.microsoft.com/office/drawing/2014/main" id="{035EC68D-D069-444A-8059-78A8268A2683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6162040" y="2025909"/>
            <a:ext cx="315256" cy="98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직선 화살표 연결선 36">
            <a:extLst>
              <a:ext uri="{FF2B5EF4-FFF2-40B4-BE49-F238E27FC236}">
                <a16:creationId xmlns:a16="http://schemas.microsoft.com/office/drawing/2014/main" id="{8A1B27D9-A830-44D2-A499-BA1A63481DB3}"/>
              </a:ext>
            </a:extLst>
          </p:cNvPr>
          <p:cNvCxnSpPr>
            <a:cxnSpLocks/>
            <a:stCxn id="49" idx="3"/>
            <a:endCxn id="50" idx="3"/>
          </p:cNvCxnSpPr>
          <p:nvPr/>
        </p:nvCxnSpPr>
        <p:spPr>
          <a:xfrm>
            <a:off x="7866687" y="2026893"/>
            <a:ext cx="32413" cy="745611"/>
          </a:xfrm>
          <a:prstGeom prst="bentConnector3">
            <a:avLst>
              <a:gd name="adj1" fmla="val 644389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직선 화살표 연결선 20">
            <a:extLst>
              <a:ext uri="{FF2B5EF4-FFF2-40B4-BE49-F238E27FC236}">
                <a16:creationId xmlns:a16="http://schemas.microsoft.com/office/drawing/2014/main" id="{9250B009-3167-4CA3-9622-560589B3F335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rot="16200000" flipH="1">
            <a:off x="1061162" y="3478264"/>
            <a:ext cx="378352" cy="47594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직선 화살표 연결선 31">
            <a:extLst>
              <a:ext uri="{FF2B5EF4-FFF2-40B4-BE49-F238E27FC236}">
                <a16:creationId xmlns:a16="http://schemas.microsoft.com/office/drawing/2014/main" id="{1BDBE3DC-99DA-4DAE-815C-878E71F42E06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4099964" y="1705379"/>
            <a:ext cx="672686" cy="32053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직선 화살표 연결선 35">
            <a:extLst>
              <a:ext uri="{FF2B5EF4-FFF2-40B4-BE49-F238E27FC236}">
                <a16:creationId xmlns:a16="http://schemas.microsoft.com/office/drawing/2014/main" id="{11118594-2105-4707-A8AD-B6A3487C6FBB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rot="5400000">
            <a:off x="6201210" y="2316553"/>
            <a:ext cx="296636" cy="170976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직선 화살표 연결선 31">
            <a:extLst>
              <a:ext uri="{FF2B5EF4-FFF2-40B4-BE49-F238E27FC236}">
                <a16:creationId xmlns:a16="http://schemas.microsoft.com/office/drawing/2014/main" id="{430AB037-06A0-4C1A-BF95-07FA2D391309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 flipV="1">
            <a:off x="4113960" y="2775762"/>
            <a:ext cx="685691" cy="21590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0" name="직선 화살표 연결선 35">
            <a:extLst>
              <a:ext uri="{FF2B5EF4-FFF2-40B4-BE49-F238E27FC236}">
                <a16:creationId xmlns:a16="http://schemas.microsoft.com/office/drawing/2014/main" id="{FD060479-2120-4E81-8B60-162141DB5DE4}"/>
              </a:ext>
            </a:extLst>
          </p:cNvPr>
          <p:cNvCxnSpPr>
            <a:cxnSpLocks/>
            <a:stCxn id="51" idx="3"/>
            <a:endCxn id="52" idx="3"/>
          </p:cNvCxnSpPr>
          <p:nvPr/>
        </p:nvCxnSpPr>
        <p:spPr>
          <a:xfrm>
            <a:off x="6189340" y="3570356"/>
            <a:ext cx="9803" cy="725052"/>
          </a:xfrm>
          <a:prstGeom prst="bentConnector3">
            <a:avLst>
              <a:gd name="adj1" fmla="val 180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직선 화살표 연결선 35">
            <a:extLst>
              <a:ext uri="{FF2B5EF4-FFF2-40B4-BE49-F238E27FC236}">
                <a16:creationId xmlns:a16="http://schemas.microsoft.com/office/drawing/2014/main" id="{3217F9C1-78D0-4260-BAA9-5B00A1FFF5F2}"/>
              </a:ext>
            </a:extLst>
          </p:cNvPr>
          <p:cNvCxnSpPr>
            <a:cxnSpLocks/>
            <a:stCxn id="52" idx="1"/>
            <a:endCxn id="42" idx="3"/>
          </p:cNvCxnSpPr>
          <p:nvPr/>
        </p:nvCxnSpPr>
        <p:spPr>
          <a:xfrm rot="10800000">
            <a:off x="4099964" y="4294318"/>
            <a:ext cx="699985" cy="109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62" name="직선 화살표 연결선 31">
            <a:extLst>
              <a:ext uri="{FF2B5EF4-FFF2-40B4-BE49-F238E27FC236}">
                <a16:creationId xmlns:a16="http://schemas.microsoft.com/office/drawing/2014/main" id="{701467F1-2E4C-46B2-999A-980805CDBD8A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 flipV="1">
            <a:off x="4099967" y="3570359"/>
            <a:ext cx="699985" cy="8146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DA52491-8735-4B59-B954-724C2C6215C6}"/>
              </a:ext>
            </a:extLst>
          </p:cNvPr>
          <p:cNvSpPr/>
          <p:nvPr/>
        </p:nvSpPr>
        <p:spPr>
          <a:xfrm>
            <a:off x="4799651" y="2525154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Texture</a:t>
            </a:r>
          </a:p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Processing </a:t>
            </a:r>
          </a:p>
        </p:txBody>
      </p:sp>
      <p:cxnSp>
        <p:nvCxnSpPr>
          <p:cNvPr id="64" name="직선 화살표 연결선 31">
            <a:extLst>
              <a:ext uri="{FF2B5EF4-FFF2-40B4-BE49-F238E27FC236}">
                <a16:creationId xmlns:a16="http://schemas.microsoft.com/office/drawing/2014/main" id="{EF434FBD-AF6E-4C65-B76B-9B774E544D7D}"/>
              </a:ext>
            </a:extLst>
          </p:cNvPr>
          <p:cNvCxnSpPr>
            <a:cxnSpLocks/>
            <a:stCxn id="63" idx="2"/>
            <a:endCxn id="51" idx="0"/>
          </p:cNvCxnSpPr>
          <p:nvPr/>
        </p:nvCxnSpPr>
        <p:spPr>
          <a:xfrm rot="16200000" flipH="1">
            <a:off x="5347806" y="3172910"/>
            <a:ext cx="293378" cy="2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직선 화살표 연결선 19">
            <a:extLst>
              <a:ext uri="{FF2B5EF4-FFF2-40B4-BE49-F238E27FC236}">
                <a16:creationId xmlns:a16="http://schemas.microsoft.com/office/drawing/2014/main" id="{3713335C-1D47-44CD-BC6E-414BD93FF27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300801" y="4293914"/>
            <a:ext cx="251773" cy="40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직선 화살표 연결선 20">
            <a:extLst>
              <a:ext uri="{FF2B5EF4-FFF2-40B4-BE49-F238E27FC236}">
                <a16:creationId xmlns:a16="http://schemas.microsoft.com/office/drawing/2014/main" id="{8B080F91-2296-4021-9E89-6A65405C47B9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rot="5400000">
            <a:off x="1535391" y="3477151"/>
            <a:ext cx="381178" cy="47534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0388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2CE10-76FF-4BF9-8BEE-DFD7B365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Processing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70C0AF7-C5A2-472B-A7BB-0764F95DCF9A}"/>
              </a:ext>
            </a:extLst>
          </p:cNvPr>
          <p:cNvSpPr/>
          <p:nvPr/>
        </p:nvSpPr>
        <p:spPr>
          <a:xfrm>
            <a:off x="628650" y="1424142"/>
            <a:ext cx="3296947" cy="2592098"/>
          </a:xfrm>
          <a:prstGeom prst="roundRect">
            <a:avLst>
              <a:gd name="adj" fmla="val 6264"/>
            </a:avLst>
          </a:prstGeom>
          <a:solidFill>
            <a:schemeClr val="bg1"/>
          </a:solidFill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t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Processing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0FC0D85-C7A7-48B1-96C9-93C5069C81C6}"/>
              </a:ext>
            </a:extLst>
          </p:cNvPr>
          <p:cNvSpPr/>
          <p:nvPr/>
        </p:nvSpPr>
        <p:spPr>
          <a:xfrm>
            <a:off x="2396911" y="1771070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Assembly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8B0E5B8-224E-4729-8478-289253E4E0F8}"/>
              </a:ext>
            </a:extLst>
          </p:cNvPr>
          <p:cNvSpPr/>
          <p:nvPr/>
        </p:nvSpPr>
        <p:spPr>
          <a:xfrm>
            <a:off x="756650" y="1770804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Buffer</a:t>
            </a:r>
            <a:b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(Array, Element)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0947F54-F5AC-41EB-91DF-B88AC08B3D4F}"/>
              </a:ext>
            </a:extLst>
          </p:cNvPr>
          <p:cNvSpPr/>
          <p:nvPr/>
        </p:nvSpPr>
        <p:spPr>
          <a:xfrm>
            <a:off x="756650" y="2499012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Shader</a:t>
            </a:r>
            <a:b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(uniform, attribute)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직선 화살표 연결선 19">
            <a:extLst>
              <a:ext uri="{FF2B5EF4-FFF2-40B4-BE49-F238E27FC236}">
                <a16:creationId xmlns:a16="http://schemas.microsoft.com/office/drawing/2014/main" id="{2D0E5B89-0472-4829-966A-B995C4F36ED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106650" y="2040804"/>
            <a:ext cx="270000" cy="26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0E1387E-4DF4-4DD7-8BB4-66F9C9C812AC}"/>
              </a:ext>
            </a:extLst>
          </p:cNvPr>
          <p:cNvSpPr/>
          <p:nvPr/>
        </p:nvSpPr>
        <p:spPr>
          <a:xfrm>
            <a:off x="2396915" y="2497991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shading</a:t>
            </a:r>
          </a:p>
        </p:txBody>
      </p:sp>
      <p:cxnSp>
        <p:nvCxnSpPr>
          <p:cNvPr id="10" name="직선 화살표 연결선 19">
            <a:extLst>
              <a:ext uri="{FF2B5EF4-FFF2-40B4-BE49-F238E27FC236}">
                <a16:creationId xmlns:a16="http://schemas.microsoft.com/office/drawing/2014/main" id="{E1858A52-B1FC-47DB-B2C8-1EEDFDF261D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106650" y="2767991"/>
            <a:ext cx="290265" cy="102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직선 화살표 연결선 19">
            <a:extLst>
              <a:ext uri="{FF2B5EF4-FFF2-40B4-BE49-F238E27FC236}">
                <a16:creationId xmlns:a16="http://schemas.microsoft.com/office/drawing/2014/main" id="{A592FDC3-F293-4352-9771-690DF39C744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2978453" y="2404528"/>
            <a:ext cx="186921" cy="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471A91F-67FA-4A1F-ABA3-9AAF35AE1E68}"/>
              </a:ext>
            </a:extLst>
          </p:cNvPr>
          <p:cNvSpPr/>
          <p:nvPr/>
        </p:nvSpPr>
        <p:spPr>
          <a:xfrm>
            <a:off x="2398645" y="3226465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</a:t>
            </a:r>
          </a:p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(varying, built-in output)</a:t>
            </a:r>
          </a:p>
        </p:txBody>
      </p:sp>
      <p:cxnSp>
        <p:nvCxnSpPr>
          <p:cNvPr id="13" name="직선 화살표 연결선 19">
            <a:extLst>
              <a:ext uri="{FF2B5EF4-FFF2-40B4-BE49-F238E27FC236}">
                <a16:creationId xmlns:a16="http://schemas.microsoft.com/office/drawing/2014/main" id="{E2F9417C-0873-4CF5-B3B9-3441DEBE953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2978543" y="3131363"/>
            <a:ext cx="188474" cy="173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9789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0213C-70BD-4BA9-9A07-6DCBD523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buffer object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7A830-C4D6-49FA-9FAA-732D8E0CF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7168"/>
            <a:ext cx="7886700" cy="369948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Vertex Data Stored in CPU memory </a:t>
            </a:r>
            <a:r>
              <a:rPr lang="en-US" altLang="ko-KR" dirty="0">
                <a:sym typeface="Wingdings" panose="05000000000000000000" pitchFamily="2" charset="2"/>
              </a:rPr>
              <a:t> GPU memory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ArrayBuffer and Typed Arrays (Javascript)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Buffers – unstructured binary data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Views – typed array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(Vertex) Buffer Objects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Cache data to graphics memory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Rendering performance, memory bandwidth, power consumption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Target</a:t>
            </a:r>
          </a:p>
          <a:p>
            <a:pPr lvl="2"/>
            <a:r>
              <a:rPr lang="en-US" altLang="ko-KR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GL_ARRAY_BUFFER </a:t>
            </a:r>
            <a:r>
              <a:rPr lang="en-US" altLang="ko-KR" dirty="0">
                <a:sym typeface="Wingdings" panose="05000000000000000000" pitchFamily="2" charset="2"/>
              </a:rPr>
              <a:t>– for vertex attributes </a:t>
            </a:r>
          </a:p>
          <a:p>
            <a:pPr lvl="2"/>
            <a:r>
              <a:rPr lang="en-US" altLang="ko-KR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sym typeface="Wingdings" panose="05000000000000000000" pitchFamily="2" charset="2"/>
              </a:rPr>
              <a:t>GL_ELEMENT_ARRAY_BUFFER </a:t>
            </a:r>
            <a:r>
              <a:rPr lang="en-US" altLang="ko-KR" dirty="0">
                <a:sym typeface="Wingdings" panose="05000000000000000000" pitchFamily="2" charset="2"/>
              </a:rPr>
              <a:t>– indices of primitive for assembly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391525-9F59-4CF1-B2C4-546DBFCEA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728" y="2414800"/>
            <a:ext cx="5377992" cy="42702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458B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buffer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4248"/>
                </a:solidFill>
                <a:effectLst/>
                <a:latin typeface="Consolas" panose="020B0609020204030204" pitchFamily="49" charset="0"/>
              </a:rPr>
              <a:t>ArrayBuffer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5353A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</a:rPr>
              <a:t>   const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view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458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54248"/>
                </a:solidFill>
                <a:effectLst/>
                <a:latin typeface="Consolas" panose="020B0609020204030204" pitchFamily="49" charset="0"/>
              </a:rPr>
              <a:t>Int32Array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26262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37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1AA48-5198-47EF-BC26-B97D8BE5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Buffer and Type Array (JS)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4D8E55E-6E0E-47B5-AF38-298C601A0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887" y="1045508"/>
            <a:ext cx="7243288" cy="375364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58A715-ED9D-49DC-BA30-E21E326ACAD5}"/>
              </a:ext>
            </a:extLst>
          </p:cNvPr>
          <p:cNvSpPr txBox="1"/>
          <p:nvPr/>
        </p:nvSpPr>
        <p:spPr>
          <a:xfrm>
            <a:off x="584462" y="4815928"/>
            <a:ext cx="1904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WebGL 1.0 reference card </a:t>
            </a:r>
          </a:p>
        </p:txBody>
      </p:sp>
    </p:spTree>
    <p:extLst>
      <p:ext uri="{BB962C8B-B14F-4D97-AF65-F5344CB8AC3E}">
        <p14:creationId xmlns:p14="http://schemas.microsoft.com/office/powerpoint/2010/main" val="266323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D8D96-1EDA-43A5-BE9E-0B69DC23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Object API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FF1699-B102-49F2-A6AE-F4FC7AF76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00869"/>
            <a:ext cx="7161929" cy="18137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F11B41-D4F5-40DE-9AE0-7336DE4E44E5}"/>
              </a:ext>
            </a:extLst>
          </p:cNvPr>
          <p:cNvSpPr txBox="1"/>
          <p:nvPr/>
        </p:nvSpPr>
        <p:spPr>
          <a:xfrm>
            <a:off x="537327" y="3052370"/>
            <a:ext cx="1904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WebGL 1.0 reference card </a:t>
            </a:r>
          </a:p>
        </p:txBody>
      </p:sp>
    </p:spTree>
    <p:extLst>
      <p:ext uri="{BB962C8B-B14F-4D97-AF65-F5344CB8AC3E}">
        <p14:creationId xmlns:p14="http://schemas.microsoft.com/office/powerpoint/2010/main" val="20349625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맑은 고딕"/>
        <a:cs typeface=""/>
      </a:majorFont>
      <a:minorFont>
        <a:latin typeface="Cambria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13902</TotalTime>
  <Words>1248</Words>
  <Application>Microsoft Office PowerPoint</Application>
  <PresentationFormat>화면 슬라이드 쇼(16:9)</PresentationFormat>
  <Paragraphs>170</Paragraphs>
  <Slides>26</Slides>
  <Notes>15</Notes>
  <HiddenSlides>8</HiddenSlides>
  <MMClips>4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Calibri</vt:lpstr>
      <vt:lpstr>나눔고딕코딩</vt:lpstr>
      <vt:lpstr>Cambria</vt:lpstr>
      <vt:lpstr>Consolas</vt:lpstr>
      <vt:lpstr>AR HERMANN</vt:lpstr>
      <vt:lpstr>Arial</vt:lpstr>
      <vt:lpstr>맑은 고딕</vt:lpstr>
      <vt:lpstr>Office Theme</vt:lpstr>
      <vt:lpstr>Are you ready?</vt:lpstr>
      <vt:lpstr>PowerPoint 프레젠테이션</vt:lpstr>
      <vt:lpstr>PowerPoint 프레젠테이션</vt:lpstr>
      <vt:lpstr>WebGL 1.0 Tutorial      Lecture 02 – Buffer, View, Buffer Object</vt:lpstr>
      <vt:lpstr>OpenGL ES 2.0 pipeline diagram</vt:lpstr>
      <vt:lpstr>Vertex Processing</vt:lpstr>
      <vt:lpstr>Vertex buffer object</vt:lpstr>
      <vt:lpstr>Vertex Buffer and Type Array (JS)</vt:lpstr>
      <vt:lpstr>Buffer Object API</vt:lpstr>
      <vt:lpstr>Creating and Binding VBO (GL ES)</vt:lpstr>
      <vt:lpstr>Creating and Binding VBO (WebGL)</vt:lpstr>
      <vt:lpstr>Compare WebGL to OpenGL ES</vt:lpstr>
      <vt:lpstr>Pipeline  with the code</vt:lpstr>
      <vt:lpstr>Draw Primitives (Draw Array)</vt:lpstr>
      <vt:lpstr>Draw Primitives (Draw Element)</vt:lpstr>
      <vt:lpstr>Lab. 02 Draw two triangle with two buffer</vt:lpstr>
      <vt:lpstr>PowerPoint 프레젠테이션</vt:lpstr>
      <vt:lpstr>PowerPoint 프레젠테이션</vt:lpstr>
      <vt:lpstr>Pipeline Example – NVIDIA Tegra 4</vt:lpstr>
      <vt:lpstr>Two ways of making vertex attributes</vt:lpstr>
      <vt:lpstr>OpenGL ES API – Vertex Attributes</vt:lpstr>
      <vt:lpstr>NVIDIA Tegra 4 GPU Architecture</vt:lpstr>
      <vt:lpstr>OpenGL ES 2.0 Pipeline</vt:lpstr>
      <vt:lpstr>What happened</vt:lpstr>
      <vt:lpstr>OpenGL ES 2.0 Vertex / Fragment Shader</vt:lpstr>
      <vt:lpstr>Per-Fragment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Hwanyong LEE</cp:lastModifiedBy>
  <cp:revision>132</cp:revision>
  <dcterms:created xsi:type="dcterms:W3CDTF">2017-03-17T07:48:16Z</dcterms:created>
  <dcterms:modified xsi:type="dcterms:W3CDTF">2021-04-29T06:03:18Z</dcterms:modified>
</cp:coreProperties>
</file>