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4" r:id="rId2"/>
  </p:sldMasterIdLst>
  <p:notesMasterIdLst>
    <p:notesMasterId r:id="rId36"/>
  </p:notesMasterIdLst>
  <p:sldIdLst>
    <p:sldId id="261" r:id="rId3"/>
    <p:sldId id="256" r:id="rId4"/>
    <p:sldId id="341" r:id="rId5"/>
    <p:sldId id="316" r:id="rId6"/>
    <p:sldId id="342" r:id="rId7"/>
    <p:sldId id="343" r:id="rId8"/>
    <p:sldId id="319" r:id="rId9"/>
    <p:sldId id="338" r:id="rId10"/>
    <p:sldId id="344" r:id="rId11"/>
    <p:sldId id="326" r:id="rId12"/>
    <p:sldId id="329" r:id="rId13"/>
    <p:sldId id="327" r:id="rId14"/>
    <p:sldId id="345" r:id="rId15"/>
    <p:sldId id="346" r:id="rId16"/>
    <p:sldId id="357" r:id="rId17"/>
    <p:sldId id="358" r:id="rId18"/>
    <p:sldId id="336" r:id="rId19"/>
    <p:sldId id="359" r:id="rId20"/>
    <p:sldId id="351" r:id="rId21"/>
    <p:sldId id="349" r:id="rId22"/>
    <p:sldId id="352" r:id="rId23"/>
    <p:sldId id="353" r:id="rId24"/>
    <p:sldId id="263" r:id="rId25"/>
    <p:sldId id="262" r:id="rId26"/>
    <p:sldId id="264" r:id="rId27"/>
    <p:sldId id="259" r:id="rId28"/>
    <p:sldId id="267" r:id="rId29"/>
    <p:sldId id="265" r:id="rId30"/>
    <p:sldId id="260" r:id="rId31"/>
    <p:sldId id="347" r:id="rId32"/>
    <p:sldId id="354" r:id="rId33"/>
    <p:sldId id="355" r:id="rId34"/>
    <p:sldId id="356" r:id="rId35"/>
  </p:sldIdLst>
  <p:sldSz cx="9144000" cy="5143500" type="screen16x9"/>
  <p:notesSz cx="6858000" cy="9144000"/>
  <p:embeddedFontLst>
    <p:embeddedFont>
      <p:font typeface="AR HERMANN" panose="020B0600000101010101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Cambria" panose="02040503050406030204" pitchFamily="18" charset="0"/>
      <p:regular r:id="rId44"/>
      <p:bold r:id="rId45"/>
      <p:italic r:id="rId46"/>
      <p:boldItalic r:id="rId47"/>
    </p:embeddedFont>
    <p:embeddedFont>
      <p:font typeface="나눔고딕코딩" panose="020D0009000000000000" pitchFamily="49" charset="-127"/>
      <p:regular r:id="rId48"/>
      <p:bold r:id="rId49"/>
    </p:embeddedFont>
    <p:embeddedFont>
      <p:font typeface="맑은 고딕" panose="020B0503020000020004" pitchFamily="50" charset="-127"/>
      <p:regular r:id="rId50"/>
      <p:bold r:id="rId51"/>
    </p:embeddedFont>
  </p:embeddedFontLst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3" autoAdjust="0"/>
    <p:restoredTop sz="71379" autoAdjust="0"/>
  </p:normalViewPr>
  <p:slideViewPr>
    <p:cSldViewPr snapToGrid="0">
      <p:cViewPr varScale="1">
        <p:scale>
          <a:sx n="96" d="100"/>
          <a:sy n="96" d="100"/>
        </p:scale>
        <p:origin x="45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8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4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852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58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222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Fine control</a:t>
            </a:r>
            <a:br>
              <a:rPr lang="en-US" altLang="ko-KR" dirty="0"/>
            </a:br>
            <a:r>
              <a:rPr lang="en-US" altLang="ko-KR" sz="1200" dirty="0"/>
              <a:t>(Index, Color, Depth, Stencil mask)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459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8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8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9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case of OpenGL ES – it is possible to use pointer of array as parameters, however in JavaScript it is not easy, and it is not recommendable.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offset, stride: must be a multiple of the type size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48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ko-KR" altLang="en-US" dirty="0"/>
              <a:t>은 가급적 사용하지 </a:t>
            </a:r>
            <a:r>
              <a:rPr lang="ko-KR" altLang="en-US" dirty="0" err="1"/>
              <a:t>말것</a:t>
            </a:r>
            <a:r>
              <a:rPr lang="ko-KR" altLang="en-US" dirty="0"/>
              <a:t> 성능상의 이유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8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B1A07-767B-4969-B5AF-9E76A2B40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BE4389-B199-42F9-B3A8-ACC82B59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63B5-AEA5-4ABC-8AFE-76F84F5F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C0CE4-1E87-47FD-814F-8579B303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36606-D9CD-49AF-8779-073D1082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8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84003-DC5C-4BAF-9F8E-C2F516F3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9A21-1F61-4149-9518-1DF3ED74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B14DD-0702-4AA8-B864-A3A6216E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BC4C3-835A-47A7-A205-C8EBBE1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EE285-6E9E-45A4-BE12-FDC8156D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6FA14-EE72-4666-9F57-753C6375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A4DE-100E-47DF-8B5D-4A7569D3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5AE69-DC57-49D6-B782-34EA951A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4B775-CD84-43EB-85E6-29AFB55B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DC227-4880-4C28-A49F-A24A658A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8759-C9DE-4E99-A2AE-DCFA74BE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9A775-34C3-4CCE-A069-BB064524C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928FE-4439-4286-AA66-FB1250C34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83700-2371-4714-A8DE-1E347A6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30839-0483-496F-8866-3D6372BE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A1548-5C5C-492E-883C-8248E1BE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6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52FA-1E65-4D98-A2B1-3F9C5BF6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2A434-8170-4D59-B24A-9ACAAF0C4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674C4-F55C-4AFC-BC68-6CE62D66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E0CD84-9696-481E-B3E1-6D8D59EC4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DE789-FBF8-4197-9A1E-8A4B4B37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BF353-A040-4AE3-9FBA-06C63918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048384-BCB3-400D-BB59-EE1FBD80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70A470-1B6E-486F-A184-5E933BF9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69D81-5FC1-4076-B015-A74C1DF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4190B4-4D4D-4335-9C65-B1DF8C40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14C9E-C8F4-4D50-84C6-8A6DD5CB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8C0514-9F59-4A82-BBFF-0CEE242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82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6B75FC-CBA9-45DD-8BA8-19B48816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AB7E03-ADD2-4303-AEC4-00981C11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84EE9E-DBD2-4514-9424-84B6B0B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91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DAC06-6129-46F5-BF79-E5AB1FF2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4E001-480A-446A-B62B-10ED4162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4AF6A-A2E9-4364-A368-58ECA87D6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A790A-D26A-46F8-9AAF-D1DFB715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53D8D-F649-40A5-9FF1-0CFD586E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E22CD-E08A-4C2B-AA2A-16D101C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6E565-FEC7-4CFE-9C0C-4F533C73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2BA112-5F71-4DBC-A6CC-BAA52DB9B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28AA3-8682-4891-A98C-2FB7A6856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BB24C-540A-4E53-99CB-2C8764C2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E93C1-F6CF-4FFE-A920-97ACCD1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B1A41-8DF4-45DD-AE5D-F9B335D9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03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0705F-FF88-4196-87C6-7CBD6239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4E61DA-2EDC-435F-B677-31A4A210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CDE95-13B5-45A8-B45D-DBCDF1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C4880-3AEF-4315-BDDE-C70E5DE9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15CEA-6F6E-4B42-A7AB-F163146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6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F368D-34E0-4968-A758-A0EC52375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8F87B-4C94-4A3C-938C-FBD4EA60F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15272-23A2-4FBC-94D4-10AFDF22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5FAE2-8F93-44A1-A682-727993F8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2406B-CEE1-4C4A-9C5B-77647C16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CBC95-7B99-4681-9A77-B72238F6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31A47-AAEC-45BB-A8B4-74EFFBB8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2D630-D752-4252-B320-5EDE76EB6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448F-4000-463F-9B20-D79FD8B0200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64588-272B-470B-B9A3-49E8BFDCE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40917-58DA-4E1B-913D-79119FD82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02B7C-4807-40A7-B866-0CF97CB9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WebGL API – Vertex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8971E-969D-41E5-AD65-31B2E543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6537"/>
            <a:ext cx="6879383" cy="3773243"/>
          </a:xfrm>
        </p:spPr>
        <p:txBody>
          <a:bodyPr>
            <a:normAutofit/>
          </a:bodyPr>
          <a:lstStyle/>
          <a:p>
            <a:r>
              <a:rPr lang="en-US" altLang="ko-KR" dirty="0"/>
              <a:t>Vertex Attributes – Per-vertex data </a:t>
            </a:r>
          </a:p>
          <a:p>
            <a:r>
              <a:rPr lang="en-US" altLang="ko-KR" dirty="0"/>
              <a:t>Get max attributes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(gl.) MAX_VERTEX_ATTRIBS must be &gt;= 8</a:t>
            </a:r>
          </a:p>
          <a:p>
            <a:r>
              <a:rPr lang="en-US" altLang="ko-KR" dirty="0"/>
              <a:t>Setting Constant Vertex Attribute – same for all vertex</a:t>
            </a:r>
          </a:p>
          <a:p>
            <a:pPr lvl="1"/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gl.VertexAttrib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{1234}f(GLuint index, Float x, …);</a:t>
            </a:r>
          </a:p>
          <a:p>
            <a:pPr lvl="1"/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gl.VertexAttrib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{1234}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fv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(GLuint index, Array value);</a:t>
            </a:r>
          </a:p>
          <a:p>
            <a:pPr lvl="1"/>
            <a:r>
              <a:rPr lang="en-US" altLang="ko-KR" sz="1600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must disable </a:t>
            </a:r>
            <a:r>
              <a:rPr lang="en-US" altLang="ko-KR" sz="1600" dirty="0" err="1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VertexAttribArray</a:t>
            </a:r>
            <a:r>
              <a:rPr lang="en-US" altLang="ko-KR" sz="1600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br>
              <a:rPr lang="en-US" altLang="ko-KR" sz="1600" dirty="0">
                <a:solidFill>
                  <a:srgbClr val="FFC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disableVertexAttribArray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//</a:t>
            </a:r>
            <a:r>
              <a:rPr lang="fr-FR" altLang="ko-KR" sz="16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index: </a:t>
            </a: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[0, MAX_VERTEX_ATTRIBS - 1]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void </a:t>
            </a:r>
            <a:r>
              <a:rPr lang="en-US" altLang="ko-KR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enableVertexAttribArray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342900" lvl="1" indent="0">
              <a:buNone/>
            </a:pPr>
            <a:r>
              <a:rPr lang="fr-FR" altLang="ko-KR" sz="16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index: </a:t>
            </a:r>
            <a:r>
              <a:rPr lang="fr-FR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[0, MAX_VERTEX_ATTRIBS - 1]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52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02B7C-4807-40A7-B866-0CF97CB9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WebGL API – Vertex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8971E-969D-41E5-AD65-31B2E543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8"/>
            <a:ext cx="8016205" cy="3425555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92D050"/>
                </a:solidFill>
              </a:rPr>
              <a:t>Setting </a:t>
            </a:r>
            <a:r>
              <a:rPr lang="en-US" altLang="ko-KR" sz="2000" dirty="0"/>
              <a:t>Attribute location in shader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bindAttribLocation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program,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index, string </a:t>
            </a:r>
            <a:r>
              <a:rPr lang="en-US" altLang="ko-KR" sz="16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dirty="0"/>
              <a:t>Getting Attribute location in shader</a:t>
            </a:r>
          </a:p>
          <a:p>
            <a:pPr marL="342900" lvl="1" indent="0">
              <a:buNone/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ulong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getAttribLocation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(Object program, string </a:t>
            </a:r>
            <a:r>
              <a:rPr lang="en-US" altLang="ko-KR" sz="16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dirty="0"/>
              <a:t>Setting Vertex Arrays in VBO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vertexAttribPointer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index, int size, 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type, bool normalized, long stride, long offset)</a:t>
            </a:r>
          </a:p>
          <a:p>
            <a:pPr marL="685800" lvl="2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type: BYTE, SHORT, UNSIGNED_{BYTE, SHORT}, FLOAT (HALF_FLOAT in WebGL2)</a:t>
            </a:r>
          </a:p>
          <a:p>
            <a:pPr marL="685800" lvl="2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index: [0, MAX_VERTEX_ATTRIBS - 1], stride: [0, 255]</a:t>
            </a:r>
          </a:p>
          <a:p>
            <a:pPr marL="685800" lvl="2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normalized: True/False (e.g. BYTE – (Value+0.5)/127.5 )</a:t>
            </a:r>
          </a:p>
        </p:txBody>
      </p:sp>
    </p:spTree>
    <p:extLst>
      <p:ext uri="{BB962C8B-B14F-4D97-AF65-F5344CB8AC3E}">
        <p14:creationId xmlns:p14="http://schemas.microsoft.com/office/powerpoint/2010/main" val="95194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101C2-875D-450B-9AA4-32AFFCC1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of making vertex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BF7DD-DD53-4BB2-BAA4-B0D5EB13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07168"/>
            <a:ext cx="5448689" cy="342555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Example Attributes</a:t>
            </a:r>
          </a:p>
          <a:p>
            <a:pPr lvl="1"/>
            <a:r>
              <a:rPr lang="en-US" altLang="ko-KR" dirty="0"/>
              <a:t>Position x 3, Color x 4, ST x 2, UV x 2 </a:t>
            </a:r>
          </a:p>
          <a:p>
            <a:r>
              <a:rPr lang="en-US" altLang="ko-KR" dirty="0"/>
              <a:t>Array of structure</a:t>
            </a:r>
          </a:p>
          <a:p>
            <a:pPr lvl="1"/>
            <a:r>
              <a:rPr lang="en-US" altLang="ko-KR" dirty="0"/>
              <a:t>A = [x1, y1, z1, r1, g1, b1, a1, s1, t1, u1, v1, </a:t>
            </a:r>
            <a:br>
              <a:rPr lang="en-US" altLang="ko-KR" dirty="0"/>
            </a:br>
            <a:r>
              <a:rPr lang="en-US" altLang="ko-KR" dirty="0"/>
              <a:t>x2, y3, z2, r2, g2, b2, a2, s2, t2, u2, v2,  … ] </a:t>
            </a:r>
          </a:p>
          <a:p>
            <a:r>
              <a:rPr lang="en-US" altLang="ko-KR" dirty="0"/>
              <a:t>Structure of Array</a:t>
            </a:r>
          </a:p>
          <a:p>
            <a:pPr lvl="1"/>
            <a:r>
              <a:rPr lang="en-US" altLang="ko-KR" dirty="0"/>
              <a:t>A = [x1, y1, z1, x2, y3, z2, … ]</a:t>
            </a:r>
          </a:p>
          <a:p>
            <a:pPr lvl="1"/>
            <a:r>
              <a:rPr lang="en-US" altLang="ko-KR" dirty="0"/>
              <a:t>B = [r1, g1, b1, a1, r2, g2, b2, a2, … ] 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Recommend Array of structure</a:t>
            </a:r>
          </a:p>
          <a:p>
            <a:pPr lvl="1"/>
            <a:r>
              <a:rPr lang="en-US" altLang="ko-KR" dirty="0"/>
              <a:t>Performance, management, # of commands, etc.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70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37553-7679-4538-82C3-FD857239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 API - Uniform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0AF41-C239-46A7-A2E5-6BFF837B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Uniform – All-vertex/fragment common data</a:t>
            </a:r>
            <a:endParaRPr lang="en-US" altLang="ko-KR" sz="2000" dirty="0">
              <a:solidFill>
                <a:srgbClr val="92D050"/>
              </a:solidFill>
            </a:endParaRPr>
          </a:p>
          <a:p>
            <a:r>
              <a:rPr lang="en-US" altLang="ko-KR" sz="2000" dirty="0">
                <a:solidFill>
                  <a:srgbClr val="92D050"/>
                </a:solidFill>
              </a:rPr>
              <a:t>get </a:t>
            </a:r>
            <a:r>
              <a:rPr lang="en-US" altLang="ko-KR" sz="2000" dirty="0"/>
              <a:t>uniform location in shader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lvl="1" indent="0">
              <a:buNone/>
            </a:pP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ulong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getUniformbLocation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(Object program, string </a:t>
            </a:r>
            <a:r>
              <a:rPr lang="en-US" altLang="ko-KR" sz="1600" i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dirty="0"/>
              <a:t>Setting Uniform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uniform[1234][fi](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location, ...)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uniform[1234][fi]v(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location, Array value)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uniformMatrix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[234]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fv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location, bool transpose, Array)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// transpose: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4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87A97-00C0-46D1-B785-2BE327D2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Uniform and Attribute information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8B4A-9490-4B9C-ACCA-B58C7193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getActiveAttrib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program,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index)</a:t>
            </a:r>
          </a:p>
          <a:p>
            <a:pPr marL="342900" lvl="1" indent="0">
              <a:buNone/>
            </a:pP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getActiveUniform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program,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index)</a:t>
            </a:r>
          </a:p>
          <a:p>
            <a:pPr marL="342900" lvl="1" indent="0">
              <a:buNone/>
            </a:pPr>
            <a:endParaRPr 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lvl="1" indent="0">
              <a:buNone/>
            </a:pP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any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getUniform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 program,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location)</a:t>
            </a:r>
          </a:p>
          <a:p>
            <a:pPr marL="342900" lvl="1" indent="0">
              <a:buNone/>
            </a:pP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any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getVertexAttrib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index,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pname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342900" lvl="1" indent="0">
              <a:buNone/>
            </a:pP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//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pname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CURRENT_VERTEX_ATTRIB , VERTEX_ATTRIB_ARRAY_</a:t>
            </a:r>
          </a:p>
          <a:p>
            <a:pPr marL="342900" lvl="1" indent="0">
              <a:buNone/>
            </a:pP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// {BUFFER_BINDING, ENABLED, SIZE, STRIDE, TYPE, NORMALIZED}</a:t>
            </a:r>
          </a:p>
          <a:p>
            <a:pPr marL="342900" lvl="1" indent="0">
              <a:buNone/>
            </a:pP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getVertexAttribOffset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uint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index,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pname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342900" lvl="1" indent="0">
              <a:buNone/>
            </a:pP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// Note: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Corres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OpenGL ES function is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GetVertexAttribPointerv</a:t>
            </a:r>
            <a:endParaRPr 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lvl="1" indent="0">
              <a:buNone/>
            </a:pP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// </a:t>
            </a:r>
            <a:r>
              <a:rPr lang="en-US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pname</a:t>
            </a:r>
            <a:r>
              <a:rPr lang="en-US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VERTEX_ATTRIB_ARRAY_POINTER</a:t>
            </a:r>
          </a:p>
        </p:txBody>
      </p:sp>
    </p:spTree>
    <p:extLst>
      <p:ext uri="{BB962C8B-B14F-4D97-AF65-F5344CB8AC3E}">
        <p14:creationId xmlns:p14="http://schemas.microsoft.com/office/powerpoint/2010/main" val="22001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03</a:t>
            </a:r>
            <a:br>
              <a:rPr lang="en-US" altLang="ko-KR" dirty="0"/>
            </a:br>
            <a:r>
              <a:rPr lang="en-US" altLang="ko-KR" dirty="0"/>
              <a:t>two triangles</a:t>
            </a:r>
            <a:br>
              <a:rPr lang="en-US" altLang="ko-KR" dirty="0"/>
            </a:br>
            <a:r>
              <a:rPr lang="en-US" altLang="ko-KR" dirty="0"/>
              <a:t>with color vertices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04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06180" y="2037970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54897" y="2038974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55496" y="3611741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32254" y="849332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690253" y="1161101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latin typeface="Calibri" panose="020F0502020204030204"/>
              </a:rPr>
              <a:t>Vertex 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690253" y="3750043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 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(Stencil, Drawing, Depth, … 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04249" y="244739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690253" y="17938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690253" y="3107543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280481" y="2634269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29198" y="2634269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52329" y="1481631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56976" y="1482617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489389" y="222822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79629" y="3026081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79629" y="3751133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79644" y="1732239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41720" y="1732242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46367" y="1733226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40842" y="3184597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79644" y="1411712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180890" y="2022886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093640" y="2482095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69020" y="3276689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79644" y="4000651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79647" y="3276692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79331" y="2231487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27486" y="2879243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280481" y="4000247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15071" y="3183484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3" name="그림 32" descr="텍스트, 녹색, 검은색, 어두운이(가) 표시된 사진&#10;&#10;자동 생성된 설명">
            <a:extLst>
              <a:ext uri="{FF2B5EF4-FFF2-40B4-BE49-F238E27FC236}">
                <a16:creationId xmlns:a16="http://schemas.microsoft.com/office/drawing/2014/main" id="{94CB84E3-6144-4CEB-BF60-E05F2245E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31" y="577643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4" name="그림 33" descr="텍스트, 녹색, 벡터그래픽이(가) 표시된 사진&#10;&#10;자동 생성된 설명">
            <a:extLst>
              <a:ext uri="{FF2B5EF4-FFF2-40B4-BE49-F238E27FC236}">
                <a16:creationId xmlns:a16="http://schemas.microsoft.com/office/drawing/2014/main" id="{6B0674EE-58C5-4879-A5B7-2C3EA7178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8" y="577643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31BD8C8-FB08-4D92-A087-D3880E3C5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04" y="215776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F545D52-3E4C-4E8D-9D47-03B744CD3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54" y="3068505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7" name="그림 66" descr="텍스트, 검은색, 클립아트이(가) 표시된 사진&#10;&#10;자동 생성된 설명">
            <a:extLst>
              <a:ext uri="{FF2B5EF4-FFF2-40B4-BE49-F238E27FC236}">
                <a16:creationId xmlns:a16="http://schemas.microsoft.com/office/drawing/2014/main" id="{13C5C513-7FF7-4A0F-9702-FC0BC9001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13" y="3891260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B60EDC0-4B7E-46AF-BFE5-1827BAB9B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10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8F609BB-419E-4ABD-9C05-B47D0CC52D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07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8A4E8ECA-62EF-48F9-86EA-B0C91D1177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28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AED172-4D03-423C-8BE7-C7CF6F8543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4" y="577643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" name="그림 7" descr="텍스트, 옅은, 어두운이(가) 표시된 사진&#10;&#10;자동 생성된 설명">
            <a:extLst>
              <a:ext uri="{FF2B5EF4-FFF2-40B4-BE49-F238E27FC236}">
                <a16:creationId xmlns:a16="http://schemas.microsoft.com/office/drawing/2014/main" id="{65ECDDA1-8030-425A-AE5A-266BF74EFA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04" y="308052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71" name="제목 1">
            <a:extLst>
              <a:ext uri="{FF2B5EF4-FFF2-40B4-BE49-F238E27FC236}">
                <a16:creationId xmlns:a16="http://schemas.microsoft.com/office/drawing/2014/main" id="{4966D705-8D99-41E5-AC65-DF1ABA5B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" y="106455"/>
            <a:ext cx="7886700" cy="692693"/>
          </a:xfrm>
        </p:spPr>
        <p:txBody>
          <a:bodyPr/>
          <a:lstStyle/>
          <a:p>
            <a:r>
              <a:rPr lang="en-US" dirty="0"/>
              <a:t>How to work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F92A43-8FA5-4C7E-AD91-68EAC429EE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04" y="3891260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2" name="그림 11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C0EAA4B7-6833-45EE-9629-FADC53866E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22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59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9BAD-0424-4A95-A807-AAB3622D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Processing &amp; Primitive Processing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982956-5C33-410E-A10F-90779C1975DB}"/>
              </a:ext>
            </a:extLst>
          </p:cNvPr>
          <p:cNvSpPr/>
          <p:nvPr/>
        </p:nvSpPr>
        <p:spPr>
          <a:xfrm>
            <a:off x="766007" y="1466871"/>
            <a:ext cx="3296947" cy="259209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7617F1-979D-4ACF-ADD1-75DDAC42DC0B}"/>
              </a:ext>
            </a:extLst>
          </p:cNvPr>
          <p:cNvSpPr/>
          <p:nvPr/>
        </p:nvSpPr>
        <p:spPr>
          <a:xfrm>
            <a:off x="2534268" y="1813799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B25265-36A5-455F-9C06-F139336224DC}"/>
              </a:ext>
            </a:extLst>
          </p:cNvPr>
          <p:cNvSpPr/>
          <p:nvPr/>
        </p:nvSpPr>
        <p:spPr>
          <a:xfrm>
            <a:off x="894007" y="1813533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951605-2B6D-4AF3-A1F1-80F49D880A53}"/>
              </a:ext>
            </a:extLst>
          </p:cNvPr>
          <p:cNvSpPr/>
          <p:nvPr/>
        </p:nvSpPr>
        <p:spPr>
          <a:xfrm>
            <a:off x="894007" y="2541741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(uniform, attribute)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F1E72C9A-E1DD-44A9-8794-804CFA3FFD25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44007" y="2083533"/>
            <a:ext cx="270000" cy="2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48540C-FF59-4E5C-83A2-016B245BB62B}"/>
              </a:ext>
            </a:extLst>
          </p:cNvPr>
          <p:cNvSpPr/>
          <p:nvPr/>
        </p:nvSpPr>
        <p:spPr>
          <a:xfrm>
            <a:off x="2534272" y="254072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81BE5F-2A96-4ADE-9DCE-C1C62C19785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244007" y="2810720"/>
            <a:ext cx="290265" cy="102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A62A314C-5773-4B86-B4CA-673F4D80F86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3115810" y="2447257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7762C9A-6420-4A48-BF92-FE64A0C03507}"/>
              </a:ext>
            </a:extLst>
          </p:cNvPr>
          <p:cNvSpPr/>
          <p:nvPr/>
        </p:nvSpPr>
        <p:spPr>
          <a:xfrm>
            <a:off x="2536002" y="326919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(varying, built-in output)</a:t>
            </a:r>
          </a:p>
        </p:txBody>
      </p: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F55D7738-6A56-4E03-A7E5-1C7A996104EF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3115900" y="3174092"/>
            <a:ext cx="188474" cy="17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70F9ABA-FA16-4817-8A04-3E3AB80E84C0}"/>
              </a:ext>
            </a:extLst>
          </p:cNvPr>
          <p:cNvSpPr/>
          <p:nvPr/>
        </p:nvSpPr>
        <p:spPr>
          <a:xfrm>
            <a:off x="4353215" y="869157"/>
            <a:ext cx="3296947" cy="400049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E080AD-1E37-4015-BBF3-356B14E989AB}"/>
              </a:ext>
            </a:extLst>
          </p:cNvPr>
          <p:cNvSpPr/>
          <p:nvPr/>
        </p:nvSpPr>
        <p:spPr>
          <a:xfrm>
            <a:off x="4504782" y="2021525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Assembly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DD6BE5-FC78-4581-8727-22A6164385FE}"/>
              </a:ext>
            </a:extLst>
          </p:cNvPr>
          <p:cNvSpPr/>
          <p:nvPr/>
        </p:nvSpPr>
        <p:spPr>
          <a:xfrm>
            <a:off x="4503405" y="124594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Vertex</a:t>
            </a:r>
            <a:endParaRPr lang="en-US" sz="9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0721DF-1F16-4C85-9B33-F2E307E1783F}"/>
              </a:ext>
            </a:extLst>
          </p:cNvPr>
          <p:cNvSpPr/>
          <p:nvPr/>
        </p:nvSpPr>
        <p:spPr>
          <a:xfrm>
            <a:off x="6101938" y="201947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</a:t>
            </a:r>
          </a:p>
        </p:txBody>
      </p: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E55CC736-F0A8-44E6-B72A-0A57D6207BBA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5061304" y="1903047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0D7939-8207-4E00-9A6F-CC20469AC9BB}"/>
              </a:ext>
            </a:extLst>
          </p:cNvPr>
          <p:cNvSpPr/>
          <p:nvPr/>
        </p:nvSpPr>
        <p:spPr>
          <a:xfrm>
            <a:off x="6101825" y="275719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Perspective Division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1BE85558-FC8C-4771-8D0A-404A60CB2A2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6678027" y="2658279"/>
            <a:ext cx="197711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19">
            <a:extLst>
              <a:ext uri="{FF2B5EF4-FFF2-40B4-BE49-F238E27FC236}">
                <a16:creationId xmlns:a16="http://schemas.microsoft.com/office/drawing/2014/main" id="{3FCF568A-F2AF-42C1-B3C9-8ADE8D8333EA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5854783" y="2289479"/>
            <a:ext cx="247156" cy="204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65F2661-FC9D-429A-BAD2-E1A248681A7D}"/>
              </a:ext>
            </a:extLst>
          </p:cNvPr>
          <p:cNvSpPr/>
          <p:nvPr/>
        </p:nvSpPr>
        <p:spPr>
          <a:xfrm>
            <a:off x="6101957" y="348910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Viewport Mapping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CC17FE5-E091-4FC3-821A-5C29BFF2CC2D}"/>
              </a:ext>
            </a:extLst>
          </p:cNvPr>
          <p:cNvSpPr/>
          <p:nvPr/>
        </p:nvSpPr>
        <p:spPr>
          <a:xfrm>
            <a:off x="6102978" y="422102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Clipping</a:t>
            </a:r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7202F374-EB3A-45EB-8C82-88EE5DFA091C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6680934" y="3393082"/>
            <a:ext cx="191915" cy="1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19">
            <a:extLst>
              <a:ext uri="{FF2B5EF4-FFF2-40B4-BE49-F238E27FC236}">
                <a16:creationId xmlns:a16="http://schemas.microsoft.com/office/drawing/2014/main" id="{94FDAE08-D3EC-44D2-AC0D-8902233E736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6681510" y="4124553"/>
            <a:ext cx="191915" cy="10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F4A128DA-D906-48B5-BFB1-E57958C205BA}"/>
              </a:ext>
            </a:extLst>
          </p:cNvPr>
          <p:cNvSpPr/>
          <p:nvPr/>
        </p:nvSpPr>
        <p:spPr>
          <a:xfrm>
            <a:off x="5763598" y="4339348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3595711F-042D-45DE-9084-F6ACDDB661EE}"/>
              </a:ext>
            </a:extLst>
          </p:cNvPr>
          <p:cNvCxnSpPr>
            <a:cxnSpLocks/>
            <a:stCxn id="36" idx="1"/>
            <a:endCxn id="38" idx="6"/>
          </p:cNvCxnSpPr>
          <p:nvPr/>
        </p:nvCxnSpPr>
        <p:spPr>
          <a:xfrm flipH="1">
            <a:off x="5647316" y="4486014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가산 접합 37">
            <a:extLst>
              <a:ext uri="{FF2B5EF4-FFF2-40B4-BE49-F238E27FC236}">
                <a16:creationId xmlns:a16="http://schemas.microsoft.com/office/drawing/2014/main" id="{77F097DB-57C0-4B24-BD50-AD81A16B5843}"/>
              </a:ext>
            </a:extLst>
          </p:cNvPr>
          <p:cNvSpPr/>
          <p:nvPr/>
        </p:nvSpPr>
        <p:spPr>
          <a:xfrm>
            <a:off x="5520480" y="4431293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9" name="직선 화살표 연결선 19">
            <a:extLst>
              <a:ext uri="{FF2B5EF4-FFF2-40B4-BE49-F238E27FC236}">
                <a16:creationId xmlns:a16="http://schemas.microsoft.com/office/drawing/2014/main" id="{7DFB2E41-D356-4FA1-A852-ED9FC1A1CC20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rot="10800000">
            <a:off x="5943213" y="4486014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6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8DFA5-8872-4519-8D05-3E5C866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42A1EB-678D-4611-9982-F0701D3C88D6}"/>
              </a:ext>
            </a:extLst>
          </p:cNvPr>
          <p:cNvSpPr/>
          <p:nvPr/>
        </p:nvSpPr>
        <p:spPr>
          <a:xfrm>
            <a:off x="5187072" y="877604"/>
            <a:ext cx="3357994" cy="3545807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Texture Processing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F45F3C-9B10-4C74-AB3F-65AD215A2B06}"/>
              </a:ext>
            </a:extLst>
          </p:cNvPr>
          <p:cNvSpPr/>
          <p:nvPr/>
        </p:nvSpPr>
        <p:spPr>
          <a:xfrm>
            <a:off x="5399686" y="2029973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LOD Processing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FB8174-A6C1-4A78-BF6B-62CDE831930C}"/>
              </a:ext>
            </a:extLst>
          </p:cNvPr>
          <p:cNvSpPr/>
          <p:nvPr/>
        </p:nvSpPr>
        <p:spPr>
          <a:xfrm>
            <a:off x="5398309" y="1254393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Texture Image</a:t>
            </a: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0C211BE7-C9D0-4DA5-9625-E935BC05575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5956207" y="1911494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CBAF94CF-B2E8-4DD9-BDB0-CD93297FA5A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7538057" y="2688837"/>
            <a:ext cx="234930" cy="1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1ECD7BA1-2B9C-4081-8A85-8527817078C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749686" y="2299972"/>
            <a:ext cx="230828" cy="140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D1CC6B-14E4-453D-B348-1F88393CC8A7}"/>
              </a:ext>
            </a:extLst>
          </p:cNvPr>
          <p:cNvSpPr/>
          <p:nvPr/>
        </p:nvSpPr>
        <p:spPr>
          <a:xfrm>
            <a:off x="6980532" y="280631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Fetch Texel</a:t>
            </a:r>
          </a:p>
        </p:txBody>
      </p: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948A927F-117F-48CD-8E8E-9D0DB57CD854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rot="10800000">
            <a:off x="6782649" y="3076199"/>
            <a:ext cx="197883" cy="113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CCBFC40F-C08E-4131-93C9-C54F11131D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107649" y="3346198"/>
            <a:ext cx="6415" cy="250262"/>
          </a:xfrm>
          <a:prstGeom prst="straightConnector1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A1AC57C-9978-4081-8639-A3C154AD0C31}"/>
              </a:ext>
            </a:extLst>
          </p:cNvPr>
          <p:cNvSpPr/>
          <p:nvPr/>
        </p:nvSpPr>
        <p:spPr>
          <a:xfrm>
            <a:off x="6980513" y="203138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Coordinate</a:t>
            </a:r>
            <a:b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</a:br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Wrapping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AC2E9C-5C2D-4A7B-91F6-6A5091E13F4E}"/>
              </a:ext>
            </a:extLst>
          </p:cNvPr>
          <p:cNvSpPr/>
          <p:nvPr/>
        </p:nvSpPr>
        <p:spPr>
          <a:xfrm>
            <a:off x="5432649" y="2806198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>
                <a:solidFill>
                  <a:schemeClr val="tx1"/>
                </a:solidFill>
                <a:latin typeface="Calibri" panose="020F0502020204030204"/>
              </a:rPr>
              <a:t>Texel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8F67D5-65F6-4DFF-93C9-60C909C71142}"/>
              </a:ext>
            </a:extLst>
          </p:cNvPr>
          <p:cNvSpPr/>
          <p:nvPr/>
        </p:nvSpPr>
        <p:spPr>
          <a:xfrm>
            <a:off x="5439064" y="359645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</a:t>
            </a:r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iltering</a:t>
            </a:r>
          </a:p>
        </p:txBody>
      </p:sp>
    </p:spTree>
    <p:extLst>
      <p:ext uri="{BB962C8B-B14F-4D97-AF65-F5344CB8AC3E}">
        <p14:creationId xmlns:p14="http://schemas.microsoft.com/office/powerpoint/2010/main" val="121273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2B77-9A10-4D23-8CB6-92C2D8413D14}"/>
              </a:ext>
            </a:extLst>
          </p:cNvPr>
          <p:cNvSpPr/>
          <p:nvPr/>
        </p:nvSpPr>
        <p:spPr>
          <a:xfrm>
            <a:off x="1257241" y="1491416"/>
            <a:ext cx="7696258" cy="2563331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0A0140-0AF2-40B5-84B1-4E684DFDA48E}"/>
              </a:ext>
            </a:extLst>
          </p:cNvPr>
          <p:cNvSpPr/>
          <p:nvPr/>
        </p:nvSpPr>
        <p:spPr>
          <a:xfrm>
            <a:off x="1508866" y="2879908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Multisampling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A9CF3F-53C1-49CC-9648-41855A6486B1}"/>
              </a:ext>
            </a:extLst>
          </p:cNvPr>
          <p:cNvSpPr/>
          <p:nvPr/>
        </p:nvSpPr>
        <p:spPr>
          <a:xfrm>
            <a:off x="1508866" y="2126255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Primitive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B6D6B664-BF68-46E3-95BA-06DD6DF6C42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183866" y="2666255"/>
            <a:ext cx="0" cy="2136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C68195BD-8F3A-4FD1-B068-15A1EE18661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858866" y="2147255"/>
            <a:ext cx="419627" cy="100265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F33A47DA-DCE3-44D9-B264-931B76F402E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632651" y="3575180"/>
            <a:ext cx="1849679" cy="41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19">
            <a:extLst>
              <a:ext uri="{FF2B5EF4-FFF2-40B4-BE49-F238E27FC236}">
                <a16:creationId xmlns:a16="http://schemas.microsoft.com/office/drawing/2014/main" id="{C6687989-7E15-4BD3-8AD8-6CB7083293F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628493" y="2143516"/>
            <a:ext cx="264514" cy="3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6D19C-2A89-4C8A-9068-FB8066817BB0}"/>
              </a:ext>
            </a:extLst>
          </p:cNvPr>
          <p:cNvSpPr/>
          <p:nvPr/>
        </p:nvSpPr>
        <p:spPr>
          <a:xfrm>
            <a:off x="6482330" y="3305180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Fragment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07FB9A-591F-4214-9F54-25D85422824C}"/>
              </a:ext>
            </a:extLst>
          </p:cNvPr>
          <p:cNvSpPr/>
          <p:nvPr/>
        </p:nvSpPr>
        <p:spPr>
          <a:xfrm>
            <a:off x="4893007" y="187351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Facing Determination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C7E16B-CCD1-436C-A100-DEE8D5AC1EC1}"/>
              </a:ext>
            </a:extLst>
          </p:cNvPr>
          <p:cNvSpPr/>
          <p:nvPr/>
        </p:nvSpPr>
        <p:spPr>
          <a:xfrm>
            <a:off x="3278493" y="1877255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Triangle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578A80-FB04-48B7-8AAD-B6582D59B213}"/>
              </a:ext>
            </a:extLst>
          </p:cNvPr>
          <p:cNvSpPr/>
          <p:nvPr/>
        </p:nvSpPr>
        <p:spPr>
          <a:xfrm>
            <a:off x="3268519" y="259354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Point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A274BF-CB44-4AD7-8E5D-5397186ADC65}"/>
              </a:ext>
            </a:extLst>
          </p:cNvPr>
          <p:cNvSpPr/>
          <p:nvPr/>
        </p:nvSpPr>
        <p:spPr>
          <a:xfrm>
            <a:off x="3282651" y="3305591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Line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C18EE768-3732-4B82-B5FB-099A6D03C2D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858866" y="3149908"/>
            <a:ext cx="423785" cy="42568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5F9415E-A4F3-4321-A6B6-FEEFA26D026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858866" y="2863549"/>
            <a:ext cx="409653" cy="28635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A5E4C1A2-8D55-4138-B43D-A05D7F35DFF9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6243007" y="2142980"/>
            <a:ext cx="239315" cy="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28229D-7D53-45E3-90F5-B049D32823FF}"/>
              </a:ext>
            </a:extLst>
          </p:cNvPr>
          <p:cNvSpPr/>
          <p:nvPr/>
        </p:nvSpPr>
        <p:spPr>
          <a:xfrm>
            <a:off x="6482322" y="1872980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Face Culling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89A67BA-A9E8-479F-84E6-87E391384FE4}"/>
              </a:ext>
            </a:extLst>
          </p:cNvPr>
          <p:cNvSpPr/>
          <p:nvPr/>
        </p:nvSpPr>
        <p:spPr>
          <a:xfrm>
            <a:off x="6482322" y="2605040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Depth offset</a:t>
            </a:r>
          </a:p>
        </p:txBody>
      </p: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1BD01273-446B-4FE4-AF40-F793C3866F15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7157322" y="3145040"/>
            <a:ext cx="8" cy="16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258B2CA4-268A-4951-BA9F-001345BA6CC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157322" y="2412980"/>
            <a:ext cx="0" cy="192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782474FA-9CD8-4EE2-8EC8-5B0654C692AF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4618519" y="2863549"/>
            <a:ext cx="1863811" cy="7116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224AC858-A0B2-4C9D-8C54-6164345C1341}"/>
              </a:ext>
            </a:extLst>
          </p:cNvPr>
          <p:cNvSpPr/>
          <p:nvPr/>
        </p:nvSpPr>
        <p:spPr>
          <a:xfrm rot="10800000">
            <a:off x="8002972" y="1991051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76FF3A70-41B8-41A3-BD50-ACB8A4C95AA0}"/>
              </a:ext>
            </a:extLst>
          </p:cNvPr>
          <p:cNvCxnSpPr>
            <a:cxnSpLocks/>
            <a:stCxn id="24" idx="1"/>
            <a:endCxn id="26" idx="6"/>
          </p:cNvCxnSpPr>
          <p:nvPr/>
        </p:nvCxnSpPr>
        <p:spPr>
          <a:xfrm rot="10800000" flipH="1">
            <a:off x="8182587" y="2130565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가산 접합 25">
            <a:extLst>
              <a:ext uri="{FF2B5EF4-FFF2-40B4-BE49-F238E27FC236}">
                <a16:creationId xmlns:a16="http://schemas.microsoft.com/office/drawing/2014/main" id="{EE0C46C1-646E-4000-9F01-58ED5FDAF1CE}"/>
              </a:ext>
            </a:extLst>
          </p:cNvPr>
          <p:cNvSpPr/>
          <p:nvPr/>
        </p:nvSpPr>
        <p:spPr>
          <a:xfrm rot="10800000">
            <a:off x="8298869" y="2068693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964EB629-E909-42E5-B828-2744E355CCBD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843208" y="2132708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0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398CDF-A979-45A3-8898-42A6007CCEEC}"/>
              </a:ext>
            </a:extLst>
          </p:cNvPr>
          <p:cNvSpPr/>
          <p:nvPr/>
        </p:nvSpPr>
        <p:spPr>
          <a:xfrm>
            <a:off x="339776" y="1450703"/>
            <a:ext cx="8464447" cy="325482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Fragment Processing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86C878-B161-47F7-91C8-DA3F2F32A2E1}"/>
              </a:ext>
            </a:extLst>
          </p:cNvPr>
          <p:cNvSpPr/>
          <p:nvPr/>
        </p:nvSpPr>
        <p:spPr>
          <a:xfrm>
            <a:off x="2043815" y="1833102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ownership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037E4FF-99CA-43FF-8E61-C7C589F0D6AB}"/>
              </a:ext>
            </a:extLst>
          </p:cNvPr>
          <p:cNvSpPr/>
          <p:nvPr/>
        </p:nvSpPr>
        <p:spPr>
          <a:xfrm>
            <a:off x="466831" y="183201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Fragment</a:t>
            </a:r>
            <a:br>
              <a:rPr lang="en-US" altLang="ko-KR" sz="1350">
                <a:solidFill>
                  <a:schemeClr val="tx1"/>
                </a:solidFill>
                <a:latin typeface="Calibri" panose="020F0502020204030204"/>
              </a:rPr>
            </a:br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(+ </a:t>
            </a:r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varying)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A6C0583A-43FB-46C9-965C-71DDCC145E66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>
            <a:off x="1816832" y="2102016"/>
            <a:ext cx="226984" cy="1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A3223CE1-7693-4C24-8242-7B93692EB01F}"/>
              </a:ext>
            </a:extLst>
          </p:cNvPr>
          <p:cNvCxnSpPr>
            <a:cxnSpLocks/>
            <a:stCxn id="58" idx="2"/>
            <a:endCxn id="76" idx="0"/>
          </p:cNvCxnSpPr>
          <p:nvPr/>
        </p:nvCxnSpPr>
        <p:spPr>
          <a:xfrm>
            <a:off x="7616196" y="2397203"/>
            <a:ext cx="0" cy="2242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7A5A7F-883B-4DDA-9983-7C763FF9C10E}"/>
              </a:ext>
            </a:extLst>
          </p:cNvPr>
          <p:cNvSpPr/>
          <p:nvPr/>
        </p:nvSpPr>
        <p:spPr>
          <a:xfrm>
            <a:off x="3731315" y="183201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Scissor Test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62ABF64-2F65-484C-BE99-2ADCA3AB5C48}"/>
              </a:ext>
            </a:extLst>
          </p:cNvPr>
          <p:cNvSpPr/>
          <p:nvPr/>
        </p:nvSpPr>
        <p:spPr>
          <a:xfrm>
            <a:off x="6941196" y="1857202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Texture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51E11EDE-B31A-4CD7-88CB-E5C613D1CDAF}"/>
              </a:ext>
            </a:extLst>
          </p:cNvPr>
          <p:cNvCxnSpPr>
            <a:cxnSpLocks/>
            <a:stCxn id="84" idx="3"/>
            <a:endCxn id="73" idx="1"/>
          </p:cNvCxnSpPr>
          <p:nvPr/>
        </p:nvCxnSpPr>
        <p:spPr>
          <a:xfrm flipV="1">
            <a:off x="3393815" y="2102016"/>
            <a:ext cx="337500" cy="10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9">
            <a:extLst>
              <a:ext uri="{FF2B5EF4-FFF2-40B4-BE49-F238E27FC236}">
                <a16:creationId xmlns:a16="http://schemas.microsoft.com/office/drawing/2014/main" id="{4BAEE746-8986-4559-B8C1-BF7A8A243252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5081316" y="2102016"/>
            <a:ext cx="212141" cy="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3D4931F-85B2-4B0B-91AB-46785168E960}"/>
              </a:ext>
            </a:extLst>
          </p:cNvPr>
          <p:cNvSpPr/>
          <p:nvPr/>
        </p:nvSpPr>
        <p:spPr>
          <a:xfrm>
            <a:off x="5293456" y="1834974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Multi-sample</a:t>
            </a:r>
          </a:p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Frag. Op.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05B2A40-57EC-4B9F-92DD-7885E298F315}"/>
              </a:ext>
            </a:extLst>
          </p:cNvPr>
          <p:cNvSpPr/>
          <p:nvPr/>
        </p:nvSpPr>
        <p:spPr>
          <a:xfrm>
            <a:off x="6941196" y="262148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Shading</a:t>
            </a:r>
            <a:endParaRPr lang="en-US" altLang="ko-KR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80" name="직선 화살표 연결선 19">
            <a:extLst>
              <a:ext uri="{FF2B5EF4-FFF2-40B4-BE49-F238E27FC236}">
                <a16:creationId xmlns:a16="http://schemas.microsoft.com/office/drawing/2014/main" id="{FE7919A6-8262-4716-B924-E7B41837BF36}"/>
              </a:ext>
            </a:extLst>
          </p:cNvPr>
          <p:cNvCxnSpPr>
            <a:cxnSpLocks/>
            <a:stCxn id="76" idx="2"/>
            <a:endCxn id="140" idx="3"/>
          </p:cNvCxnSpPr>
          <p:nvPr/>
        </p:nvCxnSpPr>
        <p:spPr>
          <a:xfrm rot="5400000">
            <a:off x="6902526" y="2935076"/>
            <a:ext cx="487265" cy="94007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19">
            <a:extLst>
              <a:ext uri="{FF2B5EF4-FFF2-40B4-BE49-F238E27FC236}">
                <a16:creationId xmlns:a16="http://schemas.microsoft.com/office/drawing/2014/main" id="{A73B9796-4530-405A-B190-EE66EF758ED3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6643456" y="2104974"/>
            <a:ext cx="297740" cy="78650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0A6C4B9-1120-4AC2-AA9E-2142ECB505F5}"/>
              </a:ext>
            </a:extLst>
          </p:cNvPr>
          <p:cNvSpPr/>
          <p:nvPr/>
        </p:nvSpPr>
        <p:spPr>
          <a:xfrm>
            <a:off x="5326120" y="337874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Stencil Test</a:t>
            </a:r>
          </a:p>
        </p:txBody>
      </p:sp>
      <p:cxnSp>
        <p:nvCxnSpPr>
          <p:cNvPr id="154" name="직선 화살표 연결선 19">
            <a:extLst>
              <a:ext uri="{FF2B5EF4-FFF2-40B4-BE49-F238E27FC236}">
                <a16:creationId xmlns:a16="http://schemas.microsoft.com/office/drawing/2014/main" id="{DD0E596A-F674-4E33-AB77-576ED26423D4}"/>
              </a:ext>
            </a:extLst>
          </p:cNvPr>
          <p:cNvCxnSpPr>
            <a:cxnSpLocks/>
            <a:stCxn id="140" idx="1"/>
            <a:endCxn id="157" idx="3"/>
          </p:cNvCxnSpPr>
          <p:nvPr/>
        </p:nvCxnSpPr>
        <p:spPr>
          <a:xfrm flipH="1">
            <a:off x="3437653" y="3648746"/>
            <a:ext cx="18884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611899CA-B623-4A27-B276-9EC4D4ECA7B1}"/>
              </a:ext>
            </a:extLst>
          </p:cNvPr>
          <p:cNvSpPr/>
          <p:nvPr/>
        </p:nvSpPr>
        <p:spPr>
          <a:xfrm>
            <a:off x="2087653" y="337874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Depth Test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023F808-64B1-4AE7-A666-0EA3F383C549}"/>
              </a:ext>
            </a:extLst>
          </p:cNvPr>
          <p:cNvSpPr/>
          <p:nvPr/>
        </p:nvSpPr>
        <p:spPr>
          <a:xfrm>
            <a:off x="476969" y="337874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62" name="직선 화살표 연결선 19">
            <a:extLst>
              <a:ext uri="{FF2B5EF4-FFF2-40B4-BE49-F238E27FC236}">
                <a16:creationId xmlns:a16="http://schemas.microsoft.com/office/drawing/2014/main" id="{547B3623-A90B-4F9A-B18F-E9A1180FDE0D}"/>
              </a:ext>
            </a:extLst>
          </p:cNvPr>
          <p:cNvCxnSpPr>
            <a:cxnSpLocks/>
            <a:stCxn id="157" idx="1"/>
            <a:endCxn id="161" idx="3"/>
          </p:cNvCxnSpPr>
          <p:nvPr/>
        </p:nvCxnSpPr>
        <p:spPr>
          <a:xfrm flipH="1">
            <a:off x="1826969" y="3648746"/>
            <a:ext cx="2606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C670EE65-683B-4E3C-A325-40DDD16F140E}"/>
              </a:ext>
            </a:extLst>
          </p:cNvPr>
          <p:cNvSpPr/>
          <p:nvPr/>
        </p:nvSpPr>
        <p:spPr>
          <a:xfrm>
            <a:off x="5326113" y="2615200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Fragment shader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66" name="직선 화살표 연결선 19">
            <a:extLst>
              <a:ext uri="{FF2B5EF4-FFF2-40B4-BE49-F238E27FC236}">
                <a16:creationId xmlns:a16="http://schemas.microsoft.com/office/drawing/2014/main" id="{587B8B2A-7629-4577-BA84-55669CAFB6F4}"/>
              </a:ext>
            </a:extLst>
          </p:cNvPr>
          <p:cNvCxnSpPr>
            <a:cxnSpLocks/>
            <a:stCxn id="165" idx="3"/>
            <a:endCxn id="76" idx="1"/>
          </p:cNvCxnSpPr>
          <p:nvPr/>
        </p:nvCxnSpPr>
        <p:spPr>
          <a:xfrm>
            <a:off x="6676113" y="2885201"/>
            <a:ext cx="265083" cy="62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다이아몬드 169">
            <a:extLst>
              <a:ext uri="{FF2B5EF4-FFF2-40B4-BE49-F238E27FC236}">
                <a16:creationId xmlns:a16="http://schemas.microsoft.com/office/drawing/2014/main" id="{07888879-9874-4AC9-B94A-9073AC5BBDA0}"/>
              </a:ext>
            </a:extLst>
          </p:cNvPr>
          <p:cNvSpPr/>
          <p:nvPr/>
        </p:nvSpPr>
        <p:spPr>
          <a:xfrm rot="16200000">
            <a:off x="5964295" y="4021654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1" name="직선 화살표 연결선 19">
            <a:extLst>
              <a:ext uri="{FF2B5EF4-FFF2-40B4-BE49-F238E27FC236}">
                <a16:creationId xmlns:a16="http://schemas.microsoft.com/office/drawing/2014/main" id="{DD248E2C-44ED-449E-A937-4655BAB29F9D}"/>
              </a:ext>
            </a:extLst>
          </p:cNvPr>
          <p:cNvCxnSpPr>
            <a:cxnSpLocks/>
            <a:stCxn id="170" idx="1"/>
            <a:endCxn id="172" idx="6"/>
          </p:cNvCxnSpPr>
          <p:nvPr/>
        </p:nvCxnSpPr>
        <p:spPr>
          <a:xfrm rot="16200000" flipH="1">
            <a:off x="5999537" y="4312692"/>
            <a:ext cx="116282" cy="7151"/>
          </a:xfrm>
          <a:prstGeom prst="straightConnector1">
            <a:avLst/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순서도: 가산 접합 171">
            <a:extLst>
              <a:ext uri="{FF2B5EF4-FFF2-40B4-BE49-F238E27FC236}">
                <a16:creationId xmlns:a16="http://schemas.microsoft.com/office/drawing/2014/main" id="{460998FE-DCF5-4B22-8D82-54AC0E0617D9}"/>
              </a:ext>
            </a:extLst>
          </p:cNvPr>
          <p:cNvSpPr/>
          <p:nvPr/>
        </p:nvSpPr>
        <p:spPr>
          <a:xfrm rot="16200000">
            <a:off x="5997824" y="4375952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3" name="직선 화살표 연결선 19">
            <a:extLst>
              <a:ext uri="{FF2B5EF4-FFF2-40B4-BE49-F238E27FC236}">
                <a16:creationId xmlns:a16="http://schemas.microsoft.com/office/drawing/2014/main" id="{B26961EC-2ED9-4CB8-B7DB-9A331C859047}"/>
              </a:ext>
            </a:extLst>
          </p:cNvPr>
          <p:cNvCxnSpPr>
            <a:cxnSpLocks/>
            <a:endCxn id="170" idx="3"/>
          </p:cNvCxnSpPr>
          <p:nvPr/>
        </p:nvCxnSpPr>
        <p:spPr>
          <a:xfrm rot="5400000">
            <a:off x="5976521" y="3996123"/>
            <a:ext cx="159765" cy="5008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다이아몬드 175">
            <a:extLst>
              <a:ext uri="{FF2B5EF4-FFF2-40B4-BE49-F238E27FC236}">
                <a16:creationId xmlns:a16="http://schemas.microsoft.com/office/drawing/2014/main" id="{79D235A6-3B72-4FBD-89A9-B80A08169B5B}"/>
              </a:ext>
            </a:extLst>
          </p:cNvPr>
          <p:cNvSpPr/>
          <p:nvPr/>
        </p:nvSpPr>
        <p:spPr>
          <a:xfrm rot="16200000">
            <a:off x="2672846" y="4021653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7" name="직선 화살표 연결선 19">
            <a:extLst>
              <a:ext uri="{FF2B5EF4-FFF2-40B4-BE49-F238E27FC236}">
                <a16:creationId xmlns:a16="http://schemas.microsoft.com/office/drawing/2014/main" id="{6FFA2435-2942-411A-95AD-8E328EE95545}"/>
              </a:ext>
            </a:extLst>
          </p:cNvPr>
          <p:cNvCxnSpPr>
            <a:cxnSpLocks/>
            <a:stCxn id="176" idx="1"/>
            <a:endCxn id="178" idx="6"/>
          </p:cNvCxnSpPr>
          <p:nvPr/>
        </p:nvCxnSpPr>
        <p:spPr>
          <a:xfrm rot="16200000" flipH="1">
            <a:off x="2708088" y="4312691"/>
            <a:ext cx="116282" cy="7151"/>
          </a:xfrm>
          <a:prstGeom prst="straightConnector1">
            <a:avLst/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순서도: 가산 접합 177">
            <a:extLst>
              <a:ext uri="{FF2B5EF4-FFF2-40B4-BE49-F238E27FC236}">
                <a16:creationId xmlns:a16="http://schemas.microsoft.com/office/drawing/2014/main" id="{48AF3E59-842E-455E-8529-FDE5C4A385D6}"/>
              </a:ext>
            </a:extLst>
          </p:cNvPr>
          <p:cNvSpPr/>
          <p:nvPr/>
        </p:nvSpPr>
        <p:spPr>
          <a:xfrm rot="16200000">
            <a:off x="2706386" y="4375954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9" name="직선 화살표 연결선 19">
            <a:extLst>
              <a:ext uri="{FF2B5EF4-FFF2-40B4-BE49-F238E27FC236}">
                <a16:creationId xmlns:a16="http://schemas.microsoft.com/office/drawing/2014/main" id="{683A039F-F274-462C-8279-60809059FDBA}"/>
              </a:ext>
            </a:extLst>
          </p:cNvPr>
          <p:cNvCxnSpPr>
            <a:cxnSpLocks/>
            <a:endCxn id="176" idx="3"/>
          </p:cNvCxnSpPr>
          <p:nvPr/>
        </p:nvCxnSpPr>
        <p:spPr>
          <a:xfrm rot="5400000">
            <a:off x="2685275" y="3996125"/>
            <a:ext cx="159765" cy="5008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다이아몬드 182">
            <a:extLst>
              <a:ext uri="{FF2B5EF4-FFF2-40B4-BE49-F238E27FC236}">
                <a16:creationId xmlns:a16="http://schemas.microsoft.com/office/drawing/2014/main" id="{2B7EFF18-40D1-4952-96E0-D78FE0304D1B}"/>
              </a:ext>
            </a:extLst>
          </p:cNvPr>
          <p:cNvSpPr/>
          <p:nvPr/>
        </p:nvSpPr>
        <p:spPr>
          <a:xfrm rot="16200000">
            <a:off x="4304285" y="2474923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4" name="직선 화살표 연결선 19">
            <a:extLst>
              <a:ext uri="{FF2B5EF4-FFF2-40B4-BE49-F238E27FC236}">
                <a16:creationId xmlns:a16="http://schemas.microsoft.com/office/drawing/2014/main" id="{9D4C33A2-FAD5-41C5-BA72-232CDE36AB55}"/>
              </a:ext>
            </a:extLst>
          </p:cNvPr>
          <p:cNvCxnSpPr>
            <a:cxnSpLocks/>
            <a:stCxn id="183" idx="1"/>
            <a:endCxn id="185" idx="6"/>
          </p:cNvCxnSpPr>
          <p:nvPr/>
        </p:nvCxnSpPr>
        <p:spPr>
          <a:xfrm rot="16200000" flipH="1">
            <a:off x="4339527" y="2765961"/>
            <a:ext cx="116282" cy="7151"/>
          </a:xfrm>
          <a:prstGeom prst="straightConnector1">
            <a:avLst/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가산 접합 184">
            <a:extLst>
              <a:ext uri="{FF2B5EF4-FFF2-40B4-BE49-F238E27FC236}">
                <a16:creationId xmlns:a16="http://schemas.microsoft.com/office/drawing/2014/main" id="{FA9C6740-6383-411F-9837-78678A571E87}"/>
              </a:ext>
            </a:extLst>
          </p:cNvPr>
          <p:cNvSpPr/>
          <p:nvPr/>
        </p:nvSpPr>
        <p:spPr>
          <a:xfrm rot="16200000">
            <a:off x="4337825" y="2829224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6" name="직선 화살표 연결선 19">
            <a:extLst>
              <a:ext uri="{FF2B5EF4-FFF2-40B4-BE49-F238E27FC236}">
                <a16:creationId xmlns:a16="http://schemas.microsoft.com/office/drawing/2014/main" id="{0A3F581D-AEDE-401E-800D-47B41083C236}"/>
              </a:ext>
            </a:extLst>
          </p:cNvPr>
          <p:cNvCxnSpPr>
            <a:cxnSpLocks/>
            <a:endCxn id="183" idx="3"/>
          </p:cNvCxnSpPr>
          <p:nvPr/>
        </p:nvCxnSpPr>
        <p:spPr>
          <a:xfrm rot="5400000">
            <a:off x="4316714" y="2449395"/>
            <a:ext cx="159765" cy="5008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2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053D08-148B-4E80-8204-4113FED04C46}"/>
              </a:ext>
            </a:extLst>
          </p:cNvPr>
          <p:cNvSpPr/>
          <p:nvPr/>
        </p:nvSpPr>
        <p:spPr>
          <a:xfrm>
            <a:off x="813468" y="877717"/>
            <a:ext cx="3357994" cy="3545807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 Processing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C2406D-C7D9-479F-A535-5DC77854711B}"/>
              </a:ext>
            </a:extLst>
          </p:cNvPr>
          <p:cNvSpPr/>
          <p:nvPr/>
        </p:nvSpPr>
        <p:spPr>
          <a:xfrm>
            <a:off x="2606910" y="125450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Blending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1E919-9187-4312-B1F8-897FAE0CA41D}"/>
              </a:ext>
            </a:extLst>
          </p:cNvPr>
          <p:cNvSpPr/>
          <p:nvPr/>
        </p:nvSpPr>
        <p:spPr>
          <a:xfrm>
            <a:off x="1024706" y="125450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3BD1ED09-6615-4CF2-BB0A-699C10D9FC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4705" y="1524506"/>
            <a:ext cx="2322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48574638-C9E5-439A-B1B7-F21C4598D2C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3164454" y="2688949"/>
            <a:ext cx="234930" cy="1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7EE9A232-B0DF-437D-96E0-29F7B8537FF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281910" y="1794506"/>
            <a:ext cx="0" cy="2369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006489-B999-4EBF-B35C-1A00E26AEB7C}"/>
              </a:ext>
            </a:extLst>
          </p:cNvPr>
          <p:cNvSpPr/>
          <p:nvPr/>
        </p:nvSpPr>
        <p:spPr>
          <a:xfrm>
            <a:off x="2606929" y="2806424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Additional Multisampling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8D695DBC-161A-4978-A86F-A93F9CB951C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409046" y="3076312"/>
            <a:ext cx="197883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DD0FF9-EA85-4DB5-961C-979005E2844B}"/>
              </a:ext>
            </a:extLst>
          </p:cNvPr>
          <p:cNvSpPr/>
          <p:nvPr/>
        </p:nvSpPr>
        <p:spPr>
          <a:xfrm>
            <a:off x="2606910" y="2031494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Dithering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97FF4C1-0179-47E1-8A2B-2D8E5DF06BE1}"/>
              </a:ext>
            </a:extLst>
          </p:cNvPr>
          <p:cNvSpPr/>
          <p:nvPr/>
        </p:nvSpPr>
        <p:spPr>
          <a:xfrm>
            <a:off x="1065460" y="284840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Fine control of Buffer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1B5ACE-5F01-44F9-A446-EAEED8D58900}"/>
              </a:ext>
            </a:extLst>
          </p:cNvPr>
          <p:cNvSpPr/>
          <p:nvPr/>
        </p:nvSpPr>
        <p:spPr>
          <a:xfrm>
            <a:off x="1064655" y="363596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Fram</a:t>
            </a:r>
            <a:r>
              <a:rPr lang="en-US" sz="1350">
                <a:solidFill>
                  <a:schemeClr val="tx1"/>
                </a:solidFill>
                <a:latin typeface="Calibri" panose="020F0502020204030204"/>
              </a:rPr>
              <a:t>e </a:t>
            </a:r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buffer objects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5" name="직선 화살표 연결선 19">
            <a:extLst>
              <a:ext uri="{FF2B5EF4-FFF2-40B4-BE49-F238E27FC236}">
                <a16:creationId xmlns:a16="http://schemas.microsoft.com/office/drawing/2014/main" id="{D135BB22-A369-4A5B-B534-5F758D12C31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1616278" y="3511783"/>
            <a:ext cx="247559" cy="80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9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616CCC-59AC-43C1-9160-79D458AE89A4}"/>
              </a:ext>
            </a:extLst>
          </p:cNvPr>
          <p:cNvSpPr/>
          <p:nvPr/>
        </p:nvSpPr>
        <p:spPr>
          <a:xfrm>
            <a:off x="1437302" y="2155952"/>
            <a:ext cx="655184" cy="128487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6876AF-E542-4041-BA81-A84FA3CF387C}"/>
              </a:ext>
            </a:extLst>
          </p:cNvPr>
          <p:cNvSpPr/>
          <p:nvPr/>
        </p:nvSpPr>
        <p:spPr>
          <a:xfrm>
            <a:off x="512989" y="2157033"/>
            <a:ext cx="655184" cy="1286837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CE31748-A038-4F07-80B0-5930B6C6B4D5}"/>
              </a:ext>
            </a:extLst>
          </p:cNvPr>
          <p:cNvSpPr/>
          <p:nvPr/>
        </p:nvSpPr>
        <p:spPr>
          <a:xfrm>
            <a:off x="513571" y="3851498"/>
            <a:ext cx="1578915" cy="837135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SW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(Window, Web, Canvas, HAL)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920FFA5-36DB-4C14-AA0A-B570F56E29CB}"/>
              </a:ext>
            </a:extLst>
          </p:cNvPr>
          <p:cNvSpPr/>
          <p:nvPr/>
        </p:nvSpPr>
        <p:spPr>
          <a:xfrm>
            <a:off x="2337121" y="875336"/>
            <a:ext cx="1682430" cy="3848287"/>
          </a:xfrm>
          <a:prstGeom prst="roundRect">
            <a:avLst>
              <a:gd name="adj" fmla="val 7131"/>
            </a:avLst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Graphics Context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08C772-136A-41A5-9161-F4827C311838}"/>
              </a:ext>
            </a:extLst>
          </p:cNvPr>
          <p:cNvSpPr/>
          <p:nvPr/>
        </p:nvSpPr>
        <p:spPr>
          <a:xfrm>
            <a:off x="2490640" y="1211231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5CD5D0-B4D8-44E6-8DFF-3FC416934357}"/>
              </a:ext>
            </a:extLst>
          </p:cNvPr>
          <p:cNvSpPr/>
          <p:nvPr/>
        </p:nvSpPr>
        <p:spPr>
          <a:xfrm>
            <a:off x="2490640" y="4000501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Buffer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(Stencil, Drawing, Depth)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619F28D-1E8A-4574-8915-958345D60D14}"/>
              </a:ext>
            </a:extLst>
          </p:cNvPr>
          <p:cNvSpPr/>
          <p:nvPr/>
        </p:nvSpPr>
        <p:spPr>
          <a:xfrm>
            <a:off x="2504240" y="2597051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Texture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9F94E22-5428-4126-B992-5F8CD7BD8DFF}"/>
              </a:ext>
            </a:extLst>
          </p:cNvPr>
          <p:cNvSpPr/>
          <p:nvPr/>
        </p:nvSpPr>
        <p:spPr>
          <a:xfrm>
            <a:off x="2490640" y="1892949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8B21A5-4E30-40BD-9D9F-13EEF61A062A}"/>
              </a:ext>
            </a:extLst>
          </p:cNvPr>
          <p:cNvSpPr/>
          <p:nvPr/>
        </p:nvSpPr>
        <p:spPr>
          <a:xfrm>
            <a:off x="2490640" y="3308286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Fragment Shader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549E2AC-8EA7-498F-8303-52081C0974D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092486" y="2798389"/>
            <a:ext cx="244635" cy="109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77F071-818E-4C40-9B09-79BA154EF57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1168172" y="2798389"/>
            <a:ext cx="269130" cy="20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B68D30-BFF3-437B-9998-31DAE0758320}"/>
              </a:ext>
            </a:extLst>
          </p:cNvPr>
          <p:cNvSpPr/>
          <p:nvPr/>
        </p:nvSpPr>
        <p:spPr>
          <a:xfrm>
            <a:off x="4494254" y="1556564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940D2C2-091E-4BAC-A918-BFB3A87C0ED3}"/>
              </a:ext>
            </a:extLst>
          </p:cNvPr>
          <p:cNvSpPr/>
          <p:nvPr/>
        </p:nvSpPr>
        <p:spPr>
          <a:xfrm>
            <a:off x="6150572" y="1557626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Primitive Processing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067FADE-5999-4A42-B051-D21F645DD851}"/>
              </a:ext>
            </a:extLst>
          </p:cNvPr>
          <p:cNvSpPr/>
          <p:nvPr/>
        </p:nvSpPr>
        <p:spPr>
          <a:xfrm>
            <a:off x="6182066" y="236093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Rasterization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A71B62C-CA2A-48EF-8C72-84D2EEF6964A}"/>
              </a:ext>
            </a:extLst>
          </p:cNvPr>
          <p:cNvSpPr/>
          <p:nvPr/>
        </p:nvSpPr>
        <p:spPr>
          <a:xfrm>
            <a:off x="4520780" y="322052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Fragment Processing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FD30E5-1C1F-458B-83C2-E2C06647A053}"/>
              </a:ext>
            </a:extLst>
          </p:cNvPr>
          <p:cNvSpPr/>
          <p:nvPr/>
        </p:nvSpPr>
        <p:spPr>
          <a:xfrm>
            <a:off x="4520780" y="4001675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Pixel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0DEB00-EA4F-41DE-9F7B-EFD0D13C70FE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3840640" y="1826563"/>
            <a:ext cx="653615" cy="33638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08C4EB2-CF9A-419D-A386-6B152A0E73F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844254" y="1826564"/>
            <a:ext cx="306318" cy="10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9FFCE3-2F58-48EB-B1BF-B04E8D304A7A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7500572" y="1827627"/>
            <a:ext cx="31494" cy="803305"/>
          </a:xfrm>
          <a:prstGeom prst="bentConnector3">
            <a:avLst>
              <a:gd name="adj1" fmla="val 64438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20">
            <a:extLst>
              <a:ext uri="{FF2B5EF4-FFF2-40B4-BE49-F238E27FC236}">
                <a16:creationId xmlns:a16="http://schemas.microsoft.com/office/drawing/2014/main" id="{D864E5DD-EBC2-4C0C-BA38-83F9D65902D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867990" y="3416460"/>
            <a:ext cx="407628" cy="46244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4B849A94-F789-4449-A8B2-840EDACFD77B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840640" y="1481232"/>
            <a:ext cx="653615" cy="3453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35">
            <a:extLst>
              <a:ext uri="{FF2B5EF4-FFF2-40B4-BE49-F238E27FC236}">
                <a16:creationId xmlns:a16="http://schemas.microsoft.com/office/drawing/2014/main" id="{13DD6C84-4810-4FAD-A7F7-B3ACAE6EBF4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5866630" y="2230083"/>
            <a:ext cx="319589" cy="16612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31">
            <a:extLst>
              <a:ext uri="{FF2B5EF4-FFF2-40B4-BE49-F238E27FC236}">
                <a16:creationId xmlns:a16="http://schemas.microsoft.com/office/drawing/2014/main" id="{DF5EACDF-6428-4C74-B0C4-D0F7B5826599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 flipV="1">
            <a:off x="3854239" y="2634442"/>
            <a:ext cx="666251" cy="23261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35">
            <a:extLst>
              <a:ext uri="{FF2B5EF4-FFF2-40B4-BE49-F238E27FC236}">
                <a16:creationId xmlns:a16="http://schemas.microsoft.com/office/drawing/2014/main" id="{38E09D95-D329-4DFE-944A-7D8506F26633}"/>
              </a:ext>
            </a:extLst>
          </p:cNvPr>
          <p:cNvCxnSpPr>
            <a:cxnSpLocks/>
            <a:stCxn id="25" idx="3"/>
            <a:endCxn id="31" idx="3"/>
          </p:cNvCxnSpPr>
          <p:nvPr/>
        </p:nvCxnSpPr>
        <p:spPr>
          <a:xfrm>
            <a:off x="5870780" y="3490520"/>
            <a:ext cx="9525" cy="781155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35">
            <a:extLst>
              <a:ext uri="{FF2B5EF4-FFF2-40B4-BE49-F238E27FC236}">
                <a16:creationId xmlns:a16="http://schemas.microsoft.com/office/drawing/2014/main" id="{E733AA81-4559-42D1-B728-3FC9EA19ACDD}"/>
              </a:ext>
            </a:extLst>
          </p:cNvPr>
          <p:cNvCxnSpPr>
            <a:cxnSpLocks/>
            <a:stCxn id="31" idx="1"/>
            <a:endCxn id="14" idx="3"/>
          </p:cNvCxnSpPr>
          <p:nvPr/>
        </p:nvCxnSpPr>
        <p:spPr>
          <a:xfrm rot="10800000">
            <a:off x="3840641" y="4270501"/>
            <a:ext cx="680140" cy="1175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31">
            <a:extLst>
              <a:ext uri="{FF2B5EF4-FFF2-40B4-BE49-F238E27FC236}">
                <a16:creationId xmlns:a16="http://schemas.microsoft.com/office/drawing/2014/main" id="{0506B573-F725-4128-A531-422955AEC427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3840640" y="3490521"/>
            <a:ext cx="680140" cy="877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04CEDED-EE38-49BF-9B3C-929966409BA4}"/>
              </a:ext>
            </a:extLst>
          </p:cNvPr>
          <p:cNvSpPr/>
          <p:nvPr/>
        </p:nvSpPr>
        <p:spPr>
          <a:xfrm>
            <a:off x="4520490" y="2364442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Texture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 </a:t>
            </a:r>
          </a:p>
        </p:txBody>
      </p:sp>
      <p:cxnSp>
        <p:nvCxnSpPr>
          <p:cNvPr id="41" name="직선 화살표 연결선 31">
            <a:extLst>
              <a:ext uri="{FF2B5EF4-FFF2-40B4-BE49-F238E27FC236}">
                <a16:creationId xmlns:a16="http://schemas.microsoft.com/office/drawing/2014/main" id="{4EF1112A-24B1-4835-ACA4-F1318758C6F4}"/>
              </a:ext>
            </a:extLst>
          </p:cNvPr>
          <p:cNvCxnSpPr>
            <a:cxnSpLocks/>
            <a:stCxn id="39" idx="2"/>
            <a:endCxn id="25" idx="0"/>
          </p:cNvCxnSpPr>
          <p:nvPr/>
        </p:nvCxnSpPr>
        <p:spPr>
          <a:xfrm rot="16200000" flipH="1">
            <a:off x="5037595" y="3062336"/>
            <a:ext cx="316079" cy="29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9">
            <a:extLst>
              <a:ext uri="{FF2B5EF4-FFF2-40B4-BE49-F238E27FC236}">
                <a16:creationId xmlns:a16="http://schemas.microsoft.com/office/drawing/2014/main" id="{B2998392-D0DC-43E4-97B6-0A9502C7E02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92486" y="4270065"/>
            <a:ext cx="244635" cy="43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20">
            <a:extLst>
              <a:ext uri="{FF2B5EF4-FFF2-40B4-BE49-F238E27FC236}">
                <a16:creationId xmlns:a16="http://schemas.microsoft.com/office/drawing/2014/main" id="{807F89ED-7168-49B3-8C4A-05A69869258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1328625" y="3415229"/>
            <a:ext cx="410673" cy="4618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 descr="텍스트, 녹색, 검은색, 어두운이(가) 표시된 사진&#10;&#10;자동 생성된 설명">
            <a:extLst>
              <a:ext uri="{FF2B5EF4-FFF2-40B4-BE49-F238E27FC236}">
                <a16:creationId xmlns:a16="http://schemas.microsoft.com/office/drawing/2014/main" id="{3D625211-36A8-4D8E-BD90-F17FC600C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19" y="59454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7" name="그림 46" descr="텍스트, 녹색, 벡터그래픽이(가) 표시된 사진&#10;&#10;자동 생성된 설명">
            <a:extLst>
              <a:ext uri="{FF2B5EF4-FFF2-40B4-BE49-F238E27FC236}">
                <a16:creationId xmlns:a16="http://schemas.microsoft.com/office/drawing/2014/main" id="{632B7E73-76D2-4EBF-8EF3-331C2739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86" y="59454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2E50D6D-4F85-469E-94A0-84C0A3A2C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92" y="2174670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A976FC3-A638-4074-88A4-A5036515D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42" y="3085409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" name="그림 51" descr="텍스트, 검은색, 클립아트이(가) 표시된 사진&#10;&#10;자동 생성된 설명">
            <a:extLst>
              <a:ext uri="{FF2B5EF4-FFF2-40B4-BE49-F238E27FC236}">
                <a16:creationId xmlns:a16="http://schemas.microsoft.com/office/drawing/2014/main" id="{802EB4DC-E48B-4825-806A-4904263EC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01" y="3908164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06352E3-B5AC-4A61-AB3B-85F804DB98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8" y="433304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781A373-7066-4D03-8A04-78D499311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95" y="433304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EE471E3-9B6B-4895-BA8F-C59A179D6C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16" y="433304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A63A23AC-D5BD-4F85-A871-F267A2C79F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12" y="59454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7" name="그림 56" descr="텍스트, 옅은, 어두운이(가) 표시된 사진&#10;&#10;자동 생성된 설명">
            <a:extLst>
              <a:ext uri="{FF2B5EF4-FFF2-40B4-BE49-F238E27FC236}">
                <a16:creationId xmlns:a16="http://schemas.microsoft.com/office/drawing/2014/main" id="{306960C2-1196-4CB8-BA76-96E165C502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92" y="3097431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AF78031-9F9D-40A3-8B14-6E0286C495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92" y="3908164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9" name="그림 58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40EA9743-9C80-40E5-AA78-92395822BA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10" y="433304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5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GL ES 2.0 pipeline in the book">
            <a:extLst>
              <a:ext uri="{FF2B5EF4-FFF2-40B4-BE49-F238E27FC236}">
                <a16:creationId xmlns:a16="http://schemas.microsoft.com/office/drawing/2014/main" id="{6B29ACDC-BD6B-4E54-B634-C3B3D56D5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2" y="518862"/>
            <a:ext cx="6533566" cy="42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89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616CCC-59AC-43C1-9160-79D458AE89A4}"/>
              </a:ext>
            </a:extLst>
          </p:cNvPr>
          <p:cNvSpPr/>
          <p:nvPr/>
        </p:nvSpPr>
        <p:spPr>
          <a:xfrm>
            <a:off x="1420974" y="2226709"/>
            <a:ext cx="655184" cy="128487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6876AF-E542-4041-BA81-A84FA3CF387C}"/>
              </a:ext>
            </a:extLst>
          </p:cNvPr>
          <p:cNvSpPr/>
          <p:nvPr/>
        </p:nvSpPr>
        <p:spPr>
          <a:xfrm>
            <a:off x="496660" y="2227790"/>
            <a:ext cx="655184" cy="1286837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CE31748-A038-4F07-80B0-5930B6C6B4D5}"/>
              </a:ext>
            </a:extLst>
          </p:cNvPr>
          <p:cNvSpPr/>
          <p:nvPr/>
        </p:nvSpPr>
        <p:spPr>
          <a:xfrm>
            <a:off x="497243" y="3922255"/>
            <a:ext cx="1578915" cy="837135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SW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(Window, Web, Canvas, HAL)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920FFA5-36DB-4C14-AA0A-B570F56E29CB}"/>
              </a:ext>
            </a:extLst>
          </p:cNvPr>
          <p:cNvSpPr/>
          <p:nvPr/>
        </p:nvSpPr>
        <p:spPr>
          <a:xfrm>
            <a:off x="2320793" y="946093"/>
            <a:ext cx="1682430" cy="3848287"/>
          </a:xfrm>
          <a:prstGeom prst="roundRect">
            <a:avLst>
              <a:gd name="adj" fmla="val 7131"/>
            </a:avLst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Graphics Context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08C772-136A-41A5-9161-F4827C311838}"/>
              </a:ext>
            </a:extLst>
          </p:cNvPr>
          <p:cNvSpPr/>
          <p:nvPr/>
        </p:nvSpPr>
        <p:spPr>
          <a:xfrm>
            <a:off x="2474312" y="1281989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5CD5D0-B4D8-44E6-8DFF-3FC416934357}"/>
              </a:ext>
            </a:extLst>
          </p:cNvPr>
          <p:cNvSpPr/>
          <p:nvPr/>
        </p:nvSpPr>
        <p:spPr>
          <a:xfrm>
            <a:off x="2474312" y="4071258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Buffer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(Stencil, Drawing, Depth)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619F28D-1E8A-4574-8915-958345D60D14}"/>
              </a:ext>
            </a:extLst>
          </p:cNvPr>
          <p:cNvSpPr/>
          <p:nvPr/>
        </p:nvSpPr>
        <p:spPr>
          <a:xfrm>
            <a:off x="2487911" y="2667809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Texture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9F94E22-5428-4126-B992-5F8CD7BD8DFF}"/>
              </a:ext>
            </a:extLst>
          </p:cNvPr>
          <p:cNvSpPr/>
          <p:nvPr/>
        </p:nvSpPr>
        <p:spPr>
          <a:xfrm>
            <a:off x="2474312" y="1963706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8B21A5-4E30-40BD-9D9F-13EEF61A062A}"/>
              </a:ext>
            </a:extLst>
          </p:cNvPr>
          <p:cNvSpPr/>
          <p:nvPr/>
        </p:nvSpPr>
        <p:spPr>
          <a:xfrm>
            <a:off x="2474312" y="3379043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Fragment Shader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549E2AC-8EA7-498F-8303-52081C0974D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076158" y="2869146"/>
            <a:ext cx="244635" cy="109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77F071-818E-4C40-9B09-79BA154EF57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1151844" y="2869146"/>
            <a:ext cx="269130" cy="20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B68D30-BFF3-437B-9998-31DAE0758320}"/>
              </a:ext>
            </a:extLst>
          </p:cNvPr>
          <p:cNvSpPr/>
          <p:nvPr/>
        </p:nvSpPr>
        <p:spPr>
          <a:xfrm>
            <a:off x="4477926" y="162732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940D2C2-091E-4BAC-A918-BFB3A87C0ED3}"/>
              </a:ext>
            </a:extLst>
          </p:cNvPr>
          <p:cNvSpPr/>
          <p:nvPr/>
        </p:nvSpPr>
        <p:spPr>
          <a:xfrm>
            <a:off x="6134244" y="1628384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Primitive Processing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067FADE-5999-4A42-B051-D21F645DD851}"/>
              </a:ext>
            </a:extLst>
          </p:cNvPr>
          <p:cNvSpPr/>
          <p:nvPr/>
        </p:nvSpPr>
        <p:spPr>
          <a:xfrm>
            <a:off x="6165738" y="2431688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Rasterization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A71B62C-CA2A-48EF-8C72-84D2EEF6964A}"/>
              </a:ext>
            </a:extLst>
          </p:cNvPr>
          <p:cNvSpPr/>
          <p:nvPr/>
        </p:nvSpPr>
        <p:spPr>
          <a:xfrm>
            <a:off x="4504451" y="3291278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Fragment Processing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FD30E5-1C1F-458B-83C2-E2C06647A053}"/>
              </a:ext>
            </a:extLst>
          </p:cNvPr>
          <p:cNvSpPr/>
          <p:nvPr/>
        </p:nvSpPr>
        <p:spPr>
          <a:xfrm>
            <a:off x="4504451" y="4072433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Pixel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0DEB00-EA4F-41DE-9F7B-EFD0D13C70FE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3824311" y="1897321"/>
            <a:ext cx="653615" cy="33638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08C4EB2-CF9A-419D-A386-6B152A0E73F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827926" y="1897321"/>
            <a:ext cx="306318" cy="10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9FFCE3-2F58-48EB-B1BF-B04E8D304A7A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7484244" y="1898384"/>
            <a:ext cx="31494" cy="803305"/>
          </a:xfrm>
          <a:prstGeom prst="bentConnector3">
            <a:avLst>
              <a:gd name="adj1" fmla="val 64438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20">
            <a:extLst>
              <a:ext uri="{FF2B5EF4-FFF2-40B4-BE49-F238E27FC236}">
                <a16:creationId xmlns:a16="http://schemas.microsoft.com/office/drawing/2014/main" id="{D864E5DD-EBC2-4C0C-BA38-83F9D65902D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851662" y="3487217"/>
            <a:ext cx="407628" cy="46244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4B849A94-F789-4449-A8B2-840EDACFD77B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824311" y="1551989"/>
            <a:ext cx="653615" cy="3453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35">
            <a:extLst>
              <a:ext uri="{FF2B5EF4-FFF2-40B4-BE49-F238E27FC236}">
                <a16:creationId xmlns:a16="http://schemas.microsoft.com/office/drawing/2014/main" id="{13DD6C84-4810-4FAD-A7F7-B3ACAE6EBF4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5850301" y="2300840"/>
            <a:ext cx="319589" cy="16612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31">
            <a:extLst>
              <a:ext uri="{FF2B5EF4-FFF2-40B4-BE49-F238E27FC236}">
                <a16:creationId xmlns:a16="http://schemas.microsoft.com/office/drawing/2014/main" id="{DF5EACDF-6428-4C74-B0C4-D0F7B5826599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 flipV="1">
            <a:off x="3837911" y="2705199"/>
            <a:ext cx="666251" cy="23261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35">
            <a:extLst>
              <a:ext uri="{FF2B5EF4-FFF2-40B4-BE49-F238E27FC236}">
                <a16:creationId xmlns:a16="http://schemas.microsoft.com/office/drawing/2014/main" id="{38E09D95-D329-4DFE-944A-7D8506F26633}"/>
              </a:ext>
            </a:extLst>
          </p:cNvPr>
          <p:cNvCxnSpPr>
            <a:cxnSpLocks/>
            <a:stCxn id="25" idx="3"/>
            <a:endCxn id="31" idx="3"/>
          </p:cNvCxnSpPr>
          <p:nvPr/>
        </p:nvCxnSpPr>
        <p:spPr>
          <a:xfrm>
            <a:off x="5854451" y="3561278"/>
            <a:ext cx="9525" cy="781155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35">
            <a:extLst>
              <a:ext uri="{FF2B5EF4-FFF2-40B4-BE49-F238E27FC236}">
                <a16:creationId xmlns:a16="http://schemas.microsoft.com/office/drawing/2014/main" id="{E733AA81-4559-42D1-B728-3FC9EA19ACDD}"/>
              </a:ext>
            </a:extLst>
          </p:cNvPr>
          <p:cNvCxnSpPr>
            <a:cxnSpLocks/>
            <a:stCxn id="31" idx="1"/>
            <a:endCxn id="14" idx="3"/>
          </p:cNvCxnSpPr>
          <p:nvPr/>
        </p:nvCxnSpPr>
        <p:spPr>
          <a:xfrm rot="10800000">
            <a:off x="3824313" y="4341258"/>
            <a:ext cx="680140" cy="1175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31">
            <a:extLst>
              <a:ext uri="{FF2B5EF4-FFF2-40B4-BE49-F238E27FC236}">
                <a16:creationId xmlns:a16="http://schemas.microsoft.com/office/drawing/2014/main" id="{0506B573-F725-4128-A531-422955AEC427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3824312" y="3561278"/>
            <a:ext cx="680140" cy="877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04CEDED-EE38-49BF-9B3C-929966409BA4}"/>
              </a:ext>
            </a:extLst>
          </p:cNvPr>
          <p:cNvSpPr/>
          <p:nvPr/>
        </p:nvSpPr>
        <p:spPr>
          <a:xfrm>
            <a:off x="4504162" y="2435199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Texture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 </a:t>
            </a:r>
          </a:p>
        </p:txBody>
      </p:sp>
      <p:cxnSp>
        <p:nvCxnSpPr>
          <p:cNvPr id="41" name="직선 화살표 연결선 31">
            <a:extLst>
              <a:ext uri="{FF2B5EF4-FFF2-40B4-BE49-F238E27FC236}">
                <a16:creationId xmlns:a16="http://schemas.microsoft.com/office/drawing/2014/main" id="{4EF1112A-24B1-4835-ACA4-F1318758C6F4}"/>
              </a:ext>
            </a:extLst>
          </p:cNvPr>
          <p:cNvCxnSpPr>
            <a:cxnSpLocks/>
            <a:stCxn id="39" idx="2"/>
            <a:endCxn id="25" idx="0"/>
          </p:cNvCxnSpPr>
          <p:nvPr/>
        </p:nvCxnSpPr>
        <p:spPr>
          <a:xfrm rot="16200000" flipH="1">
            <a:off x="5021267" y="3133093"/>
            <a:ext cx="316079" cy="29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9">
            <a:extLst>
              <a:ext uri="{FF2B5EF4-FFF2-40B4-BE49-F238E27FC236}">
                <a16:creationId xmlns:a16="http://schemas.microsoft.com/office/drawing/2014/main" id="{B2998392-D0DC-43E4-97B6-0A9502C7E02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76158" y="4340823"/>
            <a:ext cx="244635" cy="43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20">
            <a:extLst>
              <a:ext uri="{FF2B5EF4-FFF2-40B4-BE49-F238E27FC236}">
                <a16:creationId xmlns:a16="http://schemas.microsoft.com/office/drawing/2014/main" id="{807F89ED-7168-49B3-8C4A-05A69869258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1312297" y="3485986"/>
            <a:ext cx="410673" cy="4618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2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3D206FE-DFF0-4F0A-A072-7F68D632A543}"/>
              </a:ext>
            </a:extLst>
          </p:cNvPr>
          <p:cNvSpPr/>
          <p:nvPr/>
        </p:nvSpPr>
        <p:spPr>
          <a:xfrm>
            <a:off x="202386" y="1070945"/>
            <a:ext cx="3296947" cy="2592098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AFF071-D8C3-46C0-A7B1-6129196B6892}"/>
              </a:ext>
            </a:extLst>
          </p:cNvPr>
          <p:cNvSpPr/>
          <p:nvPr/>
        </p:nvSpPr>
        <p:spPr>
          <a:xfrm>
            <a:off x="1970647" y="1417873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D074B75-339C-463F-A03D-9764385C7B52}"/>
              </a:ext>
            </a:extLst>
          </p:cNvPr>
          <p:cNvSpPr/>
          <p:nvPr/>
        </p:nvSpPr>
        <p:spPr>
          <a:xfrm>
            <a:off x="330386" y="1417607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43D4E7A-7467-4358-AA99-6AFA996A96A9}"/>
              </a:ext>
            </a:extLst>
          </p:cNvPr>
          <p:cNvSpPr/>
          <p:nvPr/>
        </p:nvSpPr>
        <p:spPr>
          <a:xfrm>
            <a:off x="330386" y="2148648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(uniform, attribute)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직선 화살표 연결선 19">
            <a:extLst>
              <a:ext uri="{FF2B5EF4-FFF2-40B4-BE49-F238E27FC236}">
                <a16:creationId xmlns:a16="http://schemas.microsoft.com/office/drawing/2014/main" id="{29C2596A-44DC-454F-A7D5-D8C757964810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1680386" y="1687607"/>
            <a:ext cx="270000" cy="2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2B38066-18DE-40C5-A107-72AEEB8B9C93}"/>
              </a:ext>
            </a:extLst>
          </p:cNvPr>
          <p:cNvSpPr/>
          <p:nvPr/>
        </p:nvSpPr>
        <p:spPr>
          <a:xfrm>
            <a:off x="1970651" y="2147627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72" name="직선 화살표 연결선 19">
            <a:extLst>
              <a:ext uri="{FF2B5EF4-FFF2-40B4-BE49-F238E27FC236}">
                <a16:creationId xmlns:a16="http://schemas.microsoft.com/office/drawing/2014/main" id="{2E6D929A-7F2B-4690-86AD-8881FE4BBE6A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 flipV="1">
            <a:off x="1680386" y="2417628"/>
            <a:ext cx="270000" cy="10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9">
            <a:extLst>
              <a:ext uri="{FF2B5EF4-FFF2-40B4-BE49-F238E27FC236}">
                <a16:creationId xmlns:a16="http://schemas.microsoft.com/office/drawing/2014/main" id="{1995BD4D-5293-4E9F-AD78-DA2C684449BD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rot="16200000" flipH="1">
            <a:off x="2550771" y="2052748"/>
            <a:ext cx="189755" cy="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398CDF-A979-45A3-8898-42A6007CCEEC}"/>
              </a:ext>
            </a:extLst>
          </p:cNvPr>
          <p:cNvSpPr/>
          <p:nvPr/>
        </p:nvSpPr>
        <p:spPr>
          <a:xfrm>
            <a:off x="5700268" y="901008"/>
            <a:ext cx="3296947" cy="400049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Primitive Processing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86C878-B161-47F7-91C8-DA3F2F32A2E1}"/>
              </a:ext>
            </a:extLst>
          </p:cNvPr>
          <p:cNvSpPr/>
          <p:nvPr/>
        </p:nvSpPr>
        <p:spPr>
          <a:xfrm>
            <a:off x="5851835" y="205337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Primitive Assembly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037E4FF-99CA-43FF-8E61-C7C589F0D6AB}"/>
              </a:ext>
            </a:extLst>
          </p:cNvPr>
          <p:cNvSpPr/>
          <p:nvPr/>
        </p:nvSpPr>
        <p:spPr>
          <a:xfrm>
            <a:off x="5850458" y="1277797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904CA964-CABC-4356-B56A-61B857664244}"/>
              </a:ext>
            </a:extLst>
          </p:cNvPr>
          <p:cNvSpPr/>
          <p:nvPr/>
        </p:nvSpPr>
        <p:spPr>
          <a:xfrm>
            <a:off x="7448991" y="2051330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Primitive</a:t>
            </a:r>
          </a:p>
        </p:txBody>
      </p: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A6C0583A-43FB-46C9-965C-71DDCC145E66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 rot="16200000" flipH="1">
            <a:off x="6408357" y="1934898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E8CAA9C-A8AF-4F72-9774-B4938C92002B}"/>
              </a:ext>
            </a:extLst>
          </p:cNvPr>
          <p:cNvSpPr/>
          <p:nvPr/>
        </p:nvSpPr>
        <p:spPr>
          <a:xfrm>
            <a:off x="7448878" y="2789042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Perspective Division</a:t>
            </a:r>
          </a:p>
        </p:txBody>
      </p:sp>
      <p:cxnSp>
        <p:nvCxnSpPr>
          <p:cNvPr id="89" name="직선 화살표 연결선 19">
            <a:extLst>
              <a:ext uri="{FF2B5EF4-FFF2-40B4-BE49-F238E27FC236}">
                <a16:creationId xmlns:a16="http://schemas.microsoft.com/office/drawing/2014/main" id="{0D26BF8A-9A4C-4445-9CB7-69C7D60CAE23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rot="5400000">
            <a:off x="8025080" y="2690130"/>
            <a:ext cx="197711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A3223CE1-7693-4C24-8242-7B93692EB01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V="1">
            <a:off x="7201836" y="2321330"/>
            <a:ext cx="247156" cy="204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CBA8372-0FD7-4EB8-92AB-BC1C06E513C1}"/>
              </a:ext>
            </a:extLst>
          </p:cNvPr>
          <p:cNvSpPr/>
          <p:nvPr/>
        </p:nvSpPr>
        <p:spPr>
          <a:xfrm>
            <a:off x="1972381" y="2873268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(varying, built-in output)</a:t>
            </a:r>
          </a:p>
        </p:txBody>
      </p:sp>
      <p:cxnSp>
        <p:nvCxnSpPr>
          <p:cNvPr id="96" name="직선 화살표 연결선 19">
            <a:extLst>
              <a:ext uri="{FF2B5EF4-FFF2-40B4-BE49-F238E27FC236}">
                <a16:creationId xmlns:a16="http://schemas.microsoft.com/office/drawing/2014/main" id="{9AA9061F-FD1C-43FC-9828-1E195AEED914}"/>
              </a:ext>
            </a:extLst>
          </p:cNvPr>
          <p:cNvCxnSpPr>
            <a:cxnSpLocks/>
            <a:stCxn id="71" idx="2"/>
            <a:endCxn id="95" idx="0"/>
          </p:cNvCxnSpPr>
          <p:nvPr/>
        </p:nvCxnSpPr>
        <p:spPr>
          <a:xfrm rot="16200000" flipH="1">
            <a:off x="2553696" y="2779582"/>
            <a:ext cx="185641" cy="173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F9CADB2-9AA3-40F9-AF22-FDF4DD620658}"/>
              </a:ext>
            </a:extLst>
          </p:cNvPr>
          <p:cNvSpPr/>
          <p:nvPr/>
        </p:nvSpPr>
        <p:spPr>
          <a:xfrm>
            <a:off x="7449010" y="3520957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Viewport Mapping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B678C9E-6315-4310-A311-9AF2EC185880}"/>
              </a:ext>
            </a:extLst>
          </p:cNvPr>
          <p:cNvSpPr/>
          <p:nvPr/>
        </p:nvSpPr>
        <p:spPr>
          <a:xfrm>
            <a:off x="7450031" y="4252872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Primitive Clipping</a:t>
            </a:r>
          </a:p>
        </p:txBody>
      </p:sp>
      <p:cxnSp>
        <p:nvCxnSpPr>
          <p:cNvPr id="118" name="직선 화살표 연결선 19">
            <a:extLst>
              <a:ext uri="{FF2B5EF4-FFF2-40B4-BE49-F238E27FC236}">
                <a16:creationId xmlns:a16="http://schemas.microsoft.com/office/drawing/2014/main" id="{3DC59975-45C5-4BA5-B17D-2E7D08B4AD32}"/>
              </a:ext>
            </a:extLst>
          </p:cNvPr>
          <p:cNvCxnSpPr>
            <a:cxnSpLocks/>
            <a:stCxn id="88" idx="2"/>
            <a:endCxn id="104" idx="0"/>
          </p:cNvCxnSpPr>
          <p:nvPr/>
        </p:nvCxnSpPr>
        <p:spPr>
          <a:xfrm rot="16200000" flipH="1">
            <a:off x="8027987" y="3424933"/>
            <a:ext cx="191915" cy="1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9">
            <a:extLst>
              <a:ext uri="{FF2B5EF4-FFF2-40B4-BE49-F238E27FC236}">
                <a16:creationId xmlns:a16="http://schemas.microsoft.com/office/drawing/2014/main" id="{294012B6-EEF9-4C4A-8ECD-625B8C021748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8028563" y="4156404"/>
            <a:ext cx="191915" cy="10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다이아몬드 123">
            <a:extLst>
              <a:ext uri="{FF2B5EF4-FFF2-40B4-BE49-F238E27FC236}">
                <a16:creationId xmlns:a16="http://schemas.microsoft.com/office/drawing/2014/main" id="{25F1AA11-8B14-43F8-AF65-F21C83541920}"/>
              </a:ext>
            </a:extLst>
          </p:cNvPr>
          <p:cNvSpPr/>
          <p:nvPr/>
        </p:nvSpPr>
        <p:spPr>
          <a:xfrm>
            <a:off x="7110651" y="4371199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41AFCCE3-749C-440A-AE39-EF588399A92D}"/>
              </a:ext>
            </a:extLst>
          </p:cNvPr>
          <p:cNvCxnSpPr>
            <a:cxnSpLocks/>
            <a:stCxn id="124" idx="1"/>
            <a:endCxn id="129" idx="6"/>
          </p:cNvCxnSpPr>
          <p:nvPr/>
        </p:nvCxnSpPr>
        <p:spPr>
          <a:xfrm flipH="1">
            <a:off x="6994369" y="4517865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가산 접합 128">
            <a:extLst>
              <a:ext uri="{FF2B5EF4-FFF2-40B4-BE49-F238E27FC236}">
                <a16:creationId xmlns:a16="http://schemas.microsoft.com/office/drawing/2014/main" id="{017C2D90-2749-40BA-9E42-7F781BE096C3}"/>
              </a:ext>
            </a:extLst>
          </p:cNvPr>
          <p:cNvSpPr/>
          <p:nvPr/>
        </p:nvSpPr>
        <p:spPr>
          <a:xfrm>
            <a:off x="6867533" y="4463144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직선 화살표 연결선 19">
            <a:extLst>
              <a:ext uri="{FF2B5EF4-FFF2-40B4-BE49-F238E27FC236}">
                <a16:creationId xmlns:a16="http://schemas.microsoft.com/office/drawing/2014/main" id="{370FC626-E947-49D1-89C2-FF238461E8DF}"/>
              </a:ext>
            </a:extLst>
          </p:cNvPr>
          <p:cNvCxnSpPr>
            <a:cxnSpLocks/>
            <a:stCxn id="105" idx="1"/>
            <a:endCxn id="124" idx="3"/>
          </p:cNvCxnSpPr>
          <p:nvPr/>
        </p:nvCxnSpPr>
        <p:spPr>
          <a:xfrm rot="10800000">
            <a:off x="7290266" y="4517865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9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398CDF-A979-45A3-8898-42A6007CCEEC}"/>
              </a:ext>
            </a:extLst>
          </p:cNvPr>
          <p:cNvSpPr/>
          <p:nvPr/>
        </p:nvSpPr>
        <p:spPr>
          <a:xfrm>
            <a:off x="5187072" y="877604"/>
            <a:ext cx="3357994" cy="3545807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Texture Processing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86C878-B161-47F7-91C8-DA3F2F32A2E1}"/>
              </a:ext>
            </a:extLst>
          </p:cNvPr>
          <p:cNvSpPr/>
          <p:nvPr/>
        </p:nvSpPr>
        <p:spPr>
          <a:xfrm>
            <a:off x="5399686" y="2029973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LOD Processing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037E4FF-99CA-43FF-8E61-C7C589F0D6AB}"/>
              </a:ext>
            </a:extLst>
          </p:cNvPr>
          <p:cNvSpPr/>
          <p:nvPr/>
        </p:nvSpPr>
        <p:spPr>
          <a:xfrm>
            <a:off x="5398309" y="1254393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Texture Image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A6C0583A-43FB-46C9-965C-71DDCC145E66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 rot="16200000" flipH="1">
            <a:off x="5956207" y="1911494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9">
            <a:extLst>
              <a:ext uri="{FF2B5EF4-FFF2-40B4-BE49-F238E27FC236}">
                <a16:creationId xmlns:a16="http://schemas.microsoft.com/office/drawing/2014/main" id="{0D26BF8A-9A4C-4445-9CB7-69C7D60CAE23}"/>
              </a:ext>
            </a:extLst>
          </p:cNvPr>
          <p:cNvCxnSpPr>
            <a:cxnSpLocks/>
            <a:stCxn id="54" idx="2"/>
            <a:endCxn id="104" idx="0"/>
          </p:cNvCxnSpPr>
          <p:nvPr/>
        </p:nvCxnSpPr>
        <p:spPr>
          <a:xfrm rot="16200000" flipH="1">
            <a:off x="7538057" y="2688837"/>
            <a:ext cx="234930" cy="1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A3223CE1-7693-4C24-8242-7B93692EB01F}"/>
              </a:ext>
            </a:extLst>
          </p:cNvPr>
          <p:cNvCxnSpPr>
            <a:cxnSpLocks/>
            <a:stCxn id="84" idx="3"/>
            <a:endCxn id="54" idx="1"/>
          </p:cNvCxnSpPr>
          <p:nvPr/>
        </p:nvCxnSpPr>
        <p:spPr>
          <a:xfrm>
            <a:off x="6749686" y="2299972"/>
            <a:ext cx="230828" cy="140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F9CADB2-9AA3-40F9-AF22-FDF4DD620658}"/>
              </a:ext>
            </a:extLst>
          </p:cNvPr>
          <p:cNvSpPr/>
          <p:nvPr/>
        </p:nvSpPr>
        <p:spPr>
          <a:xfrm>
            <a:off x="6980532" y="2806311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 Texel</a:t>
            </a:r>
          </a:p>
        </p:txBody>
      </p:sp>
      <p:cxnSp>
        <p:nvCxnSpPr>
          <p:cNvPr id="118" name="직선 화살표 연결선 19">
            <a:extLst>
              <a:ext uri="{FF2B5EF4-FFF2-40B4-BE49-F238E27FC236}">
                <a16:creationId xmlns:a16="http://schemas.microsoft.com/office/drawing/2014/main" id="{3DC59975-45C5-4BA5-B17D-2E7D08B4AD32}"/>
              </a:ext>
            </a:extLst>
          </p:cNvPr>
          <p:cNvCxnSpPr>
            <a:cxnSpLocks/>
            <a:stCxn id="104" idx="1"/>
            <a:endCxn id="59" idx="3"/>
          </p:cNvCxnSpPr>
          <p:nvPr/>
        </p:nvCxnSpPr>
        <p:spPr>
          <a:xfrm rot="10800000">
            <a:off x="6782649" y="3076199"/>
            <a:ext cx="197883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9">
            <a:extLst>
              <a:ext uri="{FF2B5EF4-FFF2-40B4-BE49-F238E27FC236}">
                <a16:creationId xmlns:a16="http://schemas.microsoft.com/office/drawing/2014/main" id="{294012B6-EEF9-4C4A-8ECD-625B8C021748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>
            <a:off x="6107649" y="3346198"/>
            <a:ext cx="6415" cy="250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BD35DB-A53B-445F-A444-8DEAC5A89BAB}"/>
              </a:ext>
            </a:extLst>
          </p:cNvPr>
          <p:cNvSpPr/>
          <p:nvPr/>
        </p:nvSpPr>
        <p:spPr>
          <a:xfrm>
            <a:off x="6980513" y="2031381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Coordinate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Wrapping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03B320-B1C9-4CB9-85B2-C407A775B58F}"/>
              </a:ext>
            </a:extLst>
          </p:cNvPr>
          <p:cNvSpPr/>
          <p:nvPr/>
        </p:nvSpPr>
        <p:spPr>
          <a:xfrm>
            <a:off x="5432649" y="2806198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Texel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7A5A7F-883B-4DDA-9983-7C763FF9C10E}"/>
              </a:ext>
            </a:extLst>
          </p:cNvPr>
          <p:cNvSpPr/>
          <p:nvPr/>
        </p:nvSpPr>
        <p:spPr>
          <a:xfrm>
            <a:off x="5439064" y="3596459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iltering</a:t>
            </a:r>
          </a:p>
        </p:txBody>
      </p:sp>
    </p:spTree>
    <p:extLst>
      <p:ext uri="{BB962C8B-B14F-4D97-AF65-F5344CB8AC3E}">
        <p14:creationId xmlns:p14="http://schemas.microsoft.com/office/powerpoint/2010/main" val="1799367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2B77-9A10-4D23-8CB6-92C2D8413D14}"/>
              </a:ext>
            </a:extLst>
          </p:cNvPr>
          <p:cNvSpPr/>
          <p:nvPr/>
        </p:nvSpPr>
        <p:spPr>
          <a:xfrm>
            <a:off x="1257241" y="1491416"/>
            <a:ext cx="7696258" cy="2563331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Rasterization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0A0140-0AF2-40B5-84B1-4E684DFDA48E}"/>
              </a:ext>
            </a:extLst>
          </p:cNvPr>
          <p:cNvSpPr/>
          <p:nvPr/>
        </p:nvSpPr>
        <p:spPr>
          <a:xfrm>
            <a:off x="1508866" y="2879908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Multisampling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A9CF3F-53C1-49CC-9648-41855A6486B1}"/>
              </a:ext>
            </a:extLst>
          </p:cNvPr>
          <p:cNvSpPr/>
          <p:nvPr/>
        </p:nvSpPr>
        <p:spPr>
          <a:xfrm>
            <a:off x="1508866" y="2126255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Primitive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B6D6B664-BF68-46E3-95BA-06DD6DF6C42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183866" y="2666255"/>
            <a:ext cx="0" cy="2136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C68195BD-8F3A-4FD1-B068-15A1EE18661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858866" y="2147255"/>
            <a:ext cx="419627" cy="100265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F33A47DA-DCE3-44D9-B264-931B76F402E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632651" y="3575180"/>
            <a:ext cx="1849679" cy="41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19">
            <a:extLst>
              <a:ext uri="{FF2B5EF4-FFF2-40B4-BE49-F238E27FC236}">
                <a16:creationId xmlns:a16="http://schemas.microsoft.com/office/drawing/2014/main" id="{C6687989-7E15-4BD3-8AD8-6CB7083293F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628493" y="2143516"/>
            <a:ext cx="264514" cy="3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6D19C-2A89-4C8A-9068-FB8066817BB0}"/>
              </a:ext>
            </a:extLst>
          </p:cNvPr>
          <p:cNvSpPr/>
          <p:nvPr/>
        </p:nvSpPr>
        <p:spPr>
          <a:xfrm>
            <a:off x="6482330" y="3305180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Fragment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07FB9A-591F-4214-9F54-25D85422824C}"/>
              </a:ext>
            </a:extLst>
          </p:cNvPr>
          <p:cNvSpPr/>
          <p:nvPr/>
        </p:nvSpPr>
        <p:spPr>
          <a:xfrm>
            <a:off x="4893007" y="187351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Facing Determination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C7E16B-CCD1-436C-A100-DEE8D5AC1EC1}"/>
              </a:ext>
            </a:extLst>
          </p:cNvPr>
          <p:cNvSpPr/>
          <p:nvPr/>
        </p:nvSpPr>
        <p:spPr>
          <a:xfrm>
            <a:off x="3278493" y="1877255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Triangle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578A80-FB04-48B7-8AAD-B6582D59B213}"/>
              </a:ext>
            </a:extLst>
          </p:cNvPr>
          <p:cNvSpPr/>
          <p:nvPr/>
        </p:nvSpPr>
        <p:spPr>
          <a:xfrm>
            <a:off x="3268519" y="2593549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Point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A274BF-CB44-4AD7-8E5D-5397186ADC65}"/>
              </a:ext>
            </a:extLst>
          </p:cNvPr>
          <p:cNvSpPr/>
          <p:nvPr/>
        </p:nvSpPr>
        <p:spPr>
          <a:xfrm>
            <a:off x="3282651" y="3305591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Line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C18EE768-3732-4B82-B5FB-099A6D03C2D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858866" y="3149908"/>
            <a:ext cx="423785" cy="42568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5F9415E-A4F3-4321-A6B6-FEEFA26D026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858866" y="2863549"/>
            <a:ext cx="409653" cy="28635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A5E4C1A2-8D55-4138-B43D-A05D7F35DFF9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6243007" y="2142980"/>
            <a:ext cx="239315" cy="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28229D-7D53-45E3-90F5-B049D32823FF}"/>
              </a:ext>
            </a:extLst>
          </p:cNvPr>
          <p:cNvSpPr/>
          <p:nvPr/>
        </p:nvSpPr>
        <p:spPr>
          <a:xfrm>
            <a:off x="6482322" y="1872980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Face Culling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89A67BA-A9E8-479F-84E6-87E391384FE4}"/>
              </a:ext>
            </a:extLst>
          </p:cNvPr>
          <p:cNvSpPr/>
          <p:nvPr/>
        </p:nvSpPr>
        <p:spPr>
          <a:xfrm>
            <a:off x="6482322" y="2605040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Depth offset</a:t>
            </a:r>
          </a:p>
        </p:txBody>
      </p: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1BD01273-446B-4FE4-AF40-F793C3866F15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7157322" y="3145040"/>
            <a:ext cx="8" cy="16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258B2CA4-268A-4951-BA9F-001345BA6CC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157322" y="2412980"/>
            <a:ext cx="0" cy="192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782474FA-9CD8-4EE2-8EC8-5B0654C692AF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4618519" y="2863549"/>
            <a:ext cx="1863811" cy="7116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224AC858-A0B2-4C9D-8C54-6164345C1341}"/>
              </a:ext>
            </a:extLst>
          </p:cNvPr>
          <p:cNvSpPr/>
          <p:nvPr/>
        </p:nvSpPr>
        <p:spPr>
          <a:xfrm rot="10800000">
            <a:off x="8002972" y="1991051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76FF3A70-41B8-41A3-BD50-ACB8A4C95AA0}"/>
              </a:ext>
            </a:extLst>
          </p:cNvPr>
          <p:cNvCxnSpPr>
            <a:cxnSpLocks/>
            <a:stCxn id="24" idx="1"/>
            <a:endCxn id="26" idx="6"/>
          </p:cNvCxnSpPr>
          <p:nvPr/>
        </p:nvCxnSpPr>
        <p:spPr>
          <a:xfrm rot="10800000" flipH="1">
            <a:off x="8182587" y="2130565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가산 접합 25">
            <a:extLst>
              <a:ext uri="{FF2B5EF4-FFF2-40B4-BE49-F238E27FC236}">
                <a16:creationId xmlns:a16="http://schemas.microsoft.com/office/drawing/2014/main" id="{EE0C46C1-646E-4000-9F01-58ED5FDAF1CE}"/>
              </a:ext>
            </a:extLst>
          </p:cNvPr>
          <p:cNvSpPr/>
          <p:nvPr/>
        </p:nvSpPr>
        <p:spPr>
          <a:xfrm rot="10800000">
            <a:off x="8298869" y="2068693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964EB629-E909-42E5-B828-2744E355CCBD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843208" y="2132708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131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398CDF-A979-45A3-8898-42A6007CCEEC}"/>
              </a:ext>
            </a:extLst>
          </p:cNvPr>
          <p:cNvSpPr/>
          <p:nvPr/>
        </p:nvSpPr>
        <p:spPr>
          <a:xfrm>
            <a:off x="339776" y="1450703"/>
            <a:ext cx="8464447" cy="325482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Fragment Processing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86C878-B161-47F7-91C8-DA3F2F32A2E1}"/>
              </a:ext>
            </a:extLst>
          </p:cNvPr>
          <p:cNvSpPr/>
          <p:nvPr/>
        </p:nvSpPr>
        <p:spPr>
          <a:xfrm>
            <a:off x="2043815" y="1833102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Pixel ownership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037E4FF-99CA-43FF-8E61-C7C589F0D6AB}"/>
              </a:ext>
            </a:extLst>
          </p:cNvPr>
          <p:cNvSpPr/>
          <p:nvPr/>
        </p:nvSpPr>
        <p:spPr>
          <a:xfrm>
            <a:off x="466831" y="1832016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Fragment</a:t>
            </a:r>
            <a:b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(+ varying)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A6C0583A-43FB-46C9-965C-71DDCC145E66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>
            <a:off x="1816832" y="2102016"/>
            <a:ext cx="226984" cy="1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A3223CE1-7693-4C24-8242-7B93692EB01F}"/>
              </a:ext>
            </a:extLst>
          </p:cNvPr>
          <p:cNvCxnSpPr>
            <a:cxnSpLocks/>
            <a:stCxn id="58" idx="2"/>
            <a:endCxn id="76" idx="0"/>
          </p:cNvCxnSpPr>
          <p:nvPr/>
        </p:nvCxnSpPr>
        <p:spPr>
          <a:xfrm>
            <a:off x="7616196" y="2397203"/>
            <a:ext cx="0" cy="2242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7A5A7F-883B-4DDA-9983-7C763FF9C10E}"/>
              </a:ext>
            </a:extLst>
          </p:cNvPr>
          <p:cNvSpPr/>
          <p:nvPr/>
        </p:nvSpPr>
        <p:spPr>
          <a:xfrm>
            <a:off x="3731315" y="183201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Scissor Test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62ABF64-2F65-484C-BE99-2ADCA3AB5C48}"/>
              </a:ext>
            </a:extLst>
          </p:cNvPr>
          <p:cNvSpPr/>
          <p:nvPr/>
        </p:nvSpPr>
        <p:spPr>
          <a:xfrm>
            <a:off x="6941196" y="1857202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Texture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51E11EDE-B31A-4CD7-88CB-E5C613D1CDAF}"/>
              </a:ext>
            </a:extLst>
          </p:cNvPr>
          <p:cNvCxnSpPr>
            <a:cxnSpLocks/>
            <a:stCxn id="84" idx="3"/>
            <a:endCxn id="73" idx="1"/>
          </p:cNvCxnSpPr>
          <p:nvPr/>
        </p:nvCxnSpPr>
        <p:spPr>
          <a:xfrm flipV="1">
            <a:off x="3393815" y="2102016"/>
            <a:ext cx="337500" cy="10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9">
            <a:extLst>
              <a:ext uri="{FF2B5EF4-FFF2-40B4-BE49-F238E27FC236}">
                <a16:creationId xmlns:a16="http://schemas.microsoft.com/office/drawing/2014/main" id="{4BAEE746-8986-4559-B8C1-BF7A8A243252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5081316" y="2102016"/>
            <a:ext cx="212141" cy="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3D4931F-85B2-4B0B-91AB-46785168E960}"/>
              </a:ext>
            </a:extLst>
          </p:cNvPr>
          <p:cNvSpPr/>
          <p:nvPr/>
        </p:nvSpPr>
        <p:spPr>
          <a:xfrm>
            <a:off x="5293456" y="1834974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Multi-sample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Frag. Op.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05B2A40-57EC-4B9F-92DD-7885E298F315}"/>
              </a:ext>
            </a:extLst>
          </p:cNvPr>
          <p:cNvSpPr/>
          <p:nvPr/>
        </p:nvSpPr>
        <p:spPr>
          <a:xfrm>
            <a:off x="6941196" y="2621481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Fragment Shading</a:t>
            </a:r>
          </a:p>
        </p:txBody>
      </p:sp>
      <p:cxnSp>
        <p:nvCxnSpPr>
          <p:cNvPr id="80" name="직선 화살표 연결선 19">
            <a:extLst>
              <a:ext uri="{FF2B5EF4-FFF2-40B4-BE49-F238E27FC236}">
                <a16:creationId xmlns:a16="http://schemas.microsoft.com/office/drawing/2014/main" id="{FE7919A6-8262-4716-B924-E7B41837BF36}"/>
              </a:ext>
            </a:extLst>
          </p:cNvPr>
          <p:cNvCxnSpPr>
            <a:cxnSpLocks/>
            <a:stCxn id="76" idx="2"/>
            <a:endCxn id="140" idx="3"/>
          </p:cNvCxnSpPr>
          <p:nvPr/>
        </p:nvCxnSpPr>
        <p:spPr>
          <a:xfrm rot="5400000">
            <a:off x="6902526" y="2935076"/>
            <a:ext cx="487265" cy="94007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19">
            <a:extLst>
              <a:ext uri="{FF2B5EF4-FFF2-40B4-BE49-F238E27FC236}">
                <a16:creationId xmlns:a16="http://schemas.microsoft.com/office/drawing/2014/main" id="{A73B9796-4530-405A-B190-EE66EF758ED3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6643456" y="2104974"/>
            <a:ext cx="297740" cy="78650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0A6C4B9-1120-4AC2-AA9E-2142ECB505F5}"/>
              </a:ext>
            </a:extLst>
          </p:cNvPr>
          <p:cNvSpPr/>
          <p:nvPr/>
        </p:nvSpPr>
        <p:spPr>
          <a:xfrm>
            <a:off x="5326120" y="337874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Stencil Test</a:t>
            </a:r>
          </a:p>
        </p:txBody>
      </p:sp>
      <p:cxnSp>
        <p:nvCxnSpPr>
          <p:cNvPr id="154" name="직선 화살표 연결선 19">
            <a:extLst>
              <a:ext uri="{FF2B5EF4-FFF2-40B4-BE49-F238E27FC236}">
                <a16:creationId xmlns:a16="http://schemas.microsoft.com/office/drawing/2014/main" id="{DD0E596A-F674-4E33-AB77-576ED26423D4}"/>
              </a:ext>
            </a:extLst>
          </p:cNvPr>
          <p:cNvCxnSpPr>
            <a:cxnSpLocks/>
            <a:stCxn id="140" idx="1"/>
            <a:endCxn id="157" idx="3"/>
          </p:cNvCxnSpPr>
          <p:nvPr/>
        </p:nvCxnSpPr>
        <p:spPr>
          <a:xfrm flipH="1">
            <a:off x="3437653" y="3648746"/>
            <a:ext cx="18884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611899CA-B623-4A27-B276-9EC4D4ECA7B1}"/>
              </a:ext>
            </a:extLst>
          </p:cNvPr>
          <p:cNvSpPr/>
          <p:nvPr/>
        </p:nvSpPr>
        <p:spPr>
          <a:xfrm>
            <a:off x="2087653" y="337874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Depth Test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023F808-64B1-4AE7-A666-0EA3F383C549}"/>
              </a:ext>
            </a:extLst>
          </p:cNvPr>
          <p:cNvSpPr/>
          <p:nvPr/>
        </p:nvSpPr>
        <p:spPr>
          <a:xfrm>
            <a:off x="476969" y="3378746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Pixel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2" name="직선 화살표 연결선 19">
            <a:extLst>
              <a:ext uri="{FF2B5EF4-FFF2-40B4-BE49-F238E27FC236}">
                <a16:creationId xmlns:a16="http://schemas.microsoft.com/office/drawing/2014/main" id="{547B3623-A90B-4F9A-B18F-E9A1180FDE0D}"/>
              </a:ext>
            </a:extLst>
          </p:cNvPr>
          <p:cNvCxnSpPr>
            <a:cxnSpLocks/>
            <a:stCxn id="157" idx="1"/>
            <a:endCxn id="161" idx="3"/>
          </p:cNvCxnSpPr>
          <p:nvPr/>
        </p:nvCxnSpPr>
        <p:spPr>
          <a:xfrm flipH="1">
            <a:off x="1826969" y="3648746"/>
            <a:ext cx="2606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C670EE65-683B-4E3C-A325-40DDD16F140E}"/>
              </a:ext>
            </a:extLst>
          </p:cNvPr>
          <p:cNvSpPr/>
          <p:nvPr/>
        </p:nvSpPr>
        <p:spPr>
          <a:xfrm>
            <a:off x="5326113" y="2615200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Fragment shader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" name="직선 화살표 연결선 19">
            <a:extLst>
              <a:ext uri="{FF2B5EF4-FFF2-40B4-BE49-F238E27FC236}">
                <a16:creationId xmlns:a16="http://schemas.microsoft.com/office/drawing/2014/main" id="{587B8B2A-7629-4577-BA84-55669CAFB6F4}"/>
              </a:ext>
            </a:extLst>
          </p:cNvPr>
          <p:cNvCxnSpPr>
            <a:cxnSpLocks/>
            <a:stCxn id="165" idx="3"/>
            <a:endCxn id="76" idx="1"/>
          </p:cNvCxnSpPr>
          <p:nvPr/>
        </p:nvCxnSpPr>
        <p:spPr>
          <a:xfrm>
            <a:off x="6676113" y="2885201"/>
            <a:ext cx="265083" cy="62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BAFB289-F185-4643-B8EB-C9E2205A4305}"/>
              </a:ext>
            </a:extLst>
          </p:cNvPr>
          <p:cNvGrpSpPr/>
          <p:nvPr/>
        </p:nvGrpSpPr>
        <p:grpSpPr>
          <a:xfrm rot="5400000">
            <a:off x="5762854" y="4063330"/>
            <a:ext cx="582498" cy="293330"/>
            <a:chOff x="9041820" y="5130028"/>
            <a:chExt cx="776664" cy="391106"/>
          </a:xfrm>
        </p:grpSpPr>
        <p:sp>
          <p:nvSpPr>
            <p:cNvPr id="170" name="다이아몬드 169">
              <a:extLst>
                <a:ext uri="{FF2B5EF4-FFF2-40B4-BE49-F238E27FC236}">
                  <a16:creationId xmlns:a16="http://schemas.microsoft.com/office/drawing/2014/main" id="{07888879-9874-4AC9-B94A-9073AC5BBDA0}"/>
                </a:ext>
              </a:extLst>
            </p:cNvPr>
            <p:cNvSpPr/>
            <p:nvPr/>
          </p:nvSpPr>
          <p:spPr>
            <a:xfrm rot="10800000">
              <a:off x="9254840" y="5130028"/>
              <a:ext cx="239486" cy="391106"/>
            </a:xfrm>
            <a:prstGeom prst="diamond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" name="직선 화살표 연결선 19">
              <a:extLst>
                <a:ext uri="{FF2B5EF4-FFF2-40B4-BE49-F238E27FC236}">
                  <a16:creationId xmlns:a16="http://schemas.microsoft.com/office/drawing/2014/main" id="{DD248E2C-44ED-449E-A937-4655BAB29F9D}"/>
                </a:ext>
              </a:extLst>
            </p:cNvPr>
            <p:cNvCxnSpPr>
              <a:cxnSpLocks/>
              <a:stCxn id="170" idx="1"/>
              <a:endCxn id="172" idx="6"/>
            </p:cNvCxnSpPr>
            <p:nvPr/>
          </p:nvCxnSpPr>
          <p:spPr>
            <a:xfrm rot="10800000" flipH="1">
              <a:off x="9494326" y="5316046"/>
              <a:ext cx="155042" cy="95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순서도: 가산 접합 171">
              <a:extLst>
                <a:ext uri="{FF2B5EF4-FFF2-40B4-BE49-F238E27FC236}">
                  <a16:creationId xmlns:a16="http://schemas.microsoft.com/office/drawing/2014/main" id="{460998FE-DCF5-4B22-8D82-54AC0E0617D9}"/>
                </a:ext>
              </a:extLst>
            </p:cNvPr>
            <p:cNvSpPr/>
            <p:nvPr/>
          </p:nvSpPr>
          <p:spPr>
            <a:xfrm rot="10800000">
              <a:off x="9649368" y="5233551"/>
              <a:ext cx="169116" cy="164990"/>
            </a:xfrm>
            <a:prstGeom prst="flowChartSummingJunction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3" name="직선 화살표 연결선 19">
              <a:extLst>
                <a:ext uri="{FF2B5EF4-FFF2-40B4-BE49-F238E27FC236}">
                  <a16:creationId xmlns:a16="http://schemas.microsoft.com/office/drawing/2014/main" id="{B26961EC-2ED9-4CB8-B7DB-9A331C859047}"/>
                </a:ext>
              </a:extLst>
            </p:cNvPr>
            <p:cNvCxnSpPr>
              <a:cxnSpLocks/>
              <a:endCxn id="170" idx="3"/>
            </p:cNvCxnSpPr>
            <p:nvPr/>
          </p:nvCxnSpPr>
          <p:spPr>
            <a:xfrm>
              <a:off x="9041820" y="5318903"/>
              <a:ext cx="213020" cy="6677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129C1101-175A-49D8-817C-1BAE7C9BB578}"/>
              </a:ext>
            </a:extLst>
          </p:cNvPr>
          <p:cNvGrpSpPr/>
          <p:nvPr/>
        </p:nvGrpSpPr>
        <p:grpSpPr>
          <a:xfrm rot="5400000">
            <a:off x="2471404" y="4063330"/>
            <a:ext cx="582498" cy="293330"/>
            <a:chOff x="9041820" y="5130028"/>
            <a:chExt cx="776664" cy="391106"/>
          </a:xfrm>
        </p:grpSpPr>
        <p:sp>
          <p:nvSpPr>
            <p:cNvPr id="176" name="다이아몬드 175">
              <a:extLst>
                <a:ext uri="{FF2B5EF4-FFF2-40B4-BE49-F238E27FC236}">
                  <a16:creationId xmlns:a16="http://schemas.microsoft.com/office/drawing/2014/main" id="{79D235A6-3B72-4FBD-89A9-B80A08169B5B}"/>
                </a:ext>
              </a:extLst>
            </p:cNvPr>
            <p:cNvSpPr/>
            <p:nvPr/>
          </p:nvSpPr>
          <p:spPr>
            <a:xfrm rot="10800000">
              <a:off x="9254840" y="5130028"/>
              <a:ext cx="239486" cy="391106"/>
            </a:xfrm>
            <a:prstGeom prst="diamond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7" name="직선 화살표 연결선 19">
              <a:extLst>
                <a:ext uri="{FF2B5EF4-FFF2-40B4-BE49-F238E27FC236}">
                  <a16:creationId xmlns:a16="http://schemas.microsoft.com/office/drawing/2014/main" id="{6FFA2435-2942-411A-95AD-8E328EE95545}"/>
                </a:ext>
              </a:extLst>
            </p:cNvPr>
            <p:cNvCxnSpPr>
              <a:cxnSpLocks/>
              <a:stCxn id="176" idx="1"/>
              <a:endCxn id="178" idx="6"/>
            </p:cNvCxnSpPr>
            <p:nvPr/>
          </p:nvCxnSpPr>
          <p:spPr>
            <a:xfrm rot="10800000" flipH="1">
              <a:off x="9494326" y="5316046"/>
              <a:ext cx="155042" cy="95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순서도: 가산 접합 177">
              <a:extLst>
                <a:ext uri="{FF2B5EF4-FFF2-40B4-BE49-F238E27FC236}">
                  <a16:creationId xmlns:a16="http://schemas.microsoft.com/office/drawing/2014/main" id="{48AF3E59-842E-455E-8529-FDE5C4A385D6}"/>
                </a:ext>
              </a:extLst>
            </p:cNvPr>
            <p:cNvSpPr/>
            <p:nvPr/>
          </p:nvSpPr>
          <p:spPr>
            <a:xfrm rot="10800000">
              <a:off x="9649368" y="5233551"/>
              <a:ext cx="169116" cy="164990"/>
            </a:xfrm>
            <a:prstGeom prst="flowChartSummingJunction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9" name="직선 화살표 연결선 19">
              <a:extLst>
                <a:ext uri="{FF2B5EF4-FFF2-40B4-BE49-F238E27FC236}">
                  <a16:creationId xmlns:a16="http://schemas.microsoft.com/office/drawing/2014/main" id="{683A039F-F274-462C-8279-60809059FDBA}"/>
                </a:ext>
              </a:extLst>
            </p:cNvPr>
            <p:cNvCxnSpPr>
              <a:cxnSpLocks/>
              <a:endCxn id="176" idx="3"/>
            </p:cNvCxnSpPr>
            <p:nvPr/>
          </p:nvCxnSpPr>
          <p:spPr>
            <a:xfrm>
              <a:off x="9041820" y="5318903"/>
              <a:ext cx="213020" cy="6677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1E364FC-0A4D-4D8D-B5A6-922654E7E464}"/>
              </a:ext>
            </a:extLst>
          </p:cNvPr>
          <p:cNvGrpSpPr/>
          <p:nvPr/>
        </p:nvGrpSpPr>
        <p:grpSpPr>
          <a:xfrm rot="5400000">
            <a:off x="4102843" y="2516600"/>
            <a:ext cx="582498" cy="293330"/>
            <a:chOff x="9041820" y="5130028"/>
            <a:chExt cx="776664" cy="391106"/>
          </a:xfrm>
        </p:grpSpPr>
        <p:sp>
          <p:nvSpPr>
            <p:cNvPr id="183" name="다이아몬드 182">
              <a:extLst>
                <a:ext uri="{FF2B5EF4-FFF2-40B4-BE49-F238E27FC236}">
                  <a16:creationId xmlns:a16="http://schemas.microsoft.com/office/drawing/2014/main" id="{2B7EFF18-40D1-4952-96E0-D78FE0304D1B}"/>
                </a:ext>
              </a:extLst>
            </p:cNvPr>
            <p:cNvSpPr/>
            <p:nvPr/>
          </p:nvSpPr>
          <p:spPr>
            <a:xfrm rot="10800000">
              <a:off x="9254840" y="5130028"/>
              <a:ext cx="239486" cy="391106"/>
            </a:xfrm>
            <a:prstGeom prst="diamond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4" name="직선 화살표 연결선 19">
              <a:extLst>
                <a:ext uri="{FF2B5EF4-FFF2-40B4-BE49-F238E27FC236}">
                  <a16:creationId xmlns:a16="http://schemas.microsoft.com/office/drawing/2014/main" id="{9D4C33A2-FAD5-41C5-BA72-232CDE36AB55}"/>
                </a:ext>
              </a:extLst>
            </p:cNvPr>
            <p:cNvCxnSpPr>
              <a:cxnSpLocks/>
              <a:stCxn id="183" idx="1"/>
              <a:endCxn id="185" idx="6"/>
            </p:cNvCxnSpPr>
            <p:nvPr/>
          </p:nvCxnSpPr>
          <p:spPr>
            <a:xfrm rot="10800000" flipH="1">
              <a:off x="9494326" y="5316046"/>
              <a:ext cx="155042" cy="95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순서도: 가산 접합 184">
              <a:extLst>
                <a:ext uri="{FF2B5EF4-FFF2-40B4-BE49-F238E27FC236}">
                  <a16:creationId xmlns:a16="http://schemas.microsoft.com/office/drawing/2014/main" id="{FA9C6740-6383-411F-9837-78678A571E87}"/>
                </a:ext>
              </a:extLst>
            </p:cNvPr>
            <p:cNvSpPr/>
            <p:nvPr/>
          </p:nvSpPr>
          <p:spPr>
            <a:xfrm rot="10800000">
              <a:off x="9649368" y="5233551"/>
              <a:ext cx="169116" cy="164990"/>
            </a:xfrm>
            <a:prstGeom prst="flowChartSummingJunction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6" name="직선 화살표 연결선 19">
              <a:extLst>
                <a:ext uri="{FF2B5EF4-FFF2-40B4-BE49-F238E27FC236}">
                  <a16:creationId xmlns:a16="http://schemas.microsoft.com/office/drawing/2014/main" id="{0A3F581D-AEDE-401E-800D-47B41083C236}"/>
                </a:ext>
              </a:extLst>
            </p:cNvPr>
            <p:cNvCxnSpPr>
              <a:cxnSpLocks/>
              <a:endCxn id="183" idx="3"/>
            </p:cNvCxnSpPr>
            <p:nvPr/>
          </p:nvCxnSpPr>
          <p:spPr>
            <a:xfrm>
              <a:off x="9041820" y="5318903"/>
              <a:ext cx="213020" cy="6677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790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053D08-148B-4E80-8204-4113FED04C46}"/>
              </a:ext>
            </a:extLst>
          </p:cNvPr>
          <p:cNvSpPr/>
          <p:nvPr/>
        </p:nvSpPr>
        <p:spPr>
          <a:xfrm>
            <a:off x="813468" y="877717"/>
            <a:ext cx="3357994" cy="3545807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Pixel Processing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C2406D-C7D9-479F-A535-5DC77854711B}"/>
              </a:ext>
            </a:extLst>
          </p:cNvPr>
          <p:cNvSpPr/>
          <p:nvPr/>
        </p:nvSpPr>
        <p:spPr>
          <a:xfrm>
            <a:off x="2606910" y="125450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Blending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1E919-9187-4312-B1F8-897FAE0CA41D}"/>
              </a:ext>
            </a:extLst>
          </p:cNvPr>
          <p:cNvSpPr/>
          <p:nvPr/>
        </p:nvSpPr>
        <p:spPr>
          <a:xfrm>
            <a:off x="1024706" y="1254506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Pixel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3BD1ED09-6615-4CF2-BB0A-699C10D9FC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4705" y="1524506"/>
            <a:ext cx="2322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48574638-C9E5-439A-B1B7-F21C4598D2C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3164454" y="2688949"/>
            <a:ext cx="234930" cy="1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7EE9A232-B0DF-437D-96E0-29F7B8537FF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281910" y="1794506"/>
            <a:ext cx="0" cy="2369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006489-B999-4EBF-B35C-1A00E26AEB7C}"/>
              </a:ext>
            </a:extLst>
          </p:cNvPr>
          <p:cNvSpPr/>
          <p:nvPr/>
        </p:nvSpPr>
        <p:spPr>
          <a:xfrm>
            <a:off x="2606929" y="2806424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Additional Multisampling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8D695DBC-161A-4978-A86F-A93F9CB951C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409046" y="3076312"/>
            <a:ext cx="197883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DD0FF9-EA85-4DB5-961C-979005E2844B}"/>
              </a:ext>
            </a:extLst>
          </p:cNvPr>
          <p:cNvSpPr/>
          <p:nvPr/>
        </p:nvSpPr>
        <p:spPr>
          <a:xfrm>
            <a:off x="2606910" y="2031494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Dithering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97FF4C1-0179-47E1-8A2B-2D8E5DF06BE1}"/>
              </a:ext>
            </a:extLst>
          </p:cNvPr>
          <p:cNvSpPr/>
          <p:nvPr/>
        </p:nvSpPr>
        <p:spPr>
          <a:xfrm>
            <a:off x="1065460" y="284840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Fine control of Buffer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1B5ACE-5F01-44F9-A446-EAEED8D58900}"/>
              </a:ext>
            </a:extLst>
          </p:cNvPr>
          <p:cNvSpPr/>
          <p:nvPr/>
        </p:nvSpPr>
        <p:spPr>
          <a:xfrm>
            <a:off x="1064655" y="3635964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Fram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 objects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직선 화살표 연결선 19">
            <a:extLst>
              <a:ext uri="{FF2B5EF4-FFF2-40B4-BE49-F238E27FC236}">
                <a16:creationId xmlns:a16="http://schemas.microsoft.com/office/drawing/2014/main" id="{D135BB22-A369-4A5B-B534-5F758D12C31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1616278" y="3511783"/>
            <a:ext cx="247559" cy="80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9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</a:t>
            </a:r>
            <a:r>
              <a:rPr lang="en-US" altLang="ko-KR" sz="3100" b="1" dirty="0">
                <a:solidFill>
                  <a:srgbClr val="00B0F0"/>
                </a:solidFill>
                <a:latin typeface="+mn-lt"/>
                <a:ea typeface="+mn-ea"/>
              </a:rPr>
              <a:t>Lecture 03 – Attributes</a:t>
            </a:r>
            <a:r>
              <a:rPr lang="ko-KR" altLang="en-US" sz="31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en-US" altLang="ko-KR" sz="3100" b="1" dirty="0">
                <a:solidFill>
                  <a:srgbClr val="00B0F0"/>
                </a:solidFill>
                <a:latin typeface="+mn-lt"/>
                <a:ea typeface="+mn-ea"/>
              </a:rPr>
              <a:t>and Uniforms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Understanding Attributes, Uniform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700" dirty="0"/>
              <a:t>Download hello triangle in 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https://github.com/hwan-ajou/webgl-1.0</a:t>
            </a:r>
            <a:r>
              <a:rPr lang="en-US" sz="1600" dirty="0"/>
              <a:t> </a:t>
            </a:r>
          </a:p>
          <a:p>
            <a:pPr lvl="1"/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rgbClr val="C00000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rgbClr val="C00000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rgbClr val="C00000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9BAD-0424-4A95-A807-AAB3622D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Processing &amp; Primitive Processing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982956-5C33-410E-A10F-90779C1975DB}"/>
              </a:ext>
            </a:extLst>
          </p:cNvPr>
          <p:cNvSpPr/>
          <p:nvPr/>
        </p:nvSpPr>
        <p:spPr>
          <a:xfrm>
            <a:off x="766007" y="1466871"/>
            <a:ext cx="3296947" cy="259209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7617F1-979D-4ACF-ADD1-75DDAC42DC0B}"/>
              </a:ext>
            </a:extLst>
          </p:cNvPr>
          <p:cNvSpPr/>
          <p:nvPr/>
        </p:nvSpPr>
        <p:spPr>
          <a:xfrm>
            <a:off x="2534268" y="1813799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B25265-36A5-455F-9C06-F139336224DC}"/>
              </a:ext>
            </a:extLst>
          </p:cNvPr>
          <p:cNvSpPr/>
          <p:nvPr/>
        </p:nvSpPr>
        <p:spPr>
          <a:xfrm>
            <a:off x="894007" y="1813533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951605-2B6D-4AF3-A1F1-80F49D880A53}"/>
              </a:ext>
            </a:extLst>
          </p:cNvPr>
          <p:cNvSpPr/>
          <p:nvPr/>
        </p:nvSpPr>
        <p:spPr>
          <a:xfrm>
            <a:off x="894007" y="2541741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(uniform, attribute)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F1E72C9A-E1DD-44A9-8794-804CFA3FFD25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44007" y="2083533"/>
            <a:ext cx="270000" cy="2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48540C-FF59-4E5C-83A2-016B245BB62B}"/>
              </a:ext>
            </a:extLst>
          </p:cNvPr>
          <p:cNvSpPr/>
          <p:nvPr/>
        </p:nvSpPr>
        <p:spPr>
          <a:xfrm>
            <a:off x="2534272" y="254072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81BE5F-2A96-4ADE-9DCE-C1C62C19785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244007" y="2810720"/>
            <a:ext cx="290265" cy="102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A62A314C-5773-4B86-B4CA-673F4D80F86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3115810" y="2447257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7762C9A-6420-4A48-BF92-FE64A0C03507}"/>
              </a:ext>
            </a:extLst>
          </p:cNvPr>
          <p:cNvSpPr/>
          <p:nvPr/>
        </p:nvSpPr>
        <p:spPr>
          <a:xfrm>
            <a:off x="2536002" y="326919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(varying, built-in output)</a:t>
            </a:r>
          </a:p>
        </p:txBody>
      </p: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F55D7738-6A56-4E03-A7E5-1C7A996104EF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3115900" y="3174092"/>
            <a:ext cx="188474" cy="17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3386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    Vertex Shader  -  Fragment Shader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5A0502-1871-44CF-8221-975DE0E040D7}"/>
              </a:ext>
            </a:extLst>
          </p:cNvPr>
          <p:cNvSpPr/>
          <p:nvPr/>
        </p:nvSpPr>
        <p:spPr>
          <a:xfrm>
            <a:off x="134442" y="1780356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0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ACD4CB-7F17-4A07-A084-D68CC79498A4}"/>
              </a:ext>
            </a:extLst>
          </p:cNvPr>
          <p:cNvSpPr/>
          <p:nvPr/>
        </p:nvSpPr>
        <p:spPr>
          <a:xfrm>
            <a:off x="1542655" y="2375344"/>
            <a:ext cx="1358555" cy="708746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888758-B7F4-4598-8E1F-838E3D46E3EB}"/>
              </a:ext>
            </a:extLst>
          </p:cNvPr>
          <p:cNvSpPr/>
          <p:nvPr/>
        </p:nvSpPr>
        <p:spPr>
          <a:xfrm>
            <a:off x="134442" y="2015598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1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75AE2E-5FA4-47E6-9DA2-68D1450B9B1B}"/>
              </a:ext>
            </a:extLst>
          </p:cNvPr>
          <p:cNvSpPr/>
          <p:nvPr/>
        </p:nvSpPr>
        <p:spPr>
          <a:xfrm>
            <a:off x="134442" y="2250840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2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A63BD-78C7-454E-8424-1815E2157303}"/>
              </a:ext>
            </a:extLst>
          </p:cNvPr>
          <p:cNvSpPr/>
          <p:nvPr/>
        </p:nvSpPr>
        <p:spPr>
          <a:xfrm>
            <a:off x="134442" y="2486082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3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FD6AC5-1689-42F4-A2FE-064F72F1EF81}"/>
              </a:ext>
            </a:extLst>
          </p:cNvPr>
          <p:cNvSpPr/>
          <p:nvPr/>
        </p:nvSpPr>
        <p:spPr>
          <a:xfrm>
            <a:off x="134442" y="2721324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4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B2817F-2B76-4B1C-8143-94DD6237A9D1}"/>
              </a:ext>
            </a:extLst>
          </p:cNvPr>
          <p:cNvSpPr/>
          <p:nvPr/>
        </p:nvSpPr>
        <p:spPr>
          <a:xfrm>
            <a:off x="134442" y="2956566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5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69844E-16C3-4954-A860-6B8ABF4FFA02}"/>
              </a:ext>
            </a:extLst>
          </p:cNvPr>
          <p:cNvSpPr/>
          <p:nvPr/>
        </p:nvSpPr>
        <p:spPr>
          <a:xfrm>
            <a:off x="134442" y="3191808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6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4FD059-6C1B-4218-9241-FA7B2727B33F}"/>
              </a:ext>
            </a:extLst>
          </p:cNvPr>
          <p:cNvSpPr/>
          <p:nvPr/>
        </p:nvSpPr>
        <p:spPr>
          <a:xfrm>
            <a:off x="134442" y="3427049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E469A-E0FF-4B98-A57E-E37C66983B8D}"/>
              </a:ext>
            </a:extLst>
          </p:cNvPr>
          <p:cNvSpPr txBox="1"/>
          <p:nvPr/>
        </p:nvSpPr>
        <p:spPr>
          <a:xfrm>
            <a:off x="88758" y="146676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Per-vertex input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5858F9-4A4E-41F0-ACC6-3A902E903CE5}"/>
              </a:ext>
            </a:extLst>
          </p:cNvPr>
          <p:cNvSpPr/>
          <p:nvPr/>
        </p:nvSpPr>
        <p:spPr>
          <a:xfrm>
            <a:off x="1385798" y="1470573"/>
            <a:ext cx="795650" cy="4568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Calibri" panose="020F0502020204030204"/>
              </a:rPr>
              <a:t>Uniforms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B1AF1E7-8E50-485E-8310-361BEFFAEA1E}"/>
              </a:ext>
            </a:extLst>
          </p:cNvPr>
          <p:cNvSpPr/>
          <p:nvPr/>
        </p:nvSpPr>
        <p:spPr>
          <a:xfrm>
            <a:off x="2281941" y="1470573"/>
            <a:ext cx="795650" cy="4568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Calibri" panose="020F0502020204030204"/>
              </a:rPr>
              <a:t>Samplers</a:t>
            </a:r>
            <a:br>
              <a:rPr lang="en-US" sz="1100" kern="0" dirty="0">
                <a:latin typeface="Calibri" panose="020F0502020204030204"/>
              </a:rPr>
            </a:br>
            <a:r>
              <a:rPr lang="en-US" sz="1100" kern="0" dirty="0">
                <a:latin typeface="Calibri" panose="020F0502020204030204"/>
              </a:rPr>
              <a:t>(Option)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C441D4-C7FC-4BCB-B24B-F19C4417472D}"/>
              </a:ext>
            </a:extLst>
          </p:cNvPr>
          <p:cNvSpPr/>
          <p:nvPr/>
        </p:nvSpPr>
        <p:spPr>
          <a:xfrm>
            <a:off x="1659204" y="3626042"/>
            <a:ext cx="1177775" cy="4568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Temporary Variables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D627992-E8E0-443C-9AF4-89B58B1F6852}"/>
              </a:ext>
            </a:extLst>
          </p:cNvPr>
          <p:cNvSpPr/>
          <p:nvPr/>
        </p:nvSpPr>
        <p:spPr>
          <a:xfrm>
            <a:off x="3317965" y="1344143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0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34C758-E37A-4145-B2C9-E5CEE41234E6}"/>
              </a:ext>
            </a:extLst>
          </p:cNvPr>
          <p:cNvSpPr/>
          <p:nvPr/>
        </p:nvSpPr>
        <p:spPr>
          <a:xfrm>
            <a:off x="3317965" y="1579385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1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163B-BC16-47B8-BE2E-634DFD681AF3}"/>
              </a:ext>
            </a:extLst>
          </p:cNvPr>
          <p:cNvSpPr/>
          <p:nvPr/>
        </p:nvSpPr>
        <p:spPr>
          <a:xfrm>
            <a:off x="3317965" y="1814627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2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6954159-9292-4146-A2DB-B20B7CFE592E}"/>
              </a:ext>
            </a:extLst>
          </p:cNvPr>
          <p:cNvSpPr/>
          <p:nvPr/>
        </p:nvSpPr>
        <p:spPr>
          <a:xfrm>
            <a:off x="3317965" y="2049868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3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465C58A-9973-4A9E-AB0D-97E6DA038C13}"/>
              </a:ext>
            </a:extLst>
          </p:cNvPr>
          <p:cNvSpPr/>
          <p:nvPr/>
        </p:nvSpPr>
        <p:spPr>
          <a:xfrm>
            <a:off x="3317965" y="2285110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4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C08E76-0CC7-43CA-A6B6-1D925D935FA7}"/>
              </a:ext>
            </a:extLst>
          </p:cNvPr>
          <p:cNvSpPr/>
          <p:nvPr/>
        </p:nvSpPr>
        <p:spPr>
          <a:xfrm>
            <a:off x="3317965" y="2520352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5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10E706D-734C-4B84-B95D-B2687769D29C}"/>
              </a:ext>
            </a:extLst>
          </p:cNvPr>
          <p:cNvSpPr/>
          <p:nvPr/>
        </p:nvSpPr>
        <p:spPr>
          <a:xfrm>
            <a:off x="3317965" y="2755594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6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3684D68-F82F-40AF-B50E-66D9EA4DCC36}"/>
              </a:ext>
            </a:extLst>
          </p:cNvPr>
          <p:cNvSpPr/>
          <p:nvPr/>
        </p:nvSpPr>
        <p:spPr>
          <a:xfrm>
            <a:off x="3317965" y="2990836"/>
            <a:ext cx="988261" cy="2352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135958-9213-4C88-8B78-C6C6DFDD0486}"/>
              </a:ext>
            </a:extLst>
          </p:cNvPr>
          <p:cNvSpPr txBox="1"/>
          <p:nvPr/>
        </p:nvSpPr>
        <p:spPr>
          <a:xfrm>
            <a:off x="3155075" y="1067532"/>
            <a:ext cx="1040902" cy="22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Per-vertex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15CA3F-1265-4E1F-8340-2BE5D4B33863}"/>
              </a:ext>
            </a:extLst>
          </p:cNvPr>
          <p:cNvSpPr txBox="1"/>
          <p:nvPr/>
        </p:nvSpPr>
        <p:spPr>
          <a:xfrm>
            <a:off x="1433263" y="1206367"/>
            <a:ext cx="1366964" cy="22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all vertex common input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F3D137B-9F47-498C-82F9-CE5DE62CF21E}"/>
              </a:ext>
            </a:extLst>
          </p:cNvPr>
          <p:cNvSpPr/>
          <p:nvPr/>
        </p:nvSpPr>
        <p:spPr>
          <a:xfrm>
            <a:off x="3077591" y="3671527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gl_FrontFacing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DE4A8E-5002-44CC-BF88-E0085C0B5DDC}"/>
              </a:ext>
            </a:extLst>
          </p:cNvPr>
          <p:cNvSpPr/>
          <p:nvPr/>
        </p:nvSpPr>
        <p:spPr>
          <a:xfrm>
            <a:off x="3077591" y="3919351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gl_PointSize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790372-5BF0-43B1-B86E-FC492E0639D5}"/>
              </a:ext>
            </a:extLst>
          </p:cNvPr>
          <p:cNvSpPr txBox="1"/>
          <p:nvPr/>
        </p:nvSpPr>
        <p:spPr>
          <a:xfrm>
            <a:off x="3069176" y="418890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Pre-defined output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6962C9F-5A65-40E4-BCD4-2AB01D682121}"/>
              </a:ext>
            </a:extLst>
          </p:cNvPr>
          <p:cNvSpPr/>
          <p:nvPr/>
        </p:nvSpPr>
        <p:spPr>
          <a:xfrm>
            <a:off x="1204714" y="2622775"/>
            <a:ext cx="277857" cy="260402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5A3ACC4-4115-4EFA-849B-1FA8AE3310FC}"/>
              </a:ext>
            </a:extLst>
          </p:cNvPr>
          <p:cNvSpPr/>
          <p:nvPr/>
        </p:nvSpPr>
        <p:spPr>
          <a:xfrm>
            <a:off x="2970659" y="2609066"/>
            <a:ext cx="277857" cy="260402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B81BFFD3-106F-4D4D-88C0-0BEEB8249093}"/>
              </a:ext>
            </a:extLst>
          </p:cNvPr>
          <p:cNvSpPr/>
          <p:nvPr/>
        </p:nvSpPr>
        <p:spPr>
          <a:xfrm rot="5400000">
            <a:off x="2074002" y="2018199"/>
            <a:ext cx="271601" cy="266400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7" name="화살표: 위쪽/아래쪽 46">
            <a:extLst>
              <a:ext uri="{FF2B5EF4-FFF2-40B4-BE49-F238E27FC236}">
                <a16:creationId xmlns:a16="http://schemas.microsoft.com/office/drawing/2014/main" id="{396D5DC5-68E9-4B30-AA9B-FCE6D8EF19CF}"/>
              </a:ext>
            </a:extLst>
          </p:cNvPr>
          <p:cNvSpPr/>
          <p:nvPr/>
        </p:nvSpPr>
        <p:spPr>
          <a:xfrm>
            <a:off x="2089594" y="3178151"/>
            <a:ext cx="266400" cy="353830"/>
          </a:xfrm>
          <a:prstGeom prst="up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4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CE9844-6187-490F-B452-A44787BB1093}"/>
              </a:ext>
            </a:extLst>
          </p:cNvPr>
          <p:cNvSpPr/>
          <p:nvPr/>
        </p:nvSpPr>
        <p:spPr>
          <a:xfrm>
            <a:off x="6069661" y="2363351"/>
            <a:ext cx="1393499" cy="72736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Fragment shading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547230-1F44-4A6A-A307-84A09B9BE0BD}"/>
              </a:ext>
            </a:extLst>
          </p:cNvPr>
          <p:cNvSpPr txBox="1"/>
          <p:nvPr/>
        </p:nvSpPr>
        <p:spPr>
          <a:xfrm>
            <a:off x="4547062" y="1048336"/>
            <a:ext cx="989401" cy="227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Per-vertex input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CED74C1-9BDB-4197-B1AA-121BB2739320}"/>
              </a:ext>
            </a:extLst>
          </p:cNvPr>
          <p:cNvSpPr/>
          <p:nvPr/>
        </p:nvSpPr>
        <p:spPr>
          <a:xfrm>
            <a:off x="5908769" y="1434813"/>
            <a:ext cx="816116" cy="46888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Calibri" panose="020F0502020204030204"/>
              </a:rPr>
              <a:t>Uniforms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8A40698-7476-40D7-A000-039B294355F1}"/>
              </a:ext>
            </a:extLst>
          </p:cNvPr>
          <p:cNvSpPr/>
          <p:nvPr/>
        </p:nvSpPr>
        <p:spPr>
          <a:xfrm>
            <a:off x="6827963" y="1434813"/>
            <a:ext cx="816116" cy="46888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Calibri" panose="020F0502020204030204"/>
              </a:rPr>
              <a:t>Samplers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A086AB3-1A06-4158-9F69-611233D13A69}"/>
              </a:ext>
            </a:extLst>
          </p:cNvPr>
          <p:cNvSpPr/>
          <p:nvPr/>
        </p:nvSpPr>
        <p:spPr>
          <a:xfrm>
            <a:off x="6189208" y="3646902"/>
            <a:ext cx="1208070" cy="46888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Temporary Variables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F2DE8F-70FE-452C-B1A7-F1C0ACAC1C42}"/>
              </a:ext>
            </a:extLst>
          </p:cNvPr>
          <p:cNvSpPr txBox="1"/>
          <p:nvPr/>
        </p:nvSpPr>
        <p:spPr>
          <a:xfrm>
            <a:off x="7854818" y="2847742"/>
            <a:ext cx="1134566" cy="227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Pre-defined output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6FEBBA-DACB-4A25-9B85-A5BB652B2EC7}"/>
              </a:ext>
            </a:extLst>
          </p:cNvPr>
          <p:cNvSpPr txBox="1"/>
          <p:nvPr/>
        </p:nvSpPr>
        <p:spPr>
          <a:xfrm>
            <a:off x="5863340" y="1173654"/>
            <a:ext cx="1859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all vertex/frag common input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3BD5FC-E31D-479F-83CF-B018F371ABE2}"/>
              </a:ext>
            </a:extLst>
          </p:cNvPr>
          <p:cNvSpPr txBox="1"/>
          <p:nvPr/>
        </p:nvSpPr>
        <p:spPr>
          <a:xfrm>
            <a:off x="4628121" y="4197948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Pre-defined input</a:t>
            </a: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175E24CB-9DAE-496F-8E9D-3786E353B6C1}"/>
              </a:ext>
            </a:extLst>
          </p:cNvPr>
          <p:cNvSpPr/>
          <p:nvPr/>
        </p:nvSpPr>
        <p:spPr>
          <a:xfrm>
            <a:off x="5724911" y="2630415"/>
            <a:ext cx="285004" cy="267243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E17D0DB-D8C3-497F-B497-A7ECB88DA701}"/>
              </a:ext>
            </a:extLst>
          </p:cNvPr>
          <p:cNvSpPr/>
          <p:nvPr/>
        </p:nvSpPr>
        <p:spPr>
          <a:xfrm>
            <a:off x="7534395" y="2603212"/>
            <a:ext cx="285004" cy="267243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6E5A6681-798B-40E9-B9D0-8DE613288F0D}"/>
              </a:ext>
            </a:extLst>
          </p:cNvPr>
          <p:cNvSpPr/>
          <p:nvPr/>
        </p:nvSpPr>
        <p:spPr>
          <a:xfrm rot="5400000">
            <a:off x="6614601" y="1996897"/>
            <a:ext cx="278735" cy="273253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1" name="화살표: 위쪽/아래쪽 80">
            <a:extLst>
              <a:ext uri="{FF2B5EF4-FFF2-40B4-BE49-F238E27FC236}">
                <a16:creationId xmlns:a16="http://schemas.microsoft.com/office/drawing/2014/main" id="{D0BAD4F3-E5C6-4FAA-8C11-312F80181401}"/>
              </a:ext>
            </a:extLst>
          </p:cNvPr>
          <p:cNvSpPr/>
          <p:nvPr/>
        </p:nvSpPr>
        <p:spPr>
          <a:xfrm>
            <a:off x="6630668" y="3187246"/>
            <a:ext cx="273253" cy="363125"/>
          </a:xfrm>
          <a:prstGeom prst="up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4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E29568B-990D-4A87-ABF5-1BF4F4C13456}"/>
              </a:ext>
            </a:extLst>
          </p:cNvPr>
          <p:cNvSpPr/>
          <p:nvPr/>
        </p:nvSpPr>
        <p:spPr>
          <a:xfrm>
            <a:off x="4613531" y="1315511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0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258F45E-D919-480A-B7C7-343BB60C90B7}"/>
              </a:ext>
            </a:extLst>
          </p:cNvPr>
          <p:cNvSpPr/>
          <p:nvPr/>
        </p:nvSpPr>
        <p:spPr>
          <a:xfrm>
            <a:off x="4613531" y="1556932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1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33E37D4-B08B-4D28-8813-324238C50CD9}"/>
              </a:ext>
            </a:extLst>
          </p:cNvPr>
          <p:cNvSpPr/>
          <p:nvPr/>
        </p:nvSpPr>
        <p:spPr>
          <a:xfrm>
            <a:off x="4613531" y="1798353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2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A8AD443-3A73-4AD5-9820-AD69035D854A}"/>
              </a:ext>
            </a:extLst>
          </p:cNvPr>
          <p:cNvSpPr/>
          <p:nvPr/>
        </p:nvSpPr>
        <p:spPr>
          <a:xfrm>
            <a:off x="4613531" y="2039774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3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119608C-2283-4B1D-8E38-FC965081FD3D}"/>
              </a:ext>
            </a:extLst>
          </p:cNvPr>
          <p:cNvSpPr/>
          <p:nvPr/>
        </p:nvSpPr>
        <p:spPr>
          <a:xfrm>
            <a:off x="4613531" y="2281195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4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8464994-B8AD-4525-BB83-84325E837FE0}"/>
              </a:ext>
            </a:extLst>
          </p:cNvPr>
          <p:cNvSpPr/>
          <p:nvPr/>
        </p:nvSpPr>
        <p:spPr>
          <a:xfrm>
            <a:off x="4613531" y="2522616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5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87A729-9863-4A11-A323-E1D1CBC6AF4C}"/>
              </a:ext>
            </a:extLst>
          </p:cNvPr>
          <p:cNvSpPr/>
          <p:nvPr/>
        </p:nvSpPr>
        <p:spPr>
          <a:xfrm>
            <a:off x="4613531" y="2764038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6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B5838AB-8F17-42FB-8120-58EC2096F9D0}"/>
              </a:ext>
            </a:extLst>
          </p:cNvPr>
          <p:cNvSpPr/>
          <p:nvPr/>
        </p:nvSpPr>
        <p:spPr>
          <a:xfrm>
            <a:off x="4613531" y="3005459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Varying 7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0B5084-0EB7-4462-BDF3-FDC88618D109}"/>
              </a:ext>
            </a:extLst>
          </p:cNvPr>
          <p:cNvSpPr/>
          <p:nvPr/>
        </p:nvSpPr>
        <p:spPr>
          <a:xfrm>
            <a:off x="7915261" y="2606321"/>
            <a:ext cx="1013681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gl_FragColor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1928483-2E24-4571-8FFC-1B71BD11B91E}"/>
              </a:ext>
            </a:extLst>
          </p:cNvPr>
          <p:cNvSpPr/>
          <p:nvPr/>
        </p:nvSpPr>
        <p:spPr>
          <a:xfrm>
            <a:off x="4613531" y="3672801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gl_FrontFacing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5568017-5B74-4E24-AB65-6D10F93CEE81}"/>
              </a:ext>
            </a:extLst>
          </p:cNvPr>
          <p:cNvSpPr/>
          <p:nvPr/>
        </p:nvSpPr>
        <p:spPr>
          <a:xfrm>
            <a:off x="4613531" y="3916431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gl_PointSize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FF720C1-11C9-4C4E-A4E1-2580C41D3EFE}"/>
              </a:ext>
            </a:extLst>
          </p:cNvPr>
          <p:cNvSpPr/>
          <p:nvPr/>
        </p:nvSpPr>
        <p:spPr>
          <a:xfrm>
            <a:off x="3077591" y="3423703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gl_Position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BE95774-AA1C-4085-8938-B816245672C2}"/>
              </a:ext>
            </a:extLst>
          </p:cNvPr>
          <p:cNvSpPr/>
          <p:nvPr/>
        </p:nvSpPr>
        <p:spPr>
          <a:xfrm>
            <a:off x="4613531" y="3429171"/>
            <a:ext cx="1228635" cy="24142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gl_FragCoord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BA86BE3-1FA8-48D5-B578-6CBC106868D3}"/>
              </a:ext>
            </a:extLst>
          </p:cNvPr>
          <p:cNvCxnSpPr/>
          <p:nvPr/>
        </p:nvCxnSpPr>
        <p:spPr>
          <a:xfrm>
            <a:off x="4471325" y="1015068"/>
            <a:ext cx="0" cy="362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2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A6E5-60C9-4A79-8E4C-DDFC6653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 </a:t>
            </a:r>
            <a:r>
              <a:rPr lang="en-US" altLang="ko-KR" dirty="0" err="1"/>
              <a:t>Tegra</a:t>
            </a:r>
            <a:r>
              <a:rPr lang="en-US" altLang="ko-KR" dirty="0"/>
              <a:t> 4 GPU Architecture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EE9F10-5805-49B6-9F19-766566C8C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77" y="966537"/>
            <a:ext cx="7217927" cy="41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4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B4B64-AF54-4E20-8341-3D00C26E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 and </a:t>
            </a:r>
            <a:r>
              <a:rPr lang="en-US" dirty="0" err="1"/>
              <a:t>Attiributes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D347-E0D3-46CD-AF5A-A33D73791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0" y="4355724"/>
            <a:ext cx="7886700" cy="3459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bindAttribLocation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prog,index,name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Optional in WebGL 1.0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6418C3-179E-45F9-AB99-450285F6C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8649"/>
          <a:stretch/>
        </p:blipFill>
        <p:spPr>
          <a:xfrm>
            <a:off x="413900" y="979372"/>
            <a:ext cx="3610073" cy="29569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5348B3-D8F1-417D-AD55-35629F4C1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7"/>
          <a:stretch/>
        </p:blipFill>
        <p:spPr>
          <a:xfrm>
            <a:off x="3822365" y="1501629"/>
            <a:ext cx="3530313" cy="2751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45E30D-478A-4238-903E-CEFA425CFC68}"/>
              </a:ext>
            </a:extLst>
          </p:cNvPr>
          <p:cNvSpPr txBox="1"/>
          <p:nvPr/>
        </p:nvSpPr>
        <p:spPr>
          <a:xfrm>
            <a:off x="413900" y="4769789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WebGL 1.0 reference card </a:t>
            </a:r>
          </a:p>
        </p:txBody>
      </p:sp>
    </p:spTree>
    <p:extLst>
      <p:ext uri="{BB962C8B-B14F-4D97-AF65-F5344CB8AC3E}">
        <p14:creationId xmlns:p14="http://schemas.microsoft.com/office/powerpoint/2010/main" val="2175337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20001</TotalTime>
  <Words>1416</Words>
  <Application>Microsoft Office PowerPoint</Application>
  <PresentationFormat>화면 슬라이드 쇼(16:9)</PresentationFormat>
  <Paragraphs>336</Paragraphs>
  <Slides>33</Slides>
  <Notes>18</Notes>
  <HiddenSlides>8</HiddenSlides>
  <MMClips>6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Calibri</vt:lpstr>
      <vt:lpstr>나눔고딕코딩</vt:lpstr>
      <vt:lpstr>Cambria</vt:lpstr>
      <vt:lpstr>AR HERMANN</vt:lpstr>
      <vt:lpstr>Calibri Light</vt:lpstr>
      <vt:lpstr>Arial</vt:lpstr>
      <vt:lpstr>맑은 고딕</vt:lpstr>
      <vt:lpstr>Office Theme</vt:lpstr>
      <vt:lpstr>Office 테마</vt:lpstr>
      <vt:lpstr>Are you ready?</vt:lpstr>
      <vt:lpstr>PowerPoint 프레젠테이션</vt:lpstr>
      <vt:lpstr>PowerPoint 프레젠테이션</vt:lpstr>
      <vt:lpstr>WebGL 1.0 Tutorial      Lecture 03 – Attributes and Uniforms</vt:lpstr>
      <vt:lpstr>OpenGL ES 2.0 pipeline diagram</vt:lpstr>
      <vt:lpstr>Vertex Processing &amp; Primitive Processing</vt:lpstr>
      <vt:lpstr>    Vertex Shader  -  Fragment Shader</vt:lpstr>
      <vt:lpstr>NVIDIA Tegra 4 GPU Architecture</vt:lpstr>
      <vt:lpstr>Uniforms and Attiributes</vt:lpstr>
      <vt:lpstr>WebGL API – Vertex Attributes</vt:lpstr>
      <vt:lpstr>WebGL API – Vertex Attributes</vt:lpstr>
      <vt:lpstr>Two ways of making vertex attributes</vt:lpstr>
      <vt:lpstr>WebGL API - Uniform</vt:lpstr>
      <vt:lpstr>Get Uniform and Attribute information</vt:lpstr>
      <vt:lpstr>PowerPoint 프레젠테이션</vt:lpstr>
      <vt:lpstr>PowerPoint 프레젠테이션</vt:lpstr>
      <vt:lpstr>Lab. 03 two triangles with color vertices</vt:lpstr>
      <vt:lpstr>PowerPoint 프레젠테이션</vt:lpstr>
      <vt:lpstr>PowerPoint 프레젠테이션</vt:lpstr>
      <vt:lpstr>How to work</vt:lpstr>
      <vt:lpstr>Vertex Processing &amp; Primitive Processing</vt:lpstr>
      <vt:lpstr>Texture Processing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Hwanyong LEE</cp:lastModifiedBy>
  <cp:revision>138</cp:revision>
  <dcterms:created xsi:type="dcterms:W3CDTF">2017-03-17T07:48:16Z</dcterms:created>
  <dcterms:modified xsi:type="dcterms:W3CDTF">2021-05-03T04:19:39Z</dcterms:modified>
</cp:coreProperties>
</file>