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5"/>
  </p:notesMasterIdLst>
  <p:sldIdLst>
    <p:sldId id="261" r:id="rId2"/>
    <p:sldId id="256" r:id="rId3"/>
    <p:sldId id="342" r:id="rId4"/>
    <p:sldId id="316" r:id="rId5"/>
    <p:sldId id="343" r:id="rId6"/>
    <p:sldId id="344" r:id="rId7"/>
    <p:sldId id="319" r:id="rId8"/>
    <p:sldId id="338" r:id="rId9"/>
    <p:sldId id="337" r:id="rId10"/>
    <p:sldId id="339" r:id="rId11"/>
    <p:sldId id="340" r:id="rId12"/>
    <p:sldId id="264" r:id="rId13"/>
    <p:sldId id="336" r:id="rId14"/>
    <p:sldId id="262" r:id="rId15"/>
    <p:sldId id="271" r:id="rId16"/>
    <p:sldId id="263" r:id="rId17"/>
    <p:sldId id="284" r:id="rId18"/>
    <p:sldId id="360" r:id="rId19"/>
    <p:sldId id="361" r:id="rId20"/>
    <p:sldId id="345" r:id="rId21"/>
    <p:sldId id="341" r:id="rId22"/>
    <p:sldId id="359" r:id="rId23"/>
    <p:sldId id="351" r:id="rId24"/>
  </p:sldIdLst>
  <p:sldSz cx="9144000" cy="5143500" type="screen16x9"/>
  <p:notesSz cx="6858000" cy="9144000"/>
  <p:embeddedFontLst>
    <p:embeddedFont>
      <p:font typeface="AR HERMANN" panose="020B0600000101010101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나눔고딕코딩" panose="020D0009000000000000" pitchFamily="49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3" autoAdjust="0"/>
    <p:restoredTop sz="71379" autoAdjust="0"/>
  </p:normalViewPr>
  <p:slideViewPr>
    <p:cSldViewPr snapToGrid="0">
      <p:cViewPr varScale="1">
        <p:scale>
          <a:sx n="95" d="100"/>
          <a:sy n="95" d="100"/>
        </p:scale>
        <p:origin x="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0T05:08:47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19325 3015 308 0,'0'0'32'0,"0"0"-16"16,0 0 57-16,0 0-31 16,0 0-27-16,0 0-3 15,0 0 0-15,0 0-3 16,0 0-3-16,0 0 1 15,0 0 4-15,0 0 3 16,0 0-1-16,0 0-2 16,0 0 0-16,0 0-4 15,0 0 1-15,0 0-1 0,0 0-3 16,0 0-3-16,0 0-1 16,0 0-1-16,0 0 0 15,0 0-2-15,0 0-9 16,0 0-12-16,0 0-32 15,0 0-79-15,0 0-103 16</inkml:trace>
  <inkml:trace contextRef="#ctx0" brushRef="#br0" timeOffset="796.39">19009 4924 139 0,'0'0'317'0,"0"0"-314"0,0 0 25 16,0 0 38-16,0 0-40 16,0 0-19-16,-5 0-5 15,5 0-1-15,0 0-1 16,0 0-2-16,0 0-3 15,0 0 0-15,0 0-4 16,0 0-9-16,0 0-13 16,0 0-17-16,0 6-9 15,0 3-29-15,0 1-77 16</inkml:trace>
  <inkml:trace contextRef="#ctx0" brushRef="#br0" timeOffset="1673.35">20934 4966 166 0,'0'0'290'0,"0"0"-281"16,0 0 17-16,0 0 46 15,0 0-32-15,0 0-18 16,0 0-5-16,0 0-3 16,0 0-2-16,0-4-5 15,0 4 0-15,10 0-4 16,-10 0 0-16,0 0-1 15,0 0-2-15,0 0 0 0,0 0-3 16,0 0-4-16,0 0-13 16,0 4-20-16,0 5-37 15,4 9-29-15,-4 4-88 16</inkml:trace>
  <inkml:trace contextRef="#ctx0" brushRef="#br0" timeOffset="2392.71">19869 6911 330 0,'0'0'100'15,"0"0"-74"-15,0 0 34 16,0 0 22-16,0 0-39 16,0 0-18-16,0 4-7 15,0-4-2-15,0 0-5 16,0 0-9-16,0 0 2 16,0 0-4-16,0 2-2 15,0-2-2-15,0 0-4 0,0 0-4 16,0 0-4-1,0 4-9-15,0-1-24 0,9 1-22 16,-9 1-38-16,5-1-55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8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9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42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GL_LINES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n vertices – n/2 lines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GL_LINE_STRIP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n vertices – (n-1) lines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) …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GL_LINE_LOOP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n vertices – (n) lines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1, </a:t>
            </a:r>
            <a:r>
              <a:rPr lang="en-US" altLang="ko-KR" dirty="0">
                <a:ea typeface="ＭＳ Ｐゴシック" panose="020B0600070205080204" pitchFamily="34" charset="-128"/>
              </a:rPr>
              <a:t>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lineWidth</a:t>
            </a:r>
            <a:r>
              <a:rPr lang="en-US" altLang="ko-KR" dirty="0">
                <a:ea typeface="ＭＳ Ｐゴシック" panose="020B0600070205080204" pitchFamily="34" charset="-128"/>
              </a:rPr>
              <a:t> – set line width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984C-E95B-473B-B08B-38140060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858" y="394320"/>
            <a:ext cx="4587714" cy="18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BFE4-FE15-430A-93E0-FE6C8016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Triangle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32B32-EA32-4BA9-90F5-3482AD2D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GL_TRIANGLES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n vertices – n/3 triangles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ko-KR" dirty="0">
                <a:ea typeface="ＭＳ Ｐゴシック" panose="020B0600070205080204" pitchFamily="34" charset="-128"/>
              </a:rPr>
              <a:t>GL_TRIANGLE_STRIP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n vertices – (n-2) triangles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) … </a:t>
            </a:r>
          </a:p>
          <a:p>
            <a:r>
              <a:rPr lang="en-US" altLang="ko-KR" dirty="0">
                <a:ea typeface="ＭＳ Ｐゴシック" panose="020B0600070205080204" pitchFamily="34" charset="-128"/>
              </a:rPr>
              <a:t>GL_TRIANGLE_FAN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n vertices – (n-2) triangles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), (V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ko-KR" dirty="0">
                <a:ea typeface="ＭＳ Ｐゴシック" panose="020B0600070205080204" pitchFamily="34" charset="-128"/>
              </a:rPr>
              <a:t>,V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9E07DB-A400-48EA-837F-BFAB4577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412" y="273844"/>
            <a:ext cx="4715755" cy="27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0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Primitive Assembly and coordinates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92" y="906907"/>
            <a:ext cx="4391169" cy="116115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BCB971-528C-498C-8CE4-8759DF1D43F0}"/>
              </a:ext>
            </a:extLst>
          </p:cNvPr>
          <p:cNvSpPr/>
          <p:nvPr/>
        </p:nvSpPr>
        <p:spPr>
          <a:xfrm>
            <a:off x="834033" y="906907"/>
            <a:ext cx="3296947" cy="400049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91B678-46DE-4D74-B163-8CAEA961AE3C}"/>
              </a:ext>
            </a:extLst>
          </p:cNvPr>
          <p:cNvSpPr/>
          <p:nvPr/>
        </p:nvSpPr>
        <p:spPr>
          <a:xfrm>
            <a:off x="985600" y="2059275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Assembly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03A3B5-AF12-4679-9F75-ED2ED7112B5E}"/>
              </a:ext>
            </a:extLst>
          </p:cNvPr>
          <p:cNvSpPr/>
          <p:nvPr/>
        </p:nvSpPr>
        <p:spPr>
          <a:xfrm>
            <a:off x="984223" y="128369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Vertex</a:t>
            </a:r>
            <a:endParaRPr lang="en-US" sz="9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67B408-6BF4-4A99-8287-3B068F71FFD9}"/>
              </a:ext>
            </a:extLst>
          </p:cNvPr>
          <p:cNvSpPr/>
          <p:nvPr/>
        </p:nvSpPr>
        <p:spPr>
          <a:xfrm>
            <a:off x="2582756" y="205722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</a:t>
            </a:r>
          </a:p>
        </p:txBody>
      </p: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7066EEF0-A79C-4337-A864-92BE4305C0D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1542122" y="1940797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DC0E6B4-5CA5-4603-9409-89271FC67A53}"/>
              </a:ext>
            </a:extLst>
          </p:cNvPr>
          <p:cNvSpPr/>
          <p:nvPr/>
        </p:nvSpPr>
        <p:spPr>
          <a:xfrm>
            <a:off x="2582643" y="279494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Perspective Division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C5646689-E342-4E81-99EF-B19FE181A28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158845" y="2696029"/>
            <a:ext cx="197711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9">
            <a:extLst>
              <a:ext uri="{FF2B5EF4-FFF2-40B4-BE49-F238E27FC236}">
                <a16:creationId xmlns:a16="http://schemas.microsoft.com/office/drawing/2014/main" id="{012771DC-C258-4111-B426-CA14013AA24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335601" y="2327229"/>
            <a:ext cx="247156" cy="2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46D1E9-B96A-4C52-97CC-34692B4F9A3D}"/>
              </a:ext>
            </a:extLst>
          </p:cNvPr>
          <p:cNvSpPr/>
          <p:nvPr/>
        </p:nvSpPr>
        <p:spPr>
          <a:xfrm>
            <a:off x="2582775" y="352685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Viewport Mapping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17EFFE7-563D-4E09-BF01-53426C4DCC02}"/>
              </a:ext>
            </a:extLst>
          </p:cNvPr>
          <p:cNvSpPr/>
          <p:nvPr/>
        </p:nvSpPr>
        <p:spPr>
          <a:xfrm>
            <a:off x="2583796" y="425877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Clipping</a:t>
            </a: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E4513C06-F0E1-4244-AEBE-9F876893E1C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3161752" y="3430832"/>
            <a:ext cx="191915" cy="1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D2A8432-FED9-464B-AD50-56FD7559A9E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162328" y="4162303"/>
            <a:ext cx="191915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8F724600-1597-42AD-A920-B3857C91F7F4}"/>
              </a:ext>
            </a:extLst>
          </p:cNvPr>
          <p:cNvSpPr/>
          <p:nvPr/>
        </p:nvSpPr>
        <p:spPr>
          <a:xfrm>
            <a:off x="2244416" y="4377098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33F91B3C-0575-4CDF-A5F8-D8D948C4ECC1}"/>
              </a:ext>
            </a:extLst>
          </p:cNvPr>
          <p:cNvCxnSpPr>
            <a:cxnSpLocks/>
            <a:stCxn id="18" idx="1"/>
            <a:endCxn id="20" idx="6"/>
          </p:cNvCxnSpPr>
          <p:nvPr/>
        </p:nvCxnSpPr>
        <p:spPr>
          <a:xfrm flipH="1">
            <a:off x="2128134" y="4523764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가산 접합 19">
            <a:extLst>
              <a:ext uri="{FF2B5EF4-FFF2-40B4-BE49-F238E27FC236}">
                <a16:creationId xmlns:a16="http://schemas.microsoft.com/office/drawing/2014/main" id="{71BCC512-F604-497B-A49A-EB80CC08381A}"/>
              </a:ext>
            </a:extLst>
          </p:cNvPr>
          <p:cNvSpPr/>
          <p:nvPr/>
        </p:nvSpPr>
        <p:spPr>
          <a:xfrm>
            <a:off x="2001298" y="4469043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0DB7406A-8710-4AD9-B445-5AAB534BABA9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rot="10800000">
            <a:off x="2424031" y="4523764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3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04</a:t>
            </a:r>
            <a:br>
              <a:rPr lang="en-US" altLang="ko-KR" dirty="0"/>
            </a:br>
            <a:r>
              <a:rPr lang="en-US" altLang="ko-KR" dirty="0"/>
              <a:t>points, lines, 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Primitives (Draw Array)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drawArrays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mode, int first, long count)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mode: POINTS, LINE_STRIP, LINE_LOOP, LINES, TRIANGLE_STRIP, TRIANGLE_FAN, TRIANGLES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first: vertex to draw, may not be a negative value.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count: number of vertices to draw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164" y="3722833"/>
            <a:ext cx="6199428" cy="108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22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Primitives (Draw 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1156" y="966537"/>
            <a:ext cx="6324690" cy="314359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drawElements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mode, long count,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type, long offset)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mode: POINTS, LINE_STRIP, LINE_LOOP, LINES, TRIANGLE_STRIP,TRIANGLE_FAN, TRIANGLES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count: number of vertices to draw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type: UNSIGNED_BYTE,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UNSIGNED_SHORTvoid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gl.DrawArrays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mode, GLint first, GLsizei count)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offset: start position in byte</a:t>
            </a: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4464" y="3681070"/>
            <a:ext cx="5988771" cy="125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03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Cube -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362" y="1143516"/>
            <a:ext cx="5611623" cy="2910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VERTEX_POS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</a:t>
            </a:r>
          </a:p>
          <a:p>
            <a:pPr marL="0" indent="0">
              <a:buNone/>
            </a:pP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vertexArray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 …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x0, y0, z0, x3, y3, z3,   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];  // (x, y, z) per vertex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</a:p>
          <a:p>
            <a:pPr marL="0" indent="0">
              <a:buNone/>
            </a:pP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gl.DrawArrays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(GL_TRIANGLES, 0, 36);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38" y="273844"/>
            <a:ext cx="2788846" cy="20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Cube -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0441" y="1143516"/>
            <a:ext cx="5620544" cy="2910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VERTEX_POS_INDX 0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vertices = [ … ];// (x, y, z) per vertex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indices = [ 0, 1, 2, 0, 2, 3,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0, 3, 4, 0, 4, 5,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0, 5, 6, 0, 6, 1,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7, 6, 1, 7, 1, 2,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7, 4, 5, 7, 5, 6,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7, 2, 3, 7, 3, 4 ];</a:t>
            </a:r>
          </a:p>
          <a:p>
            <a:pPr marL="0" indent="0">
              <a:buNone/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…..</a:t>
            </a:r>
          </a:p>
          <a:p>
            <a:pPr marL="0" indent="0">
              <a:buNone/>
            </a:pP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gl.DrawElements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(GL_TRIANGLES,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sizeof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(indices)/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sizeof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GLubyte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GL_UNSIGNED_BYTE, indices);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59" y="316185"/>
            <a:ext cx="2788846" cy="20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1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04</a:t>
            </a:r>
            <a:br>
              <a:rPr lang="en-US" altLang="ko-KR" dirty="0"/>
            </a:br>
            <a:r>
              <a:rPr lang="en-US" altLang="ko-KR" dirty="0"/>
              <a:t>Practice primitives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81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B8FE-DF27-48DA-A662-009E2814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– Make Cube (Array)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84A0E-7875-4006-9975-2CB6A7F1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function with</a:t>
            </a:r>
          </a:p>
          <a:p>
            <a:pPr lvl="1"/>
            <a:r>
              <a:rPr lang="en-US" altLang="ko-KR" dirty="0" err="1"/>
              <a:t>createCube</a:t>
            </a:r>
            <a:r>
              <a:rPr lang="en-US" altLang="ko-KR" dirty="0"/>
              <a:t>( </a:t>
            </a:r>
            <a:r>
              <a:rPr lang="en-US" altLang="ko-KR" dirty="0" err="1"/>
              <a:t>sx</a:t>
            </a:r>
            <a:r>
              <a:rPr lang="en-US" altLang="ko-KR" dirty="0"/>
              <a:t>, </a:t>
            </a:r>
            <a:r>
              <a:rPr lang="en-US" altLang="ko-KR" dirty="0" err="1"/>
              <a:t>sy</a:t>
            </a:r>
            <a:r>
              <a:rPr lang="en-US" altLang="ko-KR" dirty="0"/>
              <a:t>, </a:t>
            </a:r>
            <a:r>
              <a:rPr lang="en-US" altLang="ko-KR" dirty="0" err="1"/>
              <a:t>sz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vertex coordinates must be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// V0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// V1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// V2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// V0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// V2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/2,  // V3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…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… ] // Total 36 vertices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with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drawArrays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069CD2-CBBA-4C8F-AFB3-FDBDA505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2" y="1072271"/>
            <a:ext cx="2788846" cy="20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Lecture 04 – Primitive Assembly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Understanding Primitive and its assembly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hello triangle in 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9BAD-0424-4A95-A807-AAB3622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 &amp; Primitive Processing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982956-5C33-410E-A10F-90779C1975DB}"/>
              </a:ext>
            </a:extLst>
          </p:cNvPr>
          <p:cNvSpPr/>
          <p:nvPr/>
        </p:nvSpPr>
        <p:spPr>
          <a:xfrm>
            <a:off x="766007" y="1466871"/>
            <a:ext cx="3296947" cy="259209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7617F1-979D-4ACF-ADD1-75DDAC42DC0B}"/>
              </a:ext>
            </a:extLst>
          </p:cNvPr>
          <p:cNvSpPr/>
          <p:nvPr/>
        </p:nvSpPr>
        <p:spPr>
          <a:xfrm>
            <a:off x="2534268" y="1813799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B25265-36A5-455F-9C06-F139336224DC}"/>
              </a:ext>
            </a:extLst>
          </p:cNvPr>
          <p:cNvSpPr/>
          <p:nvPr/>
        </p:nvSpPr>
        <p:spPr>
          <a:xfrm>
            <a:off x="894007" y="181353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951605-2B6D-4AF3-A1F1-80F49D880A53}"/>
              </a:ext>
            </a:extLst>
          </p:cNvPr>
          <p:cNvSpPr/>
          <p:nvPr/>
        </p:nvSpPr>
        <p:spPr>
          <a:xfrm>
            <a:off x="894007" y="2541741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(uniform, attribute)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F1E72C9A-E1DD-44A9-8794-804CFA3FFD25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44007" y="2083533"/>
            <a:ext cx="270000" cy="2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48540C-FF59-4E5C-83A2-016B245BB62B}"/>
              </a:ext>
            </a:extLst>
          </p:cNvPr>
          <p:cNvSpPr/>
          <p:nvPr/>
        </p:nvSpPr>
        <p:spPr>
          <a:xfrm>
            <a:off x="2534272" y="254072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81BE5F-2A96-4ADE-9DCE-C1C62C19785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244007" y="2810720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A62A314C-5773-4B86-B4CA-673F4D80F86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3115810" y="2447257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762C9A-6420-4A48-BF92-FE64A0C03507}"/>
              </a:ext>
            </a:extLst>
          </p:cNvPr>
          <p:cNvSpPr/>
          <p:nvPr/>
        </p:nvSpPr>
        <p:spPr>
          <a:xfrm>
            <a:off x="2536002" y="326919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F55D7738-6A56-4E03-A7E5-1C7A996104EF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3115900" y="3174092"/>
            <a:ext cx="188474" cy="17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70F9ABA-FA16-4817-8A04-3E3AB80E84C0}"/>
              </a:ext>
            </a:extLst>
          </p:cNvPr>
          <p:cNvSpPr/>
          <p:nvPr/>
        </p:nvSpPr>
        <p:spPr>
          <a:xfrm>
            <a:off x="4353215" y="869157"/>
            <a:ext cx="3296947" cy="400049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E080AD-1E37-4015-BBF3-356B14E989AB}"/>
              </a:ext>
            </a:extLst>
          </p:cNvPr>
          <p:cNvSpPr/>
          <p:nvPr/>
        </p:nvSpPr>
        <p:spPr>
          <a:xfrm>
            <a:off x="4504782" y="2021525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Assembly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DD6BE5-FC78-4581-8727-22A6164385FE}"/>
              </a:ext>
            </a:extLst>
          </p:cNvPr>
          <p:cNvSpPr/>
          <p:nvPr/>
        </p:nvSpPr>
        <p:spPr>
          <a:xfrm>
            <a:off x="4503405" y="124594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Vertex</a:t>
            </a:r>
            <a:endParaRPr lang="en-US" sz="9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0721DF-1F16-4C85-9B33-F2E307E1783F}"/>
              </a:ext>
            </a:extLst>
          </p:cNvPr>
          <p:cNvSpPr/>
          <p:nvPr/>
        </p:nvSpPr>
        <p:spPr>
          <a:xfrm>
            <a:off x="6101938" y="201947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</a:t>
            </a:r>
          </a:p>
        </p:txBody>
      </p: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E55CC736-F0A8-44E6-B72A-0A57D6207BBA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5061304" y="1903047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0D7939-8207-4E00-9A6F-CC20469AC9BB}"/>
              </a:ext>
            </a:extLst>
          </p:cNvPr>
          <p:cNvSpPr/>
          <p:nvPr/>
        </p:nvSpPr>
        <p:spPr>
          <a:xfrm>
            <a:off x="6101825" y="275719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Perspective Division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1BE85558-FC8C-4771-8D0A-404A60CB2A2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6678027" y="2658279"/>
            <a:ext cx="197711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19">
            <a:extLst>
              <a:ext uri="{FF2B5EF4-FFF2-40B4-BE49-F238E27FC236}">
                <a16:creationId xmlns:a16="http://schemas.microsoft.com/office/drawing/2014/main" id="{3FCF568A-F2AF-42C1-B3C9-8ADE8D8333EA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5854783" y="2289479"/>
            <a:ext cx="247156" cy="2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65F2661-FC9D-429A-BAD2-E1A248681A7D}"/>
              </a:ext>
            </a:extLst>
          </p:cNvPr>
          <p:cNvSpPr/>
          <p:nvPr/>
        </p:nvSpPr>
        <p:spPr>
          <a:xfrm>
            <a:off x="6101957" y="348910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Viewport Mapping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CC17FE5-E091-4FC3-821A-5C29BFF2CC2D}"/>
              </a:ext>
            </a:extLst>
          </p:cNvPr>
          <p:cNvSpPr/>
          <p:nvPr/>
        </p:nvSpPr>
        <p:spPr>
          <a:xfrm>
            <a:off x="6102978" y="422102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Clipping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7202F374-EB3A-45EB-8C82-88EE5DFA091C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6680934" y="3393082"/>
            <a:ext cx="191915" cy="1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19">
            <a:extLst>
              <a:ext uri="{FF2B5EF4-FFF2-40B4-BE49-F238E27FC236}">
                <a16:creationId xmlns:a16="http://schemas.microsoft.com/office/drawing/2014/main" id="{94FDAE08-D3EC-44D2-AC0D-8902233E736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6681510" y="4124553"/>
            <a:ext cx="191915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F4A128DA-D906-48B5-BFB1-E57958C205BA}"/>
              </a:ext>
            </a:extLst>
          </p:cNvPr>
          <p:cNvSpPr/>
          <p:nvPr/>
        </p:nvSpPr>
        <p:spPr>
          <a:xfrm>
            <a:off x="5763598" y="4339348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3595711F-042D-45DE-9084-F6ACDDB661EE}"/>
              </a:ext>
            </a:extLst>
          </p:cNvPr>
          <p:cNvCxnSpPr>
            <a:cxnSpLocks/>
            <a:stCxn id="36" idx="1"/>
            <a:endCxn id="38" idx="6"/>
          </p:cNvCxnSpPr>
          <p:nvPr/>
        </p:nvCxnSpPr>
        <p:spPr>
          <a:xfrm flipH="1">
            <a:off x="5647316" y="4486014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가산 접합 37">
            <a:extLst>
              <a:ext uri="{FF2B5EF4-FFF2-40B4-BE49-F238E27FC236}">
                <a16:creationId xmlns:a16="http://schemas.microsoft.com/office/drawing/2014/main" id="{77F097DB-57C0-4B24-BD50-AD81A16B5843}"/>
              </a:ext>
            </a:extLst>
          </p:cNvPr>
          <p:cNvSpPr/>
          <p:nvPr/>
        </p:nvSpPr>
        <p:spPr>
          <a:xfrm>
            <a:off x="5520480" y="4431293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직선 화살표 연결선 19">
            <a:extLst>
              <a:ext uri="{FF2B5EF4-FFF2-40B4-BE49-F238E27FC236}">
                <a16:creationId xmlns:a16="http://schemas.microsoft.com/office/drawing/2014/main" id="{7DFB2E41-D356-4FA1-A852-ED9FC1A1CC20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rot="10800000">
            <a:off x="5943213" y="4486014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6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    Vertex Shader  -  Fragment Shader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5A0502-1871-44CF-8221-975DE0E040D7}"/>
              </a:ext>
            </a:extLst>
          </p:cNvPr>
          <p:cNvSpPr/>
          <p:nvPr/>
        </p:nvSpPr>
        <p:spPr>
          <a:xfrm>
            <a:off x="134442" y="1780356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0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ACD4CB-7F17-4A07-A084-D68CC79498A4}"/>
              </a:ext>
            </a:extLst>
          </p:cNvPr>
          <p:cNvSpPr/>
          <p:nvPr/>
        </p:nvSpPr>
        <p:spPr>
          <a:xfrm>
            <a:off x="1542655" y="2375344"/>
            <a:ext cx="1358555" cy="70874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888758-B7F4-4598-8E1F-838E3D46E3EB}"/>
              </a:ext>
            </a:extLst>
          </p:cNvPr>
          <p:cNvSpPr/>
          <p:nvPr/>
        </p:nvSpPr>
        <p:spPr>
          <a:xfrm>
            <a:off x="134442" y="2015598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1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75AE2E-5FA4-47E6-9DA2-68D1450B9B1B}"/>
              </a:ext>
            </a:extLst>
          </p:cNvPr>
          <p:cNvSpPr/>
          <p:nvPr/>
        </p:nvSpPr>
        <p:spPr>
          <a:xfrm>
            <a:off x="134442" y="2250840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2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A63BD-78C7-454E-8424-1815E2157303}"/>
              </a:ext>
            </a:extLst>
          </p:cNvPr>
          <p:cNvSpPr/>
          <p:nvPr/>
        </p:nvSpPr>
        <p:spPr>
          <a:xfrm>
            <a:off x="134442" y="2486082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3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FD6AC5-1689-42F4-A2FE-064F72F1EF81}"/>
              </a:ext>
            </a:extLst>
          </p:cNvPr>
          <p:cNvSpPr/>
          <p:nvPr/>
        </p:nvSpPr>
        <p:spPr>
          <a:xfrm>
            <a:off x="134442" y="2721324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4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B2817F-2B76-4B1C-8143-94DD6237A9D1}"/>
              </a:ext>
            </a:extLst>
          </p:cNvPr>
          <p:cNvSpPr/>
          <p:nvPr/>
        </p:nvSpPr>
        <p:spPr>
          <a:xfrm>
            <a:off x="134442" y="2956566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5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69844E-16C3-4954-A860-6B8ABF4FFA02}"/>
              </a:ext>
            </a:extLst>
          </p:cNvPr>
          <p:cNvSpPr/>
          <p:nvPr/>
        </p:nvSpPr>
        <p:spPr>
          <a:xfrm>
            <a:off x="134442" y="3191808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6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4FD059-6C1B-4218-9241-FA7B2727B33F}"/>
              </a:ext>
            </a:extLst>
          </p:cNvPr>
          <p:cNvSpPr/>
          <p:nvPr/>
        </p:nvSpPr>
        <p:spPr>
          <a:xfrm>
            <a:off x="134442" y="3427049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E469A-E0FF-4B98-A57E-E37C66983B8D}"/>
              </a:ext>
            </a:extLst>
          </p:cNvPr>
          <p:cNvSpPr txBox="1"/>
          <p:nvPr/>
        </p:nvSpPr>
        <p:spPr>
          <a:xfrm>
            <a:off x="88758" y="146676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Per-vertex input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5858F9-4A4E-41F0-ACC6-3A902E903CE5}"/>
              </a:ext>
            </a:extLst>
          </p:cNvPr>
          <p:cNvSpPr/>
          <p:nvPr/>
        </p:nvSpPr>
        <p:spPr>
          <a:xfrm>
            <a:off x="1385798" y="1470573"/>
            <a:ext cx="795650" cy="4568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Uniforms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1AF1E7-8E50-485E-8310-361BEFFAEA1E}"/>
              </a:ext>
            </a:extLst>
          </p:cNvPr>
          <p:cNvSpPr/>
          <p:nvPr/>
        </p:nvSpPr>
        <p:spPr>
          <a:xfrm>
            <a:off x="2281941" y="1470573"/>
            <a:ext cx="795650" cy="4568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Samplers</a:t>
            </a:r>
            <a:br>
              <a:rPr lang="en-US" sz="1100" kern="0" dirty="0">
                <a:latin typeface="Calibri" panose="020F0502020204030204"/>
              </a:rPr>
            </a:br>
            <a:r>
              <a:rPr lang="en-US" sz="1100" kern="0" dirty="0">
                <a:latin typeface="Calibri" panose="020F0502020204030204"/>
              </a:rPr>
              <a:t>(Option)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C441D4-C7FC-4BCB-B24B-F19C4417472D}"/>
              </a:ext>
            </a:extLst>
          </p:cNvPr>
          <p:cNvSpPr/>
          <p:nvPr/>
        </p:nvSpPr>
        <p:spPr>
          <a:xfrm>
            <a:off x="1659204" y="3626042"/>
            <a:ext cx="1177775" cy="4568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Temporary Variables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D627992-E8E0-443C-9AF4-89B58B1F6852}"/>
              </a:ext>
            </a:extLst>
          </p:cNvPr>
          <p:cNvSpPr/>
          <p:nvPr/>
        </p:nvSpPr>
        <p:spPr>
          <a:xfrm>
            <a:off x="3317965" y="1344143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34C758-E37A-4145-B2C9-E5CEE41234E6}"/>
              </a:ext>
            </a:extLst>
          </p:cNvPr>
          <p:cNvSpPr/>
          <p:nvPr/>
        </p:nvSpPr>
        <p:spPr>
          <a:xfrm>
            <a:off x="3317965" y="1579385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1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163B-BC16-47B8-BE2E-634DFD681AF3}"/>
              </a:ext>
            </a:extLst>
          </p:cNvPr>
          <p:cNvSpPr/>
          <p:nvPr/>
        </p:nvSpPr>
        <p:spPr>
          <a:xfrm>
            <a:off x="3317965" y="1814627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2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6954159-9292-4146-A2DB-B20B7CFE592E}"/>
              </a:ext>
            </a:extLst>
          </p:cNvPr>
          <p:cNvSpPr/>
          <p:nvPr/>
        </p:nvSpPr>
        <p:spPr>
          <a:xfrm>
            <a:off x="3317965" y="2049868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3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65C58A-9973-4A9E-AB0D-97E6DA038C13}"/>
              </a:ext>
            </a:extLst>
          </p:cNvPr>
          <p:cNvSpPr/>
          <p:nvPr/>
        </p:nvSpPr>
        <p:spPr>
          <a:xfrm>
            <a:off x="3317965" y="2285110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4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C08E76-0CC7-43CA-A6B6-1D925D935FA7}"/>
              </a:ext>
            </a:extLst>
          </p:cNvPr>
          <p:cNvSpPr/>
          <p:nvPr/>
        </p:nvSpPr>
        <p:spPr>
          <a:xfrm>
            <a:off x="3317965" y="2520352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5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10E706D-734C-4B84-B95D-B2687769D29C}"/>
              </a:ext>
            </a:extLst>
          </p:cNvPr>
          <p:cNvSpPr/>
          <p:nvPr/>
        </p:nvSpPr>
        <p:spPr>
          <a:xfrm>
            <a:off x="3317965" y="2755594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6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3684D68-F82F-40AF-B50E-66D9EA4DCC36}"/>
              </a:ext>
            </a:extLst>
          </p:cNvPr>
          <p:cNvSpPr/>
          <p:nvPr/>
        </p:nvSpPr>
        <p:spPr>
          <a:xfrm>
            <a:off x="3317965" y="2990836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135958-9213-4C88-8B78-C6C6DFDD0486}"/>
              </a:ext>
            </a:extLst>
          </p:cNvPr>
          <p:cNvSpPr txBox="1"/>
          <p:nvPr/>
        </p:nvSpPr>
        <p:spPr>
          <a:xfrm>
            <a:off x="3155075" y="1067532"/>
            <a:ext cx="1040902" cy="22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Per-vertex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15CA3F-1265-4E1F-8340-2BE5D4B33863}"/>
              </a:ext>
            </a:extLst>
          </p:cNvPr>
          <p:cNvSpPr txBox="1"/>
          <p:nvPr/>
        </p:nvSpPr>
        <p:spPr>
          <a:xfrm>
            <a:off x="1433263" y="1206367"/>
            <a:ext cx="1366964" cy="22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all vertex common input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3D137B-9F47-498C-82F9-CE5DE62CF21E}"/>
              </a:ext>
            </a:extLst>
          </p:cNvPr>
          <p:cNvSpPr/>
          <p:nvPr/>
        </p:nvSpPr>
        <p:spPr>
          <a:xfrm>
            <a:off x="3077591" y="3671527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gl_FrontFacing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DE4A8E-5002-44CC-BF88-E0085C0B5DDC}"/>
              </a:ext>
            </a:extLst>
          </p:cNvPr>
          <p:cNvSpPr/>
          <p:nvPr/>
        </p:nvSpPr>
        <p:spPr>
          <a:xfrm>
            <a:off x="3077591" y="391935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gl_PointSize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790372-5BF0-43B1-B86E-FC492E0639D5}"/>
              </a:ext>
            </a:extLst>
          </p:cNvPr>
          <p:cNvSpPr txBox="1"/>
          <p:nvPr/>
        </p:nvSpPr>
        <p:spPr>
          <a:xfrm>
            <a:off x="3069176" y="418890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Pre-defined output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6962C9F-5A65-40E4-BCD4-2AB01D682121}"/>
              </a:ext>
            </a:extLst>
          </p:cNvPr>
          <p:cNvSpPr/>
          <p:nvPr/>
        </p:nvSpPr>
        <p:spPr>
          <a:xfrm>
            <a:off x="1204714" y="2622775"/>
            <a:ext cx="277857" cy="260402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5A3ACC4-4115-4EFA-849B-1FA8AE3310FC}"/>
              </a:ext>
            </a:extLst>
          </p:cNvPr>
          <p:cNvSpPr/>
          <p:nvPr/>
        </p:nvSpPr>
        <p:spPr>
          <a:xfrm>
            <a:off x="2970659" y="2609066"/>
            <a:ext cx="277857" cy="260402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81BFFD3-106F-4D4D-88C0-0BEEB8249093}"/>
              </a:ext>
            </a:extLst>
          </p:cNvPr>
          <p:cNvSpPr/>
          <p:nvPr/>
        </p:nvSpPr>
        <p:spPr>
          <a:xfrm rot="5400000">
            <a:off x="2074002" y="2018199"/>
            <a:ext cx="271601" cy="266400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396D5DC5-68E9-4B30-AA9B-FCE6D8EF19CF}"/>
              </a:ext>
            </a:extLst>
          </p:cNvPr>
          <p:cNvSpPr/>
          <p:nvPr/>
        </p:nvSpPr>
        <p:spPr>
          <a:xfrm>
            <a:off x="2089594" y="3178151"/>
            <a:ext cx="266400" cy="353830"/>
          </a:xfrm>
          <a:prstGeom prst="up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4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CE9844-6187-490F-B452-A44787BB1093}"/>
              </a:ext>
            </a:extLst>
          </p:cNvPr>
          <p:cNvSpPr/>
          <p:nvPr/>
        </p:nvSpPr>
        <p:spPr>
          <a:xfrm>
            <a:off x="6069661" y="2363351"/>
            <a:ext cx="1393499" cy="72736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shading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547230-1F44-4A6A-A307-84A09B9BE0BD}"/>
              </a:ext>
            </a:extLst>
          </p:cNvPr>
          <p:cNvSpPr txBox="1"/>
          <p:nvPr/>
        </p:nvSpPr>
        <p:spPr>
          <a:xfrm>
            <a:off x="4547062" y="1048336"/>
            <a:ext cx="989401" cy="227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Per-vertex input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ED74C1-9BDB-4197-B1AA-121BB2739320}"/>
              </a:ext>
            </a:extLst>
          </p:cNvPr>
          <p:cNvSpPr/>
          <p:nvPr/>
        </p:nvSpPr>
        <p:spPr>
          <a:xfrm>
            <a:off x="5908769" y="1434813"/>
            <a:ext cx="816116" cy="46888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Uniforms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8A40698-7476-40D7-A000-039B294355F1}"/>
              </a:ext>
            </a:extLst>
          </p:cNvPr>
          <p:cNvSpPr/>
          <p:nvPr/>
        </p:nvSpPr>
        <p:spPr>
          <a:xfrm>
            <a:off x="6827963" y="1434813"/>
            <a:ext cx="816116" cy="46888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Samplers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A086AB3-1A06-4158-9F69-611233D13A69}"/>
              </a:ext>
            </a:extLst>
          </p:cNvPr>
          <p:cNvSpPr/>
          <p:nvPr/>
        </p:nvSpPr>
        <p:spPr>
          <a:xfrm>
            <a:off x="6189208" y="3646902"/>
            <a:ext cx="1208070" cy="46888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Temporary Variables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F2DE8F-70FE-452C-B1A7-F1C0ACAC1C42}"/>
              </a:ext>
            </a:extLst>
          </p:cNvPr>
          <p:cNvSpPr txBox="1"/>
          <p:nvPr/>
        </p:nvSpPr>
        <p:spPr>
          <a:xfrm>
            <a:off x="7854818" y="2847742"/>
            <a:ext cx="1134566" cy="227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Pre-defined output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6FEBBA-DACB-4A25-9B85-A5BB652B2EC7}"/>
              </a:ext>
            </a:extLst>
          </p:cNvPr>
          <p:cNvSpPr txBox="1"/>
          <p:nvPr/>
        </p:nvSpPr>
        <p:spPr>
          <a:xfrm>
            <a:off x="5863340" y="1173654"/>
            <a:ext cx="1859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all vertex/frag common input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3BD5FC-E31D-479F-83CF-B018F371ABE2}"/>
              </a:ext>
            </a:extLst>
          </p:cNvPr>
          <p:cNvSpPr txBox="1"/>
          <p:nvPr/>
        </p:nvSpPr>
        <p:spPr>
          <a:xfrm>
            <a:off x="4630960" y="4505471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Pre-defined input</a:t>
            </a: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175E24CB-9DAE-496F-8E9D-3786E353B6C1}"/>
              </a:ext>
            </a:extLst>
          </p:cNvPr>
          <p:cNvSpPr/>
          <p:nvPr/>
        </p:nvSpPr>
        <p:spPr>
          <a:xfrm>
            <a:off x="5724911" y="2630415"/>
            <a:ext cx="285004" cy="267243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E17D0DB-D8C3-497F-B497-A7ECB88DA701}"/>
              </a:ext>
            </a:extLst>
          </p:cNvPr>
          <p:cNvSpPr/>
          <p:nvPr/>
        </p:nvSpPr>
        <p:spPr>
          <a:xfrm>
            <a:off x="7534395" y="2603212"/>
            <a:ext cx="285004" cy="267243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6E5A6681-798B-40E9-B9D0-8DE613288F0D}"/>
              </a:ext>
            </a:extLst>
          </p:cNvPr>
          <p:cNvSpPr/>
          <p:nvPr/>
        </p:nvSpPr>
        <p:spPr>
          <a:xfrm rot="5400000">
            <a:off x="6614601" y="1996897"/>
            <a:ext cx="278735" cy="273253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1" name="화살표: 위쪽/아래쪽 80">
            <a:extLst>
              <a:ext uri="{FF2B5EF4-FFF2-40B4-BE49-F238E27FC236}">
                <a16:creationId xmlns:a16="http://schemas.microsoft.com/office/drawing/2014/main" id="{D0BAD4F3-E5C6-4FAA-8C11-312F80181401}"/>
              </a:ext>
            </a:extLst>
          </p:cNvPr>
          <p:cNvSpPr/>
          <p:nvPr/>
        </p:nvSpPr>
        <p:spPr>
          <a:xfrm>
            <a:off x="6630668" y="3187246"/>
            <a:ext cx="273253" cy="363125"/>
          </a:xfrm>
          <a:prstGeom prst="up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4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E29568B-990D-4A87-ABF5-1BF4F4C13456}"/>
              </a:ext>
            </a:extLst>
          </p:cNvPr>
          <p:cNvSpPr/>
          <p:nvPr/>
        </p:nvSpPr>
        <p:spPr>
          <a:xfrm>
            <a:off x="4613531" y="1315511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0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258F45E-D919-480A-B7C7-343BB60C90B7}"/>
              </a:ext>
            </a:extLst>
          </p:cNvPr>
          <p:cNvSpPr/>
          <p:nvPr/>
        </p:nvSpPr>
        <p:spPr>
          <a:xfrm>
            <a:off x="4613531" y="1556932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1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3E37D4-B08B-4D28-8813-324238C50CD9}"/>
              </a:ext>
            </a:extLst>
          </p:cNvPr>
          <p:cNvSpPr/>
          <p:nvPr/>
        </p:nvSpPr>
        <p:spPr>
          <a:xfrm>
            <a:off x="4613531" y="1798353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2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A8AD443-3A73-4AD5-9820-AD69035D854A}"/>
              </a:ext>
            </a:extLst>
          </p:cNvPr>
          <p:cNvSpPr/>
          <p:nvPr/>
        </p:nvSpPr>
        <p:spPr>
          <a:xfrm>
            <a:off x="4613531" y="2039774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3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119608C-2283-4B1D-8E38-FC965081FD3D}"/>
              </a:ext>
            </a:extLst>
          </p:cNvPr>
          <p:cNvSpPr/>
          <p:nvPr/>
        </p:nvSpPr>
        <p:spPr>
          <a:xfrm>
            <a:off x="4613531" y="2281195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4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8464994-B8AD-4525-BB83-84325E837FE0}"/>
              </a:ext>
            </a:extLst>
          </p:cNvPr>
          <p:cNvSpPr/>
          <p:nvPr/>
        </p:nvSpPr>
        <p:spPr>
          <a:xfrm>
            <a:off x="4613531" y="2522616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5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87A729-9863-4A11-A323-E1D1CBC6AF4C}"/>
              </a:ext>
            </a:extLst>
          </p:cNvPr>
          <p:cNvSpPr/>
          <p:nvPr/>
        </p:nvSpPr>
        <p:spPr>
          <a:xfrm>
            <a:off x="4613531" y="2764038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6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B5838AB-8F17-42FB-8120-58EC2096F9D0}"/>
              </a:ext>
            </a:extLst>
          </p:cNvPr>
          <p:cNvSpPr/>
          <p:nvPr/>
        </p:nvSpPr>
        <p:spPr>
          <a:xfrm>
            <a:off x="4613531" y="3005459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7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0B5084-0EB7-4462-BDF3-FDC88618D109}"/>
              </a:ext>
            </a:extLst>
          </p:cNvPr>
          <p:cNvSpPr/>
          <p:nvPr/>
        </p:nvSpPr>
        <p:spPr>
          <a:xfrm>
            <a:off x="7915261" y="2606321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gl_FragColor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1928483-2E24-4571-8FFC-1B71BD11B91E}"/>
              </a:ext>
            </a:extLst>
          </p:cNvPr>
          <p:cNvSpPr/>
          <p:nvPr/>
        </p:nvSpPr>
        <p:spPr>
          <a:xfrm>
            <a:off x="4613531" y="367280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gl_FrontFacing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5568017-5B74-4E24-AB65-6D10F93CEE81}"/>
              </a:ext>
            </a:extLst>
          </p:cNvPr>
          <p:cNvSpPr/>
          <p:nvPr/>
        </p:nvSpPr>
        <p:spPr>
          <a:xfrm>
            <a:off x="4613531" y="391643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gl_PointSize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FF720C1-11C9-4C4E-A4E1-2580C41D3EFE}"/>
              </a:ext>
            </a:extLst>
          </p:cNvPr>
          <p:cNvSpPr/>
          <p:nvPr/>
        </p:nvSpPr>
        <p:spPr>
          <a:xfrm>
            <a:off x="3077591" y="3423703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gl_Position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BE95774-AA1C-4085-8938-B816245672C2}"/>
              </a:ext>
            </a:extLst>
          </p:cNvPr>
          <p:cNvSpPr/>
          <p:nvPr/>
        </p:nvSpPr>
        <p:spPr>
          <a:xfrm>
            <a:off x="4613531" y="342917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gl_FragCoord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BA86BE3-1FA8-48D5-B578-6CBC106868D3}"/>
              </a:ext>
            </a:extLst>
          </p:cNvPr>
          <p:cNvCxnSpPr/>
          <p:nvPr/>
        </p:nvCxnSpPr>
        <p:spPr>
          <a:xfrm>
            <a:off x="4471325" y="1015068"/>
            <a:ext cx="0" cy="362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5597A6-EAE3-4F15-9BB0-DD5A7CEC4C74}"/>
              </a:ext>
            </a:extLst>
          </p:cNvPr>
          <p:cNvSpPr/>
          <p:nvPr/>
        </p:nvSpPr>
        <p:spPr>
          <a:xfrm>
            <a:off x="7915261" y="2361791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gl_FragData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]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C73731F-55E8-4E88-B2D7-9ED180244A74}"/>
              </a:ext>
            </a:extLst>
          </p:cNvPr>
          <p:cNvSpPr/>
          <p:nvPr/>
        </p:nvSpPr>
        <p:spPr>
          <a:xfrm>
            <a:off x="4612758" y="416006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gl_PointCoord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52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5995-D240-4D27-A233-6B0288B5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Primitives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EE6A9-E3D0-49AB-AC57-29AF6669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24" y="1004491"/>
            <a:ext cx="7886700" cy="3425555"/>
          </a:xfrm>
        </p:spPr>
        <p:txBody>
          <a:bodyPr/>
          <a:lstStyle/>
          <a:p>
            <a:r>
              <a:rPr lang="en-US" altLang="ko-KR" dirty="0"/>
              <a:t>In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drawArrays</a:t>
            </a:r>
            <a:r>
              <a:rPr lang="en-US" altLang="ko-KR" dirty="0"/>
              <a:t> and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drawElements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LINES, LINE_STRIP, LINE_LOOP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TRIANGLES, TRIANGLE_STRIP, TRIANGLE_FAN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4B8506-0217-4794-89E8-21A77131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86" y="2571749"/>
            <a:ext cx="3664988" cy="23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GL_POINTS</a:t>
            </a:r>
          </a:p>
          <a:p>
            <a:pPr lvl="1"/>
            <a:r>
              <a:rPr lang="en-US" altLang="ko-KR" dirty="0" err="1"/>
              <a:t>gl_PointSize</a:t>
            </a:r>
            <a:r>
              <a:rPr lang="en-US" altLang="ko-KR" dirty="0"/>
              <a:t> – built in variable for point radius</a:t>
            </a:r>
          </a:p>
          <a:p>
            <a:pPr lvl="1"/>
            <a:r>
              <a:rPr lang="en-US" altLang="ko-KR" dirty="0" err="1"/>
              <a:t>gl_PointCoord</a:t>
            </a:r>
            <a:r>
              <a:rPr lang="en-US" altLang="ko-KR" dirty="0"/>
              <a:t> – vec2 variable in fragment shader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PointCoord</a:t>
            </a:r>
            <a:r>
              <a:rPr lang="en-US" altLang="ko-KR" dirty="0"/>
              <a:t> can be used as texture coordinate to draw </a:t>
            </a:r>
            <a:br>
              <a:rPr lang="en-US" altLang="ko-KR" dirty="0"/>
            </a:br>
            <a:r>
              <a:rPr lang="en-US" altLang="ko-KR" dirty="0"/>
              <a:t>textured point sprite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A47C8D7-B82F-4780-AABE-EE6E9CCCE0A6}"/>
                  </a:ext>
                </a:extLst>
              </p14:cNvPr>
              <p14:cNvContentPartPr/>
              <p14:nvPr/>
            </p14:nvContentPartPr>
            <p14:xfrm>
              <a:off x="7256219" y="1372917"/>
              <a:ext cx="700200" cy="1412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A47C8D7-B82F-4780-AABE-EE6E9CCCE0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859" y="1363557"/>
                <a:ext cx="718920" cy="14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19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19653</TotalTime>
  <Words>1184</Words>
  <Application>Microsoft Office PowerPoint</Application>
  <PresentationFormat>화면 슬라이드 쇼(16:9)</PresentationFormat>
  <Paragraphs>198</Paragraphs>
  <Slides>23</Slides>
  <Notes>11</Notes>
  <HiddenSlides>0</HiddenSlides>
  <MMClips>6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Calibri</vt:lpstr>
      <vt:lpstr>나눔고딕코딩</vt:lpstr>
      <vt:lpstr>Cambria</vt:lpstr>
      <vt:lpstr>AR HERMANN</vt:lpstr>
      <vt:lpstr>Arial</vt:lpstr>
      <vt:lpstr>맑은 고딕</vt:lpstr>
      <vt:lpstr>Office Theme</vt:lpstr>
      <vt:lpstr>Are you ready?</vt:lpstr>
      <vt:lpstr>PowerPoint 프레젠테이션</vt:lpstr>
      <vt:lpstr>PowerPoint 프레젠테이션</vt:lpstr>
      <vt:lpstr>WebGL 1.0 Tutorial      Lecture 04 – Primitive Assembly</vt:lpstr>
      <vt:lpstr>OpenGL ES 2.0 pipeline diagram</vt:lpstr>
      <vt:lpstr>Vertex Processing &amp; Primitive Processing</vt:lpstr>
      <vt:lpstr>    Vertex Shader  -  Fragment Shader</vt:lpstr>
      <vt:lpstr>Types of Primitives</vt:lpstr>
      <vt:lpstr>Points</vt:lpstr>
      <vt:lpstr>Line</vt:lpstr>
      <vt:lpstr>Triangle</vt:lpstr>
      <vt:lpstr>Primitive Assembly and coordinates</vt:lpstr>
      <vt:lpstr>Lab. 04 points, lines, triangles</vt:lpstr>
      <vt:lpstr>Draw Primitives (Draw Array)</vt:lpstr>
      <vt:lpstr>Draw Primitives (Draw Element)</vt:lpstr>
      <vt:lpstr>Cube - Array</vt:lpstr>
      <vt:lpstr>Cube - Element</vt:lpstr>
      <vt:lpstr>PowerPoint 프레젠테이션</vt:lpstr>
      <vt:lpstr>PowerPoint 프레젠테이션</vt:lpstr>
      <vt:lpstr>Lab. 04 Practice primitives</vt:lpstr>
      <vt:lpstr>Homework – Make Cube (Array)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Hwanyong LEE</cp:lastModifiedBy>
  <cp:revision>135</cp:revision>
  <dcterms:created xsi:type="dcterms:W3CDTF">2017-03-17T07:48:16Z</dcterms:created>
  <dcterms:modified xsi:type="dcterms:W3CDTF">2021-05-03T04:10:02Z</dcterms:modified>
</cp:coreProperties>
</file>