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7"/>
  </p:notesMasterIdLst>
  <p:sldIdLst>
    <p:sldId id="261" r:id="rId2"/>
    <p:sldId id="256" r:id="rId3"/>
    <p:sldId id="341" r:id="rId4"/>
    <p:sldId id="316" r:id="rId5"/>
    <p:sldId id="364" r:id="rId6"/>
    <p:sldId id="345" r:id="rId7"/>
    <p:sldId id="376" r:id="rId8"/>
    <p:sldId id="366" r:id="rId9"/>
    <p:sldId id="367" r:id="rId10"/>
    <p:sldId id="344" r:id="rId11"/>
    <p:sldId id="351" r:id="rId12"/>
    <p:sldId id="352" r:id="rId13"/>
    <p:sldId id="347" r:id="rId14"/>
    <p:sldId id="348" r:id="rId15"/>
    <p:sldId id="353" r:id="rId16"/>
    <p:sldId id="354" r:id="rId17"/>
    <p:sldId id="355" r:id="rId18"/>
    <p:sldId id="356" r:id="rId19"/>
    <p:sldId id="368" r:id="rId20"/>
    <p:sldId id="357" r:id="rId21"/>
    <p:sldId id="369" r:id="rId22"/>
    <p:sldId id="370" r:id="rId23"/>
    <p:sldId id="371" r:id="rId24"/>
    <p:sldId id="372" r:id="rId25"/>
    <p:sldId id="373" r:id="rId26"/>
    <p:sldId id="374" r:id="rId27"/>
    <p:sldId id="358" r:id="rId28"/>
    <p:sldId id="360" r:id="rId29"/>
    <p:sldId id="375" r:id="rId30"/>
    <p:sldId id="365" r:id="rId31"/>
    <p:sldId id="379" r:id="rId32"/>
    <p:sldId id="380" r:id="rId33"/>
    <p:sldId id="378" r:id="rId34"/>
    <p:sldId id="350" r:id="rId35"/>
    <p:sldId id="377" r:id="rId36"/>
  </p:sldIdLst>
  <p:sldSz cx="9144000" cy="5143500" type="screen16x9"/>
  <p:notesSz cx="6858000" cy="9144000"/>
  <p:embeddedFontLst>
    <p:embeddedFont>
      <p:font typeface="AR HERMANN" panose="020B0600000101010101" charset="0"/>
      <p:regular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Wingdings 3" panose="05040102010807070707" pitchFamily="18" charset="2"/>
      <p:regular r:id="rId49"/>
    </p:embeddedFont>
    <p:embeddedFont>
      <p:font typeface="나눔고딕코딩" panose="020D0009000000000000" pitchFamily="49" charset="-127"/>
      <p:regular r:id="rId50"/>
      <p:bold r:id="rId51"/>
    </p:embeddedFont>
    <p:embeddedFont>
      <p:font typeface="맑은 고딕" panose="020B0503020000020004" pitchFamily="50" charset="-127"/>
      <p:regular r:id="rId52"/>
      <p:bold r:id="rId53"/>
    </p:embeddedFont>
  </p:embeddedFontLst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73065" autoAdjust="0"/>
  </p:normalViewPr>
  <p:slideViewPr>
    <p:cSldViewPr snapToGrid="0">
      <p:cViewPr varScale="1">
        <p:scale>
          <a:sx n="111" d="100"/>
          <a:sy n="111" d="100"/>
        </p:scale>
        <p:origin x="4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18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1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0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Matrix : </a:t>
            </a:r>
            <a:r>
              <a:rPr lang="en-US" altLang="ko-KR" dirty="0" err="1"/>
              <a:t>matrixCompMult</a:t>
            </a:r>
            <a:r>
              <a:rPr lang="en-US" altLang="ko-KR" dirty="0"/>
              <a:t>   // Component by component multiply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1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7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222251"/>
            <a:ext cx="8510954" cy="527844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851481"/>
            <a:ext cx="8311661" cy="3879850"/>
          </a:xfrm>
        </p:spPr>
        <p:txBody>
          <a:bodyPr/>
          <a:lstStyle>
            <a:lvl1pPr>
              <a:defRPr lang="en-US" sz="1725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725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575" b="0">
                <a:latin typeface="Tahoma" pitchFamily="34" charset="0"/>
                <a:cs typeface="Tahoma" pitchFamily="34" charset="0"/>
              </a:defRPr>
            </a:lvl3pPr>
            <a:lvl4pPr>
              <a:defRPr sz="1575" b="0">
                <a:latin typeface="Tahoma" pitchFamily="34" charset="0"/>
                <a:cs typeface="Tahoma" pitchFamily="34" charset="0"/>
              </a:defRPr>
            </a:lvl4pPr>
            <a:lvl5pPr>
              <a:defRPr sz="1575" b="0">
                <a:latin typeface="Tahoma" pitchFamily="34" charset="0"/>
                <a:cs typeface="Tahoma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7CB0D7-CE68-4149-9D92-EE676780B5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451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files/webgl/webgl-reference-card-1_0.pdf" TargetMode="External"/><Relationship Id="rId2" Type="http://schemas.openxmlformats.org/officeDocument/2006/relationships/hyperlink" Target="https://www.khronos.org/files/opengles_shading_languag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GL_Shading_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700" dirty="0">
                <a:solidFill>
                  <a:srgbClr val="FFC000"/>
                </a:solidFill>
                <a:latin typeface="+mj-lt"/>
                <a:cs typeface="+mj-cs"/>
              </a:rPr>
              <a:t>Language</a:t>
            </a:r>
            <a:r>
              <a:rPr lang="en-US" altLang="ko-KR" dirty="0"/>
              <a:t> </a:t>
            </a:r>
            <a:r>
              <a:rPr lang="en-US" altLang="ko-KR" sz="3700" dirty="0">
                <a:solidFill>
                  <a:srgbClr val="FFC000"/>
                </a:solidFill>
                <a:latin typeface="+mj-lt"/>
                <a:cs typeface="+mj-cs"/>
              </a:rPr>
              <a:t>Reserved Keyword</a:t>
            </a:r>
            <a:endParaRPr lang="ko-KR" altLang="en-US" sz="3700" dirty="0">
              <a:solidFill>
                <a:srgbClr val="FFC000"/>
              </a:solidFill>
              <a:latin typeface="+mj-lt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const uniform varying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 continue do for while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else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out inouts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 int void bool true false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lowp medium highp precision invariant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discard return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mat2 mat3 mat4</a:t>
            </a:r>
          </a:p>
          <a:p>
            <a:r>
              <a:rPr lang="fr-FR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vec2 vec3 vec4 ivec2 ivec3 ivec4 bvec2 bvec3 bvec4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sampler2D samplerCube</a:t>
            </a:r>
          </a:p>
          <a:p>
            <a:r>
              <a:rPr lang="en-US" altLang="ko-KR" b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</a:t>
            </a:r>
            <a:endParaRPr lang="ko-KR" altLang="en-US" b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2265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B3154-1866-4993-A7B2-BF1FC662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Data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5A9F-16CA-4A36-BC83-F8EF6363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2372"/>
            <a:ext cx="7886700" cy="381000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Basic 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int, float, bool, void</a:t>
            </a:r>
          </a:p>
          <a:p>
            <a:r>
              <a:rPr lang="en-US" altLang="ko-KR" sz="1600" dirty="0"/>
              <a:t>Vectors</a:t>
            </a:r>
          </a:p>
          <a:p>
            <a:pPr lvl="1"/>
            <a: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vec2, vec3, vec4  // floating point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Also int 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ivec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and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bvec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600" dirty="0"/>
              <a:t>Matrices (n x n)</a:t>
            </a:r>
          </a:p>
          <a:p>
            <a:pPr lvl="1"/>
            <a: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mat2, mat3, mat4</a:t>
            </a:r>
          </a:p>
          <a:p>
            <a:pPr lvl="1"/>
            <a:r>
              <a:rPr lang="en-US" altLang="ko-KR" sz="1600" dirty="0"/>
              <a:t>Stored by columns </a:t>
            </a:r>
            <a:r>
              <a:rPr lang="en-US" altLang="ko-KR" sz="1600" dirty="0">
                <a:solidFill>
                  <a:srgbClr val="FF0000"/>
                </a:solidFill>
              </a:rPr>
              <a:t>(column major !)</a:t>
            </a:r>
          </a:p>
          <a:p>
            <a:pPr lvl="1"/>
            <a:r>
              <a:rPr lang="en-US" altLang="ko-KR" sz="1600" dirty="0"/>
              <a:t>Standard referencing </a:t>
            </a:r>
            <a:r>
              <a:rPr lang="en-US" altLang="ko-KR" sz="1600" dirty="0">
                <a:solidFill>
                  <a:srgbClr val="FF0000"/>
                </a:solidFill>
              </a:rPr>
              <a:t>m[row][column]</a:t>
            </a:r>
            <a:endParaRPr lang="en-US" altLang="ko-KR" sz="1600" dirty="0"/>
          </a:p>
          <a:p>
            <a:r>
              <a:rPr lang="en-US" altLang="ko-KR" sz="1600" dirty="0"/>
              <a:t>Texture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sampler2D,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samplerCube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/>
              <a:t>Arrays, Structure</a:t>
            </a:r>
          </a:p>
          <a:p>
            <a:pPr lvl="1"/>
            <a:r>
              <a:rPr lang="en-US" altLang="ko-KR" sz="1600" dirty="0"/>
              <a:t>C - like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8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46B38-F51C-4F2C-9456-49365F59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Matrix-Vector Multiplication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C36A9-58C4-4BFF-8F06-94CBA168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GL SL,</a:t>
            </a:r>
          </a:p>
          <a:p>
            <a:pPr lvl="1"/>
            <a:r>
              <a:rPr lang="en-US" altLang="ko-KR" dirty="0"/>
              <a:t>Matrices are column major.</a:t>
            </a:r>
          </a:p>
          <a:p>
            <a:pPr lvl="1"/>
            <a:endParaRPr lang="en-US" altLang="ko-KR" dirty="0"/>
          </a:p>
          <a:p>
            <a:pPr marL="685800" lvl="2" indent="0">
              <a:buNone/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mat4  m;</a:t>
            </a:r>
          </a:p>
          <a:p>
            <a:pPr marL="685800" lvl="2" indent="0">
              <a:buNone/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 u, v;</a:t>
            </a:r>
          </a:p>
          <a:p>
            <a:pPr marL="685800" lvl="2" indent="0"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= m * v;</a:t>
            </a:r>
          </a:p>
          <a:p>
            <a:pPr marL="685800" lvl="2" indent="0">
              <a:buNone/>
            </a:pPr>
            <a:endParaRPr lang="en-US" altLang="ko-KR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685800" lvl="2" indent="0">
              <a:buNone/>
            </a:pPr>
            <a:endParaRPr lang="en-US" altLang="ko-KR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685800" lvl="2" indent="0"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= v * m;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70E275B-6C40-4884-B273-D92A5EC7B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18009"/>
              </p:ext>
            </p:extLst>
          </p:nvPr>
        </p:nvGraphicFramePr>
        <p:xfrm>
          <a:off x="5162163" y="1912765"/>
          <a:ext cx="3033798" cy="135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2095200" imgH="939600" progId="Equation.3">
                  <p:embed/>
                </p:oleObj>
              </mc:Choice>
              <mc:Fallback>
                <p:oleObj name="수식" r:id="rId3" imgW="2095200" imgH="939600" progId="Equation.3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163" y="1912765"/>
                        <a:ext cx="3033798" cy="135997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3C54CD3-0256-470D-B5EC-693AB13D4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16603"/>
              </p:ext>
            </p:extLst>
          </p:nvPr>
        </p:nvGraphicFramePr>
        <p:xfrm>
          <a:off x="2938481" y="3435178"/>
          <a:ext cx="5257480" cy="135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3632040" imgH="939600" progId="Equation.3">
                  <p:embed/>
                </p:oleObj>
              </mc:Choice>
              <mc:Fallback>
                <p:oleObj name="수식" r:id="rId5" imgW="3632040" imgH="9396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81" y="3435178"/>
                        <a:ext cx="5257480" cy="135997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05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Pointers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</a:t>
            </a:r>
            <a:r>
              <a:rPr lang="en-US" altLang="ko-KR" dirty="0">
                <a:solidFill>
                  <a:schemeClr val="accent2"/>
                </a:solidFill>
              </a:rPr>
              <a:t>no pointers in GLSL</a:t>
            </a:r>
          </a:p>
          <a:p>
            <a:endParaRPr lang="en-US" altLang="ko-KR" dirty="0"/>
          </a:p>
          <a:p>
            <a:r>
              <a:rPr lang="en-US" altLang="ko-KR" dirty="0"/>
              <a:t>We can use C </a:t>
            </a:r>
            <a:r>
              <a:rPr lang="en-US" altLang="ko-KR" dirty="0" err="1"/>
              <a:t>struct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which can be copied back from functions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structure can be passed </a:t>
            </a:r>
            <a:r>
              <a:rPr lang="en-US" altLang="ko-KR" dirty="0"/>
              <a:t>by GLSL functions !</a:t>
            </a:r>
          </a:p>
          <a:p>
            <a:endParaRPr lang="en-US" altLang="ko-KR" dirty="0"/>
          </a:p>
          <a:p>
            <a:r>
              <a:rPr lang="en-US" altLang="ko-KR" dirty="0"/>
              <a:t>Because matrices and vectors are basic types,</a:t>
            </a:r>
          </a:p>
          <a:p>
            <a:pPr lvl="1"/>
            <a:r>
              <a:rPr lang="en-US" altLang="ko-KR" dirty="0"/>
              <a:t>they can be passed into and output from GLSL functions !</a:t>
            </a:r>
          </a:p>
          <a:p>
            <a:pPr lvl="1"/>
            <a:r>
              <a:rPr lang="en-US" altLang="ko-KR" dirty="0"/>
              <a:t>e.g.   mat3  </a:t>
            </a:r>
            <a:r>
              <a:rPr lang="en-US" altLang="ko-KR" dirty="0" err="1"/>
              <a:t>func</a:t>
            </a:r>
            <a:r>
              <a:rPr lang="en-US" altLang="ko-KR" dirty="0"/>
              <a:t>(mat3  a);</a:t>
            </a:r>
          </a:p>
        </p:txBody>
      </p:sp>
    </p:spTree>
    <p:extLst>
      <p:ext uri="{BB962C8B-B14F-4D97-AF65-F5344CB8AC3E}">
        <p14:creationId xmlns:p14="http://schemas.microsoft.com/office/powerpoint/2010/main" val="372100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Qualifiers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07168"/>
            <a:ext cx="7886700" cy="36624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Storage Qualifiers</a:t>
            </a:r>
          </a:p>
          <a:p>
            <a:pPr lvl="1"/>
            <a:r>
              <a:rPr lang="en-US" altLang="ko-KR" sz="1600" dirty="0"/>
              <a:t>const, attribute, uniform, varying</a:t>
            </a:r>
          </a:p>
          <a:p>
            <a:pPr lvl="1"/>
            <a:r>
              <a:rPr lang="en-US" altLang="ko-KR" sz="1600" dirty="0"/>
              <a:t>Vertex attributes(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) and varying values are interpolated by the rasterizer into fragment attributes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Precision Qualifiers</a:t>
            </a:r>
          </a:p>
          <a:p>
            <a:pPr lvl="1"/>
            <a:r>
              <a:rPr lang="en-US" altLang="ko-KR" sz="1600" dirty="0" err="1"/>
              <a:t>highp</a:t>
            </a:r>
            <a:r>
              <a:rPr lang="en-US" altLang="ko-KR" sz="1600" dirty="0"/>
              <a:t>, medium, </a:t>
            </a:r>
            <a:r>
              <a:rPr lang="en-US" altLang="ko-KR" sz="1600" dirty="0" err="1"/>
              <a:t>lowp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Parameter</a:t>
            </a:r>
          </a:p>
          <a:p>
            <a:pPr lvl="1"/>
            <a:r>
              <a:rPr lang="en-US" altLang="ko-KR" sz="1600" dirty="0"/>
              <a:t>in, out, </a:t>
            </a:r>
            <a:r>
              <a:rPr lang="en-US" altLang="ko-KR" sz="1600" dirty="0" err="1"/>
              <a:t>inout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Variance/Invariance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Order of qualification (strict order)</a:t>
            </a:r>
          </a:p>
          <a:p>
            <a:pPr lvl="1"/>
            <a:r>
              <a:rPr lang="en-US" altLang="ko-KR" sz="1600" i="1" dirty="0"/>
              <a:t>invariant-qualifier storage-qualifier precision-qualifier</a:t>
            </a:r>
          </a:p>
          <a:p>
            <a:pPr lvl="1"/>
            <a:r>
              <a:rPr lang="en-US" altLang="ko-KR" sz="1600" i="1" dirty="0"/>
              <a:t>storage-qualifier parameter-qualifier precision-qualifier</a:t>
            </a:r>
          </a:p>
        </p:txBody>
      </p:sp>
    </p:spTree>
    <p:extLst>
      <p:ext uri="{BB962C8B-B14F-4D97-AF65-F5344CB8AC3E}">
        <p14:creationId xmlns:p14="http://schemas.microsoft.com/office/powerpoint/2010/main" val="23323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Attribute Qualifier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ea typeface="Tahoma" pitchFamily="34" charset="0"/>
              </a:rPr>
              <a:t>Attribute-qualified variables can change at most once per vertex</a:t>
            </a:r>
          </a:p>
          <a:p>
            <a:r>
              <a:rPr lang="en-US" altLang="ko-KR" sz="1800" dirty="0">
                <a:ea typeface="Tahoma" pitchFamily="34" charset="0"/>
              </a:rPr>
              <a:t>There are a few built in variables such as </a:t>
            </a:r>
            <a:r>
              <a:rPr lang="en-US" altLang="ko-KR" sz="1800" dirty="0" err="1">
                <a:ea typeface="Tahoma" pitchFamily="34" charset="0"/>
              </a:rPr>
              <a:t>gl_Position</a:t>
            </a:r>
            <a:endParaRPr lang="en-US" altLang="ko-KR" sz="1800" dirty="0">
              <a:ea typeface="Tahoma" pitchFamily="34" charset="0"/>
            </a:endParaRPr>
          </a:p>
          <a:p>
            <a:r>
              <a:rPr lang="en-US" altLang="ko-KR" sz="1800" dirty="0"/>
              <a:t>can be </a:t>
            </a:r>
          </a:p>
          <a:p>
            <a:pPr lvl="1"/>
            <a:r>
              <a:rPr lang="sv-SE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float, vec2, vec3, vec4, mat2, mat3, and mat4</a:t>
            </a: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float temperature</a:t>
            </a:r>
          </a:p>
          <a:p>
            <a:pPr>
              <a:buFontTx/>
              <a:buNone/>
            </a:pPr>
            <a:endParaRPr lang="en-US" altLang="ko-KR" sz="1800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6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Uniform Qualifier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Variables that are </a:t>
            </a:r>
            <a:r>
              <a:rPr lang="en-US" altLang="ko-KR" sz="1800" dirty="0">
                <a:solidFill>
                  <a:schemeClr val="accent2"/>
                </a:solidFill>
              </a:rPr>
              <a:t>constant for an entire primitive</a:t>
            </a:r>
          </a:p>
          <a:p>
            <a:r>
              <a:rPr lang="en-US" altLang="ko-KR" sz="1800" dirty="0"/>
              <a:t>Can be changed in application and sent to </a:t>
            </a:r>
            <a:r>
              <a:rPr lang="en-US" altLang="ko-KR" sz="1800" dirty="0" err="1"/>
              <a:t>shaders</a:t>
            </a:r>
            <a:endParaRPr lang="en-US" altLang="ko-KR" sz="1800" dirty="0">
              <a:latin typeface="Courier New" charset="0"/>
            </a:endParaRPr>
          </a:p>
          <a:p>
            <a:r>
              <a:rPr lang="en-US" altLang="ko-KR" sz="1800" dirty="0">
                <a:solidFill>
                  <a:schemeClr val="accent2"/>
                </a:solidFill>
              </a:rPr>
              <a:t>Cannot be changed in shader</a:t>
            </a:r>
          </a:p>
          <a:p>
            <a:r>
              <a:rPr lang="en-US" altLang="ko-KR" sz="1800" dirty="0"/>
              <a:t>Used to pass information to shader such as the bounding box of a primitive</a:t>
            </a:r>
          </a:p>
          <a:p>
            <a:pPr lvl="1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uniform  mat4 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xform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Varying Qualifier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ea typeface="Tahoma" pitchFamily="34" charset="0"/>
              </a:rPr>
              <a:t>Variables that are passed from vertex shader to fragment shader</a:t>
            </a:r>
          </a:p>
          <a:p>
            <a:r>
              <a:rPr lang="en-US" altLang="ko-KR" sz="1800" dirty="0">
                <a:solidFill>
                  <a:schemeClr val="accent2"/>
                </a:solidFill>
                <a:ea typeface="Tahoma" pitchFamily="34" charset="0"/>
              </a:rPr>
              <a:t>Automatically interpolated </a:t>
            </a:r>
            <a:r>
              <a:rPr lang="en-US" altLang="ko-KR" sz="1800" dirty="0">
                <a:ea typeface="Tahoma" pitchFamily="34" charset="0"/>
              </a:rPr>
              <a:t>by the rasterizer</a:t>
            </a:r>
          </a:p>
          <a:p>
            <a:r>
              <a:rPr lang="en-US" altLang="ko-KR" sz="1800" dirty="0"/>
              <a:t>can be - </a:t>
            </a:r>
            <a:r>
              <a:rPr lang="sv-SE" altLang="ko-KR" sz="1800" dirty="0"/>
              <a:t>float, vec2, vec3, vec4, mat2, mat3, and mat4</a:t>
            </a:r>
            <a:endParaRPr lang="en-US" altLang="ko-KR" sz="1800" dirty="0">
              <a:ea typeface="Tahoma" pitchFamily="34" charset="0"/>
            </a:endParaRPr>
          </a:p>
          <a:p>
            <a:r>
              <a:rPr lang="en-US" altLang="ko-KR" sz="1800" dirty="0">
                <a:ea typeface="Tahoma" pitchFamily="34" charset="0"/>
              </a:rPr>
              <a:t>ES SL 100 style used the varying qualifier</a:t>
            </a:r>
          </a:p>
          <a:p>
            <a:pPr lvl="1">
              <a:buFontTx/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varying vec4 color;</a:t>
            </a:r>
          </a:p>
          <a:p>
            <a:pPr lvl="2">
              <a:buFontTx/>
              <a:buNone/>
            </a:pPr>
            <a:endParaRPr lang="en-US" altLang="ko-KR" dirty="0">
              <a:ea typeface="Tahoma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14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3844"/>
            <a:ext cx="7886700" cy="1018115"/>
          </a:xfrm>
        </p:spPr>
        <p:txBody>
          <a:bodyPr>
            <a:normAutofit/>
          </a:bodyPr>
          <a:lstStyle/>
          <a:p>
            <a:r>
              <a:rPr lang="en-US" altLang="ko-KR" dirty="0"/>
              <a:t>Parameter Qualifiers</a:t>
            </a:r>
            <a:br>
              <a:rPr lang="en-US" altLang="ko-KR" dirty="0"/>
            </a:br>
            <a:r>
              <a:rPr lang="en-US" altLang="ko-KR" dirty="0"/>
              <a:t>: Passing values in Shader function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4101"/>
            <a:ext cx="7886700" cy="3425555"/>
          </a:xfrm>
        </p:spPr>
        <p:txBody>
          <a:bodyPr/>
          <a:lstStyle/>
          <a:p>
            <a:r>
              <a:rPr lang="en-US" altLang="ko-KR" sz="1575" b="0" dirty="0"/>
              <a:t>call by value-return</a:t>
            </a:r>
          </a:p>
          <a:p>
            <a:r>
              <a:rPr lang="en-US" altLang="ko-KR" sz="1575" b="0" dirty="0"/>
              <a:t>Variables are copied in</a:t>
            </a:r>
          </a:p>
          <a:p>
            <a:r>
              <a:rPr lang="en-US" altLang="ko-KR" sz="1575" b="0" dirty="0"/>
              <a:t>Returned values are copied back</a:t>
            </a:r>
          </a:p>
          <a:p>
            <a:r>
              <a:rPr lang="en-US" altLang="ko-KR" sz="1575" b="0" dirty="0"/>
              <a:t>Three possibilities</a:t>
            </a:r>
          </a:p>
          <a:p>
            <a:pPr lvl="1"/>
            <a:r>
              <a:rPr lang="en-US" altLang="ko-KR" sz="1575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(default)</a:t>
            </a:r>
          </a:p>
          <a:p>
            <a:pPr lvl="1"/>
            <a:r>
              <a:rPr lang="en-US" altLang="ko-KR" sz="1575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</a:p>
          <a:p>
            <a:pPr lvl="1"/>
            <a:r>
              <a:rPr lang="en-US" altLang="ko-KR" sz="1575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inout</a:t>
            </a:r>
            <a:endParaRPr lang="en-US" altLang="ko-KR" sz="1575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05643" y="2884450"/>
            <a:ext cx="5002651" cy="1748273"/>
          </a:xfrm>
          <a:prstGeom prst="rect">
            <a:avLst/>
          </a:prstGeom>
          <a:solidFill>
            <a:schemeClr val="bg1"/>
          </a:solidFill>
        </p:spPr>
        <p:txBody>
          <a:bodyPr vert="horz" lIns="51435" tIns="25718" rIns="51435" bIns="25718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2300" b="1" kern="120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2300" b="0" kern="120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diffuse(</a:t>
            </a:r>
            <a:r>
              <a:rPr lang="en-US" altLang="ko-KR" sz="1400" b="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inout</a:t>
            </a: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float </a:t>
            </a:r>
            <a:r>
              <a:rPr lang="en-US" altLang="ko-KR" sz="1400" b="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myFloat</a:t>
            </a: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vec3 light, </a:t>
            </a:r>
            <a:b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in vec3 normal, out vec3 specular)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specular  = …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dot(normal, light);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93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F4221-5317-4085-AAC9-171D4569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 Qualifiers / Precision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70B20-5806-49EA-A4C7-29F6A96C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highp</a:t>
            </a:r>
            <a:r>
              <a:rPr lang="en-US" altLang="ko-KR" dirty="0"/>
              <a:t>, </a:t>
            </a:r>
            <a:r>
              <a:rPr lang="en-US" altLang="ko-KR" dirty="0" err="1"/>
              <a:t>mediump</a:t>
            </a:r>
            <a:r>
              <a:rPr lang="en-US" altLang="ko-KR" dirty="0"/>
              <a:t>, </a:t>
            </a:r>
            <a:r>
              <a:rPr lang="en-US" altLang="ko-KR" dirty="0" err="1"/>
              <a:t>lowp</a:t>
            </a:r>
            <a:endParaRPr lang="en-US" altLang="ko-KR" dirty="0"/>
          </a:p>
          <a:p>
            <a:pPr lvl="1"/>
            <a:r>
              <a:rPr lang="en-US" altLang="ko-KR" dirty="0" err="1"/>
              <a:t>highp</a:t>
            </a:r>
            <a:r>
              <a:rPr lang="en-US" altLang="ko-KR" dirty="0"/>
              <a:t> - for vertex shader</a:t>
            </a:r>
          </a:p>
          <a:p>
            <a:pPr lvl="1"/>
            <a:r>
              <a:rPr lang="en-US" altLang="ko-KR" dirty="0" err="1"/>
              <a:t>lowp</a:t>
            </a:r>
            <a:r>
              <a:rPr lang="en-US" altLang="ko-KR" dirty="0"/>
              <a:t> – for color value</a:t>
            </a:r>
          </a:p>
          <a:p>
            <a:pPr lvl="1"/>
            <a:r>
              <a:rPr lang="en-US" altLang="ko-KR" dirty="0" err="1"/>
              <a:t>mediump</a:t>
            </a:r>
            <a:r>
              <a:rPr lang="en-US" altLang="ko-KR" dirty="0"/>
              <a:t> – somewhere in (</a:t>
            </a:r>
            <a:r>
              <a:rPr lang="en-US" altLang="ko-KR" dirty="0" err="1"/>
              <a:t>lowp</a:t>
            </a:r>
            <a:r>
              <a:rPr lang="en-US" altLang="ko-KR" dirty="0"/>
              <a:t> &lt;= precision &lt;= </a:t>
            </a:r>
            <a:r>
              <a:rPr lang="en-US" altLang="ko-KR" dirty="0" err="1"/>
              <a:t>highp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float color;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varying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mediump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vec2 Coord;</a:t>
            </a:r>
          </a:p>
          <a:p>
            <a:pPr lvl="2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ivec2 foo(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mat3);</a:t>
            </a:r>
          </a:p>
          <a:p>
            <a:pPr lvl="2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mat4 m;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 Precision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precision </a:t>
            </a:r>
            <a:r>
              <a:rPr lang="en-US" altLang="ko-KR"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highp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int;</a:t>
            </a:r>
          </a:p>
          <a:p>
            <a:pPr lvl="2"/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precision </a:t>
            </a:r>
            <a:r>
              <a:rPr lang="en-US" altLang="ko-KR"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lowp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sampler2D;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8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4E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en-US" altLang="ko-KR" sz="2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59477-555D-4BD7-A953-A018286D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95" y="128370"/>
            <a:ext cx="5072068" cy="49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91D47-DD13-466F-B918-09AE5D9B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CC9B1-A014-41C3-BD5F-AA1ED830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Conversion and Scalar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int(bool), int(float), float(bool), float(int), bool(float), bool(int)  // 0 or 0.0 are converted to false</a:t>
            </a:r>
          </a:p>
          <a:p>
            <a:r>
              <a:rPr lang="en-US" altLang="ko-KR" dirty="0"/>
              <a:t>Vector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vec3(float), vec4(ivec4), vec2(float, float), ivec3(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int,int,int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bvec4(int, int, float, float)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vec2(vec3), vec3(vec2, float), vec3(float, vec2)</a:t>
            </a:r>
          </a:p>
          <a:p>
            <a:r>
              <a:rPr lang="en-US" altLang="ko-KR" dirty="0"/>
              <a:t>Matrix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mat3(float) // Diagonal=float, others=0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mat2(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float,float,float,float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mat3(vec3,vec3,vec3)</a:t>
            </a:r>
          </a:p>
          <a:p>
            <a:r>
              <a:rPr lang="en-US" altLang="ko-KR" dirty="0"/>
              <a:t>Struct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Similar to C</a:t>
            </a:r>
          </a:p>
          <a:p>
            <a:pPr lvl="1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48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B758A-055B-4DEE-8707-6113E0C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3B9C7-9E2C-4AE5-B55B-45B1287C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7"/>
            <a:ext cx="7886700" cy="377188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Vector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 [1] [2], [3]  {x, y, z, w} {r, g, b, a} {s, t, p, q}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Swizzle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pos = vec4(1.0, 2.0, 3.0, 4.0);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pos.wzyx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//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(4.0, 3.0, 2.0, 1.0)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dup 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pos.xxyy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// dup = (1.0, 1.0, 2.0, 2.0)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 1.00</a:t>
            </a:r>
          </a:p>
          <a:p>
            <a:r>
              <a:rPr lang="en-US" altLang="ko-KR" dirty="0"/>
              <a:t>Matrix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mat4 m;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m[1] = vec4(2.0); // sets the second column to all 2.0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m[0][0] = 1.0; // sets the upper left element to 1.0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m[2][3] = 2.0; // sets the 4th element of the third column to 2.0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93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75D7A-F997-4DA3-B9E1-B9E33DF1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and Matrix Operations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0D54C-DCE3-4FF3-B241-3640A97C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748290"/>
          </a:xfrm>
        </p:spPr>
        <p:txBody>
          <a:bodyPr>
            <a:normAutofit/>
          </a:bodyPr>
          <a:lstStyle/>
          <a:p>
            <a:r>
              <a:rPr lang="en-US" altLang="ko-KR" dirty="0"/>
              <a:t>Scalar operation</a:t>
            </a:r>
          </a:p>
          <a:p>
            <a:pPr lvl="1"/>
            <a:r>
              <a:rPr lang="en-US" altLang="ko-KR" dirty="0"/>
              <a:t>for each component :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V2 = V1 * 2.0</a:t>
            </a:r>
          </a:p>
          <a:p>
            <a:r>
              <a:rPr lang="en-US" altLang="ko-KR" dirty="0"/>
              <a:t>Vector operation</a:t>
            </a:r>
          </a:p>
          <a:p>
            <a:pPr lvl="1"/>
            <a:r>
              <a:rPr lang="en-US" altLang="ko-KR" dirty="0"/>
              <a:t>component by component :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V3 = V1 + V2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Matrix * Vector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= v * m // is same as </a:t>
            </a:r>
          </a:p>
          <a:p>
            <a:pPr lvl="2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u.x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dot(v, m[0]); // m[0] is the left column of m</a:t>
            </a:r>
          </a:p>
          <a:p>
            <a:pPr lvl="2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u.y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dot(v, m[1]); // dot(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a,b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is the inner (dot) product of a and b</a:t>
            </a:r>
          </a:p>
          <a:p>
            <a:pPr lvl="2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u.z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dot(v, m[2]);</a:t>
            </a:r>
          </a:p>
          <a:p>
            <a:r>
              <a:rPr lang="en-US" altLang="ko-KR" dirty="0"/>
              <a:t>Precision of operation</a:t>
            </a:r>
          </a:p>
          <a:p>
            <a:pPr lvl="1"/>
            <a:r>
              <a:rPr lang="en-US" altLang="ko-KR" dirty="0"/>
              <a:t>Implementation dependent</a:t>
            </a:r>
          </a:p>
          <a:p>
            <a:pPr lvl="2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13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6C738-BCA0-4483-B9A8-8736F748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Statement and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D95B3-E51E-4609-BB11-C47950BB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blocks </a:t>
            </a:r>
          </a:p>
          <a:p>
            <a:pPr lvl="1"/>
            <a:r>
              <a:rPr lang="en-US" altLang="ko-KR" dirty="0"/>
              <a:t>statement, declaration, function</a:t>
            </a:r>
          </a:p>
          <a:p>
            <a:pPr lvl="1"/>
            <a:r>
              <a:rPr lang="en-US" altLang="ko-KR" dirty="0"/>
              <a:t>if-else / for / while / do-while / discard / return / break / continue</a:t>
            </a:r>
          </a:p>
          <a:p>
            <a:pPr lvl="2"/>
            <a:r>
              <a:rPr lang="en-US" altLang="ko-KR" dirty="0"/>
              <a:t>discard – only for fragment shader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25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95D01-F4B7-47F8-AF69-BAC02DD1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1D21A-44DA-4D9D-8D95-B2AC2515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Vertex Shader</a:t>
            </a:r>
          </a:p>
          <a:p>
            <a:pPr lvl="1"/>
            <a:r>
              <a:rPr lang="en-US" altLang="ko-KR" dirty="0" err="1"/>
              <a:t>gl_Position</a:t>
            </a:r>
            <a:r>
              <a:rPr lang="en-US" altLang="ko-KR" dirty="0"/>
              <a:t> – homogeneous vertex position</a:t>
            </a:r>
          </a:p>
          <a:p>
            <a:pPr lvl="1"/>
            <a:r>
              <a:rPr lang="en-US" altLang="ko-KR" dirty="0" err="1"/>
              <a:t>gl_PointSize</a:t>
            </a:r>
            <a:r>
              <a:rPr lang="en-US" altLang="ko-KR" dirty="0"/>
              <a:t> – size of point (pixel unit)</a:t>
            </a:r>
          </a:p>
          <a:p>
            <a:pPr lvl="1"/>
            <a:r>
              <a:rPr lang="en-US" altLang="ko-KR" dirty="0"/>
              <a:t>global scope</a:t>
            </a:r>
          </a:p>
          <a:p>
            <a:r>
              <a:rPr lang="en-US" altLang="ko-KR" dirty="0"/>
              <a:t>Fragment Shader</a:t>
            </a:r>
          </a:p>
          <a:p>
            <a:pPr lvl="1"/>
            <a:r>
              <a:rPr lang="en-US" altLang="ko-KR" dirty="0" err="1"/>
              <a:t>gl_FragColor</a:t>
            </a:r>
            <a:r>
              <a:rPr lang="en-US" altLang="ko-KR" dirty="0"/>
              <a:t> – Color of fragment vertex</a:t>
            </a:r>
          </a:p>
          <a:p>
            <a:pPr lvl="1"/>
            <a:r>
              <a:rPr lang="en-US" altLang="ko-KR" dirty="0" err="1"/>
              <a:t>gl_FragData</a:t>
            </a:r>
            <a:r>
              <a:rPr lang="en-US" altLang="ko-KR" dirty="0"/>
              <a:t> – Array </a:t>
            </a:r>
          </a:p>
          <a:p>
            <a:pPr lvl="1"/>
            <a:r>
              <a:rPr lang="en-US" altLang="ko-KR" dirty="0"/>
              <a:t>Cannot use both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gl_FragCoord</a:t>
            </a:r>
            <a:r>
              <a:rPr lang="en-US" altLang="ko-KR" dirty="0"/>
              <a:t> – x, y, z, 1/w (Read Only, screen</a:t>
            </a:r>
            <a:r>
              <a:rPr lang="ko-KR" altLang="en-US" dirty="0"/>
              <a:t> </a:t>
            </a:r>
            <a:r>
              <a:rPr lang="en-US" altLang="ko-KR" dirty="0"/>
              <a:t>coordinates)</a:t>
            </a:r>
          </a:p>
          <a:p>
            <a:pPr lvl="1"/>
            <a:r>
              <a:rPr lang="en-US" altLang="ko-KR" dirty="0" err="1"/>
              <a:t>gl_PointCoord</a:t>
            </a:r>
            <a:r>
              <a:rPr lang="en-US" altLang="ko-KR" dirty="0"/>
              <a:t> – 2D Coord of current fragment is located</a:t>
            </a:r>
          </a:p>
          <a:p>
            <a:pPr lvl="1"/>
            <a:r>
              <a:rPr lang="en-US" altLang="ko-KR" dirty="0" err="1"/>
              <a:t>gl_FrontFacing</a:t>
            </a:r>
            <a:r>
              <a:rPr lang="en-US" altLang="ko-KR" dirty="0"/>
              <a:t> – true/false if front-facing primitives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4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656C-3484-4716-84C7-81B36BB6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EA070-A0C7-4426-BD1D-D3F54211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Vertex shader</a:t>
            </a:r>
          </a:p>
          <a:p>
            <a:pPr lvl="1"/>
            <a:r>
              <a:rPr lang="en-US" altLang="ko-KR" dirty="0"/>
              <a:t>Build-in Constant (value is minimum requirement)</a:t>
            </a:r>
          </a:p>
          <a:p>
            <a:pPr marL="685800" lvl="2" indent="0">
              <a:lnSpc>
                <a:spcPct val="110000"/>
              </a:lnSpc>
              <a:buNone/>
            </a:pP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gl_MaxVertexAttribs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8;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gl_MaxVertexUniformVectors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128;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gl_MaxVaryingVectors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8;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gl_MaxVertexTextureImageUnits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gl_MaxCombinedTextureImageUnits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8; 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gl_MaxTextureImageUnits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8;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gl_MaxFragmentUniformVectors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16; 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gl_MaxDrawBuffers</a:t>
            </a: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1;</a:t>
            </a:r>
            <a:b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600" dirty="0">
              <a:solidFill>
                <a:srgbClr val="00B0F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1950" dirty="0"/>
              <a:t>Built-in Uniform</a:t>
            </a:r>
          </a:p>
          <a:p>
            <a:pPr marL="685800" lvl="2" indent="0">
              <a:buNone/>
            </a:pPr>
            <a:r>
              <a:rPr lang="en-US" altLang="ko-KR" sz="165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 </a:t>
            </a:r>
            <a:r>
              <a:rPr lang="en-US" altLang="ko-KR" sz="165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gl_DepthRangeParameters</a:t>
            </a:r>
            <a:r>
              <a:rPr lang="en-US" altLang="ko-KR" sz="165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1028700" lvl="3" indent="0">
              <a:buNone/>
            </a:pPr>
            <a:r>
              <a:rPr lang="en-US" altLang="ko-KR" sz="15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highp</a:t>
            </a:r>
            <a:r>
              <a:rPr lang="en-US" altLang="ko-KR" sz="15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float near; // n</a:t>
            </a:r>
          </a:p>
          <a:p>
            <a:pPr marL="1028700" lvl="3" indent="0">
              <a:buNone/>
            </a:pPr>
            <a:r>
              <a:rPr lang="en-US" altLang="ko-KR" sz="15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highp</a:t>
            </a:r>
            <a:r>
              <a:rPr lang="en-US" altLang="ko-KR" sz="15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float far; // f</a:t>
            </a:r>
          </a:p>
          <a:p>
            <a:pPr marL="1028700" lvl="3" indent="0">
              <a:buNone/>
            </a:pPr>
            <a:r>
              <a:rPr lang="en-US" altLang="ko-KR" sz="15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highp</a:t>
            </a:r>
            <a:r>
              <a:rPr lang="en-US" altLang="ko-KR" sz="15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float diff; // f - n</a:t>
            </a:r>
          </a:p>
          <a:p>
            <a:pPr marL="685800" lvl="2" indent="0">
              <a:buNone/>
            </a:pPr>
            <a:r>
              <a:rPr lang="en-US" altLang="ko-KR" sz="165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</a:p>
          <a:p>
            <a:pPr marL="685800" lvl="2" indent="0">
              <a:buNone/>
            </a:pPr>
            <a:r>
              <a:rPr lang="en-US" altLang="ko-KR" sz="165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uniform </a:t>
            </a:r>
            <a:r>
              <a:rPr lang="en-US" altLang="ko-KR" sz="165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gl_DepthRangeParameters</a:t>
            </a:r>
            <a:r>
              <a:rPr lang="en-US" altLang="ko-KR" sz="165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5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gl_DepthRange</a:t>
            </a:r>
            <a:r>
              <a:rPr lang="en-US" altLang="ko-KR" sz="165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79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 in Functions (1)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97923" y="1073240"/>
            <a:ext cx="6349423" cy="342555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Math, Matrix, Vector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Trigonometric : radians, degrees, sin, cos, tan,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asin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acos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atan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(x), atan2(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y,x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Exponential : log,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exp2, log2,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inversesqrt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 Math : abs, sign, floor, ceil,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fract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mod, min, max, clamp, mix, step,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smoothstep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Geometric : length, distance, dot, cross,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faceforward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reflect, refract, 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Matrix :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matrixCompMult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 Relational :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lessThan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lessThanEqual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greaterThan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greaterThanEqual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equal,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notEqual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any, all, not 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return value is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bvec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48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 in Functions (2)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858972"/>
            <a:ext cx="7886700" cy="40106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Texture function</a:t>
            </a:r>
          </a:p>
          <a:p>
            <a:pPr lvl="1"/>
            <a:r>
              <a:rPr lang="en-US" altLang="ko-KR" dirty="0"/>
              <a:t>Vertex shader only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texture2DLod(sampler2D sampler, vec2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texture2DProjLod(sampler2D sampler, vec3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texture2DProjLod(sampler2D sampler, 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textureCubeLod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samplerCube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sampler, vec3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/>
              <a:t>Fragment shader only 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texture2D(sampler2D sampler, vec2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bias)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texture2DProj(sampler2D sampler, vec3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bias)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texture2DProj(sampler2D sampler, 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bias)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textureCube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samplerCube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sampler, vec3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 bias)</a:t>
            </a:r>
          </a:p>
          <a:p>
            <a:pPr lvl="1"/>
            <a:r>
              <a:rPr lang="en-US" altLang="ko-KR" dirty="0"/>
              <a:t>Available in both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texture2D(sampler2D sampler, vec2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texture2DProj(sampler2D sampler, vec3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texture2DProj(sampler2D sampler, 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vec4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textureCube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samplerCube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sampler, vec3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coord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29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C1E9-BCB2-4CD5-96FA-732A8C5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74272-B5D4-4963-8FEF-3B2794E1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GLSL ES</a:t>
            </a:r>
            <a:r>
              <a:rPr lang="ko-KR" altLang="en-US" dirty="0"/>
              <a:t> </a:t>
            </a:r>
            <a:r>
              <a:rPr lang="en-US" altLang="ko-KR" dirty="0"/>
              <a:t>Specification </a:t>
            </a:r>
          </a:p>
          <a:p>
            <a:pPr lvl="1"/>
            <a:r>
              <a:rPr lang="en-US" altLang="ko-KR" dirty="0">
                <a:hlinkClick r:id="rId2"/>
              </a:rPr>
              <a:t>https://www.khronos.org/files/opengles_shading_language.pdf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WebGL 1.0 Quick Reference Card</a:t>
            </a:r>
          </a:p>
          <a:p>
            <a:pPr lvl="1"/>
            <a:r>
              <a:rPr lang="en-US" altLang="ko-KR" dirty="0">
                <a:hlinkClick r:id="rId3"/>
              </a:rPr>
              <a:t>https://www.khronos.org/files/webgl/webgl-reference-card-1_0.pdf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1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next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0" y="858972"/>
            <a:ext cx="7886700" cy="3425555"/>
          </a:xfrm>
        </p:spPr>
        <p:txBody>
          <a:bodyPr/>
          <a:lstStyle/>
          <a:p>
            <a:r>
              <a:rPr lang="en-US" altLang="ko-KR" dirty="0"/>
              <a:t>in / out rather than attribute / varying</a:t>
            </a:r>
          </a:p>
          <a:p>
            <a:r>
              <a:rPr lang="en-US" altLang="ko-KR" dirty="0"/>
              <a:t>introducing </a:t>
            </a:r>
            <a:r>
              <a:rPr lang="en-US" altLang="ko-KR" dirty="0" err="1"/>
              <a:t>framebuffer</a:t>
            </a:r>
            <a:r>
              <a:rPr lang="en-US" altLang="ko-KR" dirty="0"/>
              <a:t> object</a:t>
            </a:r>
          </a:p>
          <a:p>
            <a:pPr lvl="1"/>
            <a:r>
              <a:rPr lang="en-US" altLang="ko-KR" dirty="0"/>
              <a:t>now, you must bind the </a:t>
            </a:r>
            <a:r>
              <a:rPr lang="en-US" altLang="ko-KR" dirty="0" err="1"/>
              <a:t>framebuffer</a:t>
            </a:r>
            <a:r>
              <a:rPr lang="en-US" altLang="ko-KR" dirty="0"/>
              <a:t> to the fragment shader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16330" y="2019404"/>
            <a:ext cx="763351" cy="4040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latin typeface="Tahoma" pitchFamily="34" charset="0"/>
                <a:cs typeface="Tahoma" pitchFamily="34" charset="0"/>
              </a:rPr>
              <a:t>attribute</a:t>
            </a:r>
          </a:p>
          <a:p>
            <a:r>
              <a:rPr lang="en-US" altLang="ko-KR" sz="1013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 in</a:t>
            </a:r>
            <a:endParaRPr lang="ko-KR" altLang="en-US" sz="1013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045226" y="2054097"/>
            <a:ext cx="712054" cy="4040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latin typeface="Tahoma" pitchFamily="34" charset="0"/>
                <a:cs typeface="Tahoma" pitchFamily="34" charset="0"/>
              </a:rPr>
              <a:t>varying </a:t>
            </a:r>
          </a:p>
          <a:p>
            <a:r>
              <a:rPr lang="en-US" altLang="ko-KR" sz="1013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 out</a:t>
            </a:r>
            <a:endParaRPr lang="ko-KR" altLang="en-US" sz="1013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49243" y="2054096"/>
            <a:ext cx="673582" cy="4040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latin typeface="Tahoma" pitchFamily="34" charset="0"/>
                <a:cs typeface="Tahoma" pitchFamily="34" charset="0"/>
              </a:rPr>
              <a:t>varying</a:t>
            </a:r>
          </a:p>
          <a:p>
            <a:r>
              <a:rPr lang="en-US" altLang="ko-KR" sz="1013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 in</a:t>
            </a:r>
            <a:endParaRPr lang="ko-KR" altLang="en-US" sz="1013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326842" y="2011172"/>
            <a:ext cx="506870" cy="4040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latin typeface="Tahoma" pitchFamily="34" charset="0"/>
                <a:cs typeface="Tahoma" pitchFamily="34" charset="0"/>
              </a:rPr>
              <a:t>new:</a:t>
            </a:r>
          </a:p>
          <a:p>
            <a:r>
              <a:rPr lang="en-US" altLang="ko-KR" sz="1013" b="1" dirty="0">
                <a:latin typeface="Tahoma" pitchFamily="34" charset="0"/>
                <a:cs typeface="Tahoma" pitchFamily="34" charset="0"/>
              </a:rPr>
              <a:t>out</a:t>
            </a:r>
            <a:endParaRPr lang="ko-KR" altLang="en-US" sz="1013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" name="Picture 2" descr="OpenGL ES Pipeline에 대한 이미지 검색결과">
            <a:extLst>
              <a:ext uri="{FF2B5EF4-FFF2-40B4-BE49-F238E27FC236}">
                <a16:creationId xmlns:a16="http://schemas.microsoft.com/office/drawing/2014/main" id="{0CE6C933-A78F-4D6F-AFD2-4DB60F441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6050"/>
          <a:stretch/>
        </p:blipFill>
        <p:spPr bwMode="auto">
          <a:xfrm>
            <a:off x="480891" y="2505778"/>
            <a:ext cx="3337073" cy="214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OpenGL ES Fragment Shader에 대한 이미지 검색결과">
            <a:extLst>
              <a:ext uri="{FF2B5EF4-FFF2-40B4-BE49-F238E27FC236}">
                <a16:creationId xmlns:a16="http://schemas.microsoft.com/office/drawing/2014/main" id="{675B9B0E-17C7-4948-B93C-0F9C27DCE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10050"/>
          <a:stretch/>
        </p:blipFill>
        <p:spPr bwMode="auto">
          <a:xfrm>
            <a:off x="4639526" y="2505778"/>
            <a:ext cx="3384801" cy="21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B48E-3916-4F04-AB95-69DF9F1AF42E}"/>
              </a:ext>
            </a:extLst>
          </p:cNvPr>
          <p:cNvSpPr txBox="1"/>
          <p:nvPr/>
        </p:nvSpPr>
        <p:spPr bwMode="auto">
          <a:xfrm>
            <a:off x="7966170" y="3984445"/>
            <a:ext cx="1114408" cy="27699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cs typeface="Tahoma" pitchFamily="34" charset="0"/>
              </a:rPr>
              <a:t>framebuffer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0" name="Shape 18">
            <a:extLst>
              <a:ext uri="{FF2B5EF4-FFF2-40B4-BE49-F238E27FC236}">
                <a16:creationId xmlns:a16="http://schemas.microsoft.com/office/drawing/2014/main" id="{DF03233A-9761-4051-810A-86429004DE74}"/>
              </a:ext>
            </a:extLst>
          </p:cNvPr>
          <p:cNvCxnSpPr>
            <a:cxnSpLocks/>
          </p:cNvCxnSpPr>
          <p:nvPr/>
        </p:nvCxnSpPr>
        <p:spPr bwMode="auto">
          <a:xfrm>
            <a:off x="8024327" y="3444385"/>
            <a:ext cx="698880" cy="540060"/>
          </a:xfrm>
          <a:prstGeom prst="bentConnector2">
            <a:avLst/>
          </a:prstGeom>
          <a:solidFill>
            <a:srgbClr val="E66714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37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6F2CF00-97DC-4492-A159-19B4826B961E}"/>
              </a:ext>
            </a:extLst>
          </p:cNvPr>
          <p:cNvSpPr txBox="1">
            <a:spLocks/>
          </p:cNvSpPr>
          <p:nvPr/>
        </p:nvSpPr>
        <p:spPr>
          <a:xfrm>
            <a:off x="1143000" y="196215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b="0" i="0" u="none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Lab. 05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85000"/>
                  </a:schemeClr>
                </a:solidFill>
              </a:rPr>
              <a:t>Modify T05.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js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two shader switching</a:t>
            </a:r>
          </a:p>
        </p:txBody>
      </p:sp>
    </p:spTree>
    <p:extLst>
      <p:ext uri="{BB962C8B-B14F-4D97-AF65-F5344CB8AC3E}">
        <p14:creationId xmlns:p14="http://schemas.microsoft.com/office/powerpoint/2010/main" val="290006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05 – Shader Programming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Understanding GLES Shader Version 1.0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sample codes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5995-D240-4D27-A233-6B0288B5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103631"/>
            <a:ext cx="7886700" cy="692693"/>
          </a:xfrm>
        </p:spPr>
        <p:txBody>
          <a:bodyPr anchor="t">
            <a:normAutofit/>
          </a:bodyPr>
          <a:lstStyle/>
          <a:p>
            <a:r>
              <a:rPr lang="en-US" altLang="ko-KR" sz="3600" dirty="0"/>
              <a:t>Shader Versions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830CA-E9FF-4A98-BC74-5F01F451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A8C7C12-2A77-4CCA-ABD9-2B6D5E23435F}"/>
              </a:ext>
            </a:extLst>
          </p:cNvPr>
          <p:cNvGraphicFramePr>
            <a:graphicFrameLocks noGrp="1"/>
          </p:cNvGraphicFramePr>
          <p:nvPr/>
        </p:nvGraphicFramePr>
        <p:xfrm>
          <a:off x="511628" y="1709342"/>
          <a:ext cx="5050971" cy="32162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62472">
                  <a:extLst>
                    <a:ext uri="{9D8B030D-6E8A-4147-A177-3AD203B41FA5}">
                      <a16:colId xmlns:a16="http://schemas.microsoft.com/office/drawing/2014/main" val="584253513"/>
                    </a:ext>
                  </a:extLst>
                </a:gridCol>
                <a:gridCol w="795756">
                  <a:extLst>
                    <a:ext uri="{9D8B030D-6E8A-4147-A177-3AD203B41FA5}">
                      <a16:colId xmlns:a16="http://schemas.microsoft.com/office/drawing/2014/main" val="634645408"/>
                    </a:ext>
                  </a:extLst>
                </a:gridCol>
                <a:gridCol w="1715437">
                  <a:extLst>
                    <a:ext uri="{9D8B030D-6E8A-4147-A177-3AD203B41FA5}">
                      <a16:colId xmlns:a16="http://schemas.microsoft.com/office/drawing/2014/main" val="1558442671"/>
                    </a:ext>
                  </a:extLst>
                </a:gridCol>
                <a:gridCol w="1777306">
                  <a:extLst>
                    <a:ext uri="{9D8B030D-6E8A-4147-A177-3AD203B41FA5}">
                      <a16:colId xmlns:a16="http://schemas.microsoft.com/office/drawing/2014/main" val="2204424874"/>
                    </a:ext>
                  </a:extLst>
                </a:gridCol>
              </a:tblGrid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GLSL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OpenGL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Preprocessor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72227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1.10.59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2.0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30 April 2004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110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9425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1.20.8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2.1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07 September 2006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120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390089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1.30.10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3.0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 November 2009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130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53550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1.40.08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3.1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 November 2009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140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585169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1.50.11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3.2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04 December 2009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150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754100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3.30.6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3.3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11 March 2010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330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93862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4.00.9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4.0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24 July 2010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400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187093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4.10.6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4.1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24 July 2010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410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02468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4.20.11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4.2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12 December 2011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420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48631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4.30.8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4.3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 February 2013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430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32222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4.40.9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4.4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16 June 2014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440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59642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4.50.7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4.5</a:t>
                      </a:r>
                      <a:endParaRPr lang="en-US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09 May 2017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450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636711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4.60.5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4.6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14 June 2018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#version 460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4789" marR="44789" marT="22394" marB="22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5099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CD2CE6-6636-457E-873D-4175D02C9EB7}"/>
              </a:ext>
            </a:extLst>
          </p:cNvPr>
          <p:cNvGraphicFramePr>
            <a:graphicFrameLocks noGrp="1"/>
          </p:cNvGraphicFramePr>
          <p:nvPr/>
        </p:nvGraphicFramePr>
        <p:xfrm>
          <a:off x="511628" y="759964"/>
          <a:ext cx="7245254" cy="7772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19720">
                  <a:extLst>
                    <a:ext uri="{9D8B030D-6E8A-4147-A177-3AD203B41FA5}">
                      <a16:colId xmlns:a16="http://schemas.microsoft.com/office/drawing/2014/main" val="587225277"/>
                    </a:ext>
                  </a:extLst>
                </a:gridCol>
                <a:gridCol w="1138960">
                  <a:extLst>
                    <a:ext uri="{9D8B030D-6E8A-4147-A177-3AD203B41FA5}">
                      <a16:colId xmlns:a16="http://schemas.microsoft.com/office/drawing/2014/main" val="2253102950"/>
                    </a:ext>
                  </a:extLst>
                </a:gridCol>
                <a:gridCol w="792680">
                  <a:extLst>
                    <a:ext uri="{9D8B030D-6E8A-4147-A177-3AD203B41FA5}">
                      <a16:colId xmlns:a16="http://schemas.microsoft.com/office/drawing/2014/main" val="1389931645"/>
                    </a:ext>
                  </a:extLst>
                </a:gridCol>
                <a:gridCol w="1337748">
                  <a:extLst>
                    <a:ext uri="{9D8B030D-6E8A-4147-A177-3AD203B41FA5}">
                      <a16:colId xmlns:a16="http://schemas.microsoft.com/office/drawing/2014/main" val="2965529371"/>
                    </a:ext>
                  </a:extLst>
                </a:gridCol>
                <a:gridCol w="1474014">
                  <a:extLst>
                    <a:ext uri="{9D8B030D-6E8A-4147-A177-3AD203B41FA5}">
                      <a16:colId xmlns:a16="http://schemas.microsoft.com/office/drawing/2014/main" val="287943867"/>
                    </a:ext>
                  </a:extLst>
                </a:gridCol>
                <a:gridCol w="1382132">
                  <a:extLst>
                    <a:ext uri="{9D8B030D-6E8A-4147-A177-3AD203B41FA5}">
                      <a16:colId xmlns:a16="http://schemas.microsoft.com/office/drawing/2014/main" val="3059851044"/>
                    </a:ext>
                  </a:extLst>
                </a:gridCol>
              </a:tblGrid>
              <a:tr h="234526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GLSL ES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OpenGL ES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WebGL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Based on GLSL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Date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Preprocessor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369277"/>
                  </a:ext>
                </a:extLst>
              </a:tr>
              <a:tr h="234526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 dirty="0">
                          <a:effectLst/>
                        </a:rPr>
                        <a:t>1.00.17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 dirty="0">
                          <a:effectLst/>
                        </a:rPr>
                        <a:t>2.0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 dirty="0">
                          <a:effectLst/>
                        </a:rPr>
                        <a:t>1.0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 dirty="0">
                          <a:effectLst/>
                        </a:rPr>
                        <a:t>1.20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12 May 2009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#version 100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216497"/>
                  </a:ext>
                </a:extLst>
              </a:tr>
              <a:tr h="234526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 dirty="0">
                          <a:effectLst/>
                        </a:rPr>
                        <a:t>3.00.6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>
                          <a:effectLst/>
                        </a:rPr>
                        <a:t>3.0</a:t>
                      </a:r>
                      <a:endParaRPr lang="en-US" altLang="ko-KR" sz="11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>
                          <a:effectLst/>
                        </a:rPr>
                        <a:t>2.0</a:t>
                      </a:r>
                      <a:endParaRPr lang="en-US" altLang="ko-KR" sz="11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altLang="ko-KR" sz="1100" kern="1200">
                          <a:effectLst/>
                        </a:rPr>
                        <a:t>3.30</a:t>
                      </a:r>
                      <a:endParaRPr lang="en-US" altLang="ko-KR" sz="11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29 January 2016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en-US" sz="1100" kern="1200" dirty="0">
                          <a:effectLst/>
                        </a:rPr>
                        <a:t>#version 300 es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1618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3E0BD2E-5127-4F94-88FC-5CC4B1659637}"/>
              </a:ext>
            </a:extLst>
          </p:cNvPr>
          <p:cNvSpPr/>
          <p:nvPr/>
        </p:nvSpPr>
        <p:spPr>
          <a:xfrm>
            <a:off x="5679621" y="1666200"/>
            <a:ext cx="2283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https://en.wikipedia.org/wiki/OpenGL_Shading_Language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51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A6E5-60C9-4A79-8E4C-DDFC665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Shading Language Overview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E9F10-5805-49B6-9F19-766566C8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7163"/>
          <a:stretch/>
        </p:blipFill>
        <p:spPr>
          <a:xfrm>
            <a:off x="5329965" y="1067065"/>
            <a:ext cx="4043810" cy="230325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CB1CF90-671D-4491-80EB-B72B54948148}"/>
              </a:ext>
            </a:extLst>
          </p:cNvPr>
          <p:cNvSpPr txBox="1">
            <a:spLocks/>
          </p:cNvSpPr>
          <p:nvPr/>
        </p:nvSpPr>
        <p:spPr>
          <a:xfrm>
            <a:off x="5610155" y="809675"/>
            <a:ext cx="3483430" cy="514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b="0" i="0" u="none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NVIDIA </a:t>
            </a:r>
            <a:r>
              <a:rPr lang="en-US" altLang="ko-KR" sz="1600" dirty="0" err="1"/>
              <a:t>Tegra</a:t>
            </a:r>
            <a:r>
              <a:rPr lang="en-US" altLang="ko-KR" sz="1600" dirty="0"/>
              <a:t> 4 GPU Architecture</a:t>
            </a:r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52562EE-F890-413A-A98C-CDF7D070EC50}"/>
              </a:ext>
            </a:extLst>
          </p:cNvPr>
          <p:cNvSpPr txBox="1">
            <a:spLocks/>
          </p:cNvSpPr>
          <p:nvPr/>
        </p:nvSpPr>
        <p:spPr>
          <a:xfrm>
            <a:off x="402538" y="1087809"/>
            <a:ext cx="4951542" cy="3631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C/C++ Like Programming</a:t>
            </a:r>
          </a:p>
          <a:p>
            <a:r>
              <a:rPr lang="en-US" altLang="ko-KR" dirty="0"/>
              <a:t>Parallel Programming (SIMD)</a:t>
            </a:r>
          </a:p>
          <a:p>
            <a:r>
              <a:rPr lang="en-US" altLang="ko-KR" dirty="0"/>
              <a:t>Processor</a:t>
            </a:r>
          </a:p>
          <a:p>
            <a:pPr lvl="1"/>
            <a:r>
              <a:rPr lang="en-US" altLang="ko-KR" dirty="0"/>
              <a:t>Vertex Processor</a:t>
            </a:r>
          </a:p>
          <a:p>
            <a:pPr lvl="2"/>
            <a:r>
              <a:rPr lang="en-US" altLang="ko-KR" dirty="0"/>
              <a:t>operates on one vertex at a time.  </a:t>
            </a:r>
          </a:p>
          <a:p>
            <a:pPr lvl="2"/>
            <a:r>
              <a:rPr lang="en-US" altLang="ko-KR" dirty="0"/>
              <a:t>does not replace graphics operations that require knowledge of several vertices at a time.</a:t>
            </a:r>
          </a:p>
          <a:p>
            <a:pPr lvl="1"/>
            <a:r>
              <a:rPr lang="en-US" altLang="ko-KR" dirty="0"/>
              <a:t>Fragment Processor</a:t>
            </a:r>
          </a:p>
          <a:p>
            <a:pPr lvl="2"/>
            <a:r>
              <a:rPr lang="en-US" altLang="ko-KR" dirty="0"/>
              <a:t>cannot change a fragment's position. </a:t>
            </a:r>
          </a:p>
          <a:p>
            <a:pPr lvl="2"/>
            <a:r>
              <a:rPr lang="en-US" altLang="ko-KR" dirty="0"/>
              <a:t>Access to neighboring fragments is not allowed.</a:t>
            </a:r>
          </a:p>
          <a:p>
            <a:pPr lvl="2"/>
            <a:r>
              <a:rPr lang="en-US" altLang="ko-KR" dirty="0"/>
              <a:t>The values computed by the fragment shader are ultimately used to update frame-buffer memory or texture memory</a:t>
            </a:r>
          </a:p>
        </p:txBody>
      </p:sp>
    </p:spTree>
    <p:extLst>
      <p:ext uri="{BB962C8B-B14F-4D97-AF65-F5344CB8AC3E}">
        <p14:creationId xmlns:p14="http://schemas.microsoft.com/office/powerpoint/2010/main" val="198304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E8E34-0477-4B14-A79D-2EFE8403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50899-AC9D-4358-9A68-EEF45812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70D01-6EC0-4E56-A240-E0B692478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63"/>
          <a:stretch/>
        </p:blipFill>
        <p:spPr>
          <a:xfrm>
            <a:off x="354434" y="899782"/>
            <a:ext cx="3715644" cy="3145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53F273-6708-4FED-AC90-C974CE14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99"/>
          <a:stretch/>
        </p:blipFill>
        <p:spPr>
          <a:xfrm>
            <a:off x="3579141" y="1895825"/>
            <a:ext cx="3569324" cy="30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9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437B4-87E3-48AA-B5B3-BB2D1504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Shading Language Basic – WebGL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B4968-0CB7-46F9-B9A5-C3AD0A9E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4186"/>
            <a:ext cx="7886700" cy="382547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Source code made with Strings </a:t>
            </a:r>
            <a:r>
              <a:rPr lang="en-US" altLang="ko-KR" sz="1800" dirty="0">
                <a:solidFill>
                  <a:srgbClr val="92D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dirty="0" err="1">
                <a:solidFill>
                  <a:srgbClr val="92D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vertexShaderSource</a:t>
            </a:r>
            <a:r>
              <a:rPr lang="en-US" altLang="ko-KR" sz="1800" dirty="0">
                <a:solidFill>
                  <a:srgbClr val="92D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gl.createShader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gl.VERTEX_SHADER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gl.shaderSource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solidFill>
                  <a:srgbClr val="92D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vertexShaderSource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gl.flagShader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gl.createShader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gl.FRAGMENT_SHADER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gl.shaderSource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gl.fragShader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solidFill>
                  <a:srgbClr val="92D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fragmentShaderSource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dirty="0"/>
          </a:p>
          <a:p>
            <a:r>
              <a:rPr lang="en-US" altLang="ko-KR" dirty="0"/>
              <a:t>Compile shader code</a:t>
            </a:r>
          </a:p>
          <a:p>
            <a:pPr marL="685800" lvl="2" indent="0">
              <a:buNone/>
            </a:pPr>
            <a:r>
              <a:rPr lang="en-US" altLang="ko-KR" dirty="0" err="1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gl.compileShader</a:t>
            </a:r>
            <a:r>
              <a:rPr lang="en-US" altLang="ko-KR" dirty="0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gl.vertexShader</a:t>
            </a:r>
            <a:r>
              <a:rPr lang="en-US" altLang="ko-KR" dirty="0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gl.compileShader</a:t>
            </a:r>
            <a:r>
              <a:rPr lang="en-US" altLang="ko-KR" dirty="0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gl.fragShader</a:t>
            </a:r>
            <a:r>
              <a:rPr lang="en-US" altLang="ko-KR" dirty="0">
                <a:solidFill>
                  <a:prstClr val="whit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/>
              <a:t>Program – Create /Attach /Link / Use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gl.programObject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gl.createProgram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gl.attachShader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gl.programObject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gl.fragShader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gl.attachShader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gl.programObject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gl.vertexShader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gl.linkProgram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gl.programObject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685800" lvl="2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gl.useProgram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gl.programObject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C3D3-D639-4796-8B59-6C369D29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GLES SL 1.00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6D4FD-5206-46CB-8E67-3572456E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Preprocessor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#, #define, #undef, #if, #ifdef, #ifndef, #else, #elif, #endif, #error, #pragma, #extension, #version, #line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#version 100</a:t>
            </a:r>
            <a:endParaRPr lang="en-US" altLang="ko-KR" dirty="0"/>
          </a:p>
          <a:p>
            <a:pPr lvl="1"/>
            <a:r>
              <a:rPr lang="en-US" altLang="ko-KR" dirty="0"/>
              <a:t>predefined macro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__LINE__, __FILE__, __VERSION__, GL_ES, GL_FRAGMENT_PRECISION_HIGH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operators (precedence order) 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) + - ~ ~ * / % &lt;&lt; &gt;&gt; &lt; &gt; &lt;= &gt;= &amp; ^ | &amp;&amp; ||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 components (swizzled and replicated) 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x,y,z,w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}, {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r,g,b,a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}, {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s,t,p,q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example :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gl_Position.xyzw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myVertex.xxww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 lvl="2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14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2195</Words>
  <Application>Microsoft Office PowerPoint</Application>
  <PresentationFormat>화면 슬라이드 쇼(16:9)</PresentationFormat>
  <Paragraphs>369</Paragraphs>
  <Slides>35</Slides>
  <Notes>13</Notes>
  <HiddenSlides>0</HiddenSlides>
  <MMClips>6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나눔고딕코딩</vt:lpstr>
      <vt:lpstr>Courier New</vt:lpstr>
      <vt:lpstr>Cambria</vt:lpstr>
      <vt:lpstr>Wingdings 3</vt:lpstr>
      <vt:lpstr>Tahoma</vt:lpstr>
      <vt:lpstr>Consolas</vt:lpstr>
      <vt:lpstr>AR HERMANN</vt:lpstr>
      <vt:lpstr>Arial</vt:lpstr>
      <vt:lpstr>맑은 고딕</vt:lpstr>
      <vt:lpstr>Office Theme</vt:lpstr>
      <vt:lpstr>수식</vt:lpstr>
      <vt:lpstr>Are you ready?</vt:lpstr>
      <vt:lpstr>PowerPoint 프레젠테이션</vt:lpstr>
      <vt:lpstr>PowerPoint 프레젠테이션</vt:lpstr>
      <vt:lpstr>WebGL 1.0 Tutorial      Lecture 05 – Shader Programming</vt:lpstr>
      <vt:lpstr>Shader Versions</vt:lpstr>
      <vt:lpstr>Shading Language Overview</vt:lpstr>
      <vt:lpstr>WebGL API</vt:lpstr>
      <vt:lpstr>Shading Language Basic – WebGL API</vt:lpstr>
      <vt:lpstr>GLES SL 1.00 Programming</vt:lpstr>
      <vt:lpstr>Language Reserved Keyword</vt:lpstr>
      <vt:lpstr>Basic Data Types</vt:lpstr>
      <vt:lpstr>Matrix-Vector Multiplication</vt:lpstr>
      <vt:lpstr>Pointers</vt:lpstr>
      <vt:lpstr>Qualifiers</vt:lpstr>
      <vt:lpstr>Attribute Qualifier</vt:lpstr>
      <vt:lpstr>Uniform Qualifier</vt:lpstr>
      <vt:lpstr>Varying Qualifier</vt:lpstr>
      <vt:lpstr>Parameter Qualifiers : Passing values in Shader function</vt:lpstr>
      <vt:lpstr>Precision Qualifiers / Precision</vt:lpstr>
      <vt:lpstr>Operators</vt:lpstr>
      <vt:lpstr>Constructors</vt:lpstr>
      <vt:lpstr>Component</vt:lpstr>
      <vt:lpstr>Vector and Matrix Operations</vt:lpstr>
      <vt:lpstr>Statement and Structure</vt:lpstr>
      <vt:lpstr>Built-in Variables</vt:lpstr>
      <vt:lpstr>Built-in Attributes</vt:lpstr>
      <vt:lpstr>Built in Functions (1)</vt:lpstr>
      <vt:lpstr>Built in Functions (2)</vt:lpstr>
      <vt:lpstr>Reference</vt:lpstr>
      <vt:lpstr>in next version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28</cp:revision>
  <dcterms:created xsi:type="dcterms:W3CDTF">2020-04-22T07:29:31Z</dcterms:created>
  <dcterms:modified xsi:type="dcterms:W3CDTF">2021-04-30T10:17:57Z</dcterms:modified>
</cp:coreProperties>
</file>