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41"/>
  </p:notesMasterIdLst>
  <p:sldIdLst>
    <p:sldId id="377" r:id="rId2"/>
    <p:sldId id="378" r:id="rId3"/>
    <p:sldId id="342" r:id="rId4"/>
    <p:sldId id="379" r:id="rId5"/>
    <p:sldId id="258" r:id="rId6"/>
    <p:sldId id="283" r:id="rId7"/>
    <p:sldId id="259" r:id="rId8"/>
    <p:sldId id="284" r:id="rId9"/>
    <p:sldId id="343" r:id="rId10"/>
    <p:sldId id="380" r:id="rId11"/>
    <p:sldId id="264" r:id="rId12"/>
    <p:sldId id="381" r:id="rId13"/>
    <p:sldId id="382" r:id="rId14"/>
    <p:sldId id="271" r:id="rId15"/>
    <p:sldId id="383" r:id="rId16"/>
    <p:sldId id="387" r:id="rId17"/>
    <p:sldId id="272" r:id="rId18"/>
    <p:sldId id="274" r:id="rId19"/>
    <p:sldId id="275" r:id="rId20"/>
    <p:sldId id="276" r:id="rId21"/>
    <p:sldId id="389" r:id="rId22"/>
    <p:sldId id="390" r:id="rId23"/>
    <p:sldId id="360" r:id="rId24"/>
    <p:sldId id="386" r:id="rId25"/>
    <p:sldId id="388" r:id="rId26"/>
    <p:sldId id="332" r:id="rId27"/>
    <p:sldId id="333" r:id="rId28"/>
    <p:sldId id="334" r:id="rId29"/>
    <p:sldId id="329" r:id="rId30"/>
    <p:sldId id="330" r:id="rId31"/>
    <p:sldId id="331" r:id="rId32"/>
    <p:sldId id="335" r:id="rId33"/>
    <p:sldId id="391" r:id="rId34"/>
    <p:sldId id="392" r:id="rId35"/>
    <p:sldId id="393" r:id="rId36"/>
    <p:sldId id="394" r:id="rId37"/>
    <p:sldId id="345" r:id="rId38"/>
    <p:sldId id="359" r:id="rId39"/>
    <p:sldId id="351" r:id="rId40"/>
  </p:sldIdLst>
  <p:sldSz cx="9144000" cy="5143500" type="screen16x9"/>
  <p:notesSz cx="6858000" cy="9144000"/>
  <p:embeddedFontLst>
    <p:embeddedFont>
      <p:font typeface="AR HERMANN" panose="020B0600000101010101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" panose="02040503050406030204" pitchFamily="18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나눔고딕코딩" panose="020D0009000000000000" pitchFamily="49" charset="-127"/>
      <p:regular r:id="rId52"/>
      <p:bold r:id="rId53"/>
    </p:embeddedFont>
    <p:embeddedFont>
      <p:font typeface="맑은 고딕" panose="020B0503020000020004" pitchFamily="50" charset="-127"/>
      <p:regular r:id="rId54"/>
      <p:bold r:id="rId55"/>
    </p:embeddedFont>
  </p:embeddedFontLst>
  <p:custDataLst>
    <p:tags r:id="rId5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53" autoAdjust="0"/>
    <p:restoredTop sz="73065" autoAdjust="0"/>
  </p:normalViewPr>
  <p:slideViewPr>
    <p:cSldViewPr snapToGrid="0">
      <p:cViewPr varScale="1">
        <p:scale>
          <a:sx n="111" d="100"/>
          <a:sy n="111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41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3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077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826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 </a:t>
            </a:r>
            <a:r>
              <a:rPr lang="ko-KR" altLang="en-US" dirty="0" err="1"/>
              <a:t>역행렬</a:t>
            </a:r>
            <a:r>
              <a:rPr lang="ko-KR" altLang="en-US" dirty="0"/>
              <a:t> </a:t>
            </a:r>
            <a:r>
              <a:rPr lang="en-US" altLang="ko-KR" dirty="0"/>
              <a:t>= Adjoint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det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30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15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91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32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Transform</a:t>
            </a:r>
            <a:r>
              <a:rPr lang="ko-KR" altLang="en-US" dirty="0"/>
              <a:t>의 의미는 </a:t>
            </a:r>
            <a:r>
              <a:rPr lang="en-US" altLang="ko-KR" dirty="0"/>
              <a:t>Vertex</a:t>
            </a:r>
            <a:r>
              <a:rPr lang="ko-KR" altLang="en-US" dirty="0"/>
              <a:t>를 이동하면 모양 전체가 유지된다는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76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9C6AD-40AC-482A-BB92-1FA73865FCC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2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84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376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19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CC14F1D-BB12-4672-BB3C-1516046A1FA4}" type="datetimeFigureOut">
              <a:rPr lang="ko-KR" altLang="en-US" smtClean="0"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ko-KR" altLang="en-US" sz="3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glmatrix.ne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ajou.ac.kr/hwan/cg_course/-/tree/master/WebGL/transform-cod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matrix.ne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588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391718"/>
            <a:ext cx="6629399" cy="8001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Translate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55B0D-DB7E-41F4-90C2-9C3BD4877742}"/>
                  </a:ext>
                </a:extLst>
              </p:cNvPr>
              <p:cNvSpPr txBox="1"/>
              <p:nvPr/>
            </p:nvSpPr>
            <p:spPr>
              <a:xfrm>
                <a:off x="3222405" y="1652354"/>
                <a:ext cx="3074624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55B0D-DB7E-41F4-90C2-9C3BD487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405" y="1652354"/>
                <a:ext cx="3074624" cy="105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890BB0-3476-4381-B08E-4DCB4C7BF510}"/>
                  </a:ext>
                </a:extLst>
              </p:cNvPr>
              <p:cNvSpPr txBox="1"/>
              <p:nvPr/>
            </p:nvSpPr>
            <p:spPr>
              <a:xfrm>
                <a:off x="1032076" y="1615261"/>
                <a:ext cx="1268424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890BB0-3476-4381-B08E-4DCB4C7B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76" y="1615261"/>
                <a:ext cx="1268424" cy="831061"/>
              </a:xfrm>
              <a:prstGeom prst="rect">
                <a:avLst/>
              </a:prstGeom>
              <a:blipFill>
                <a:blip r:embed="rId4"/>
                <a:stretch>
                  <a:fillRect l="-2885" r="-96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CABD09-6C25-4E82-BAA5-E0CA637D0056}"/>
              </a:ext>
            </a:extLst>
          </p:cNvPr>
          <p:cNvSpPr txBox="1"/>
          <p:nvPr/>
        </p:nvSpPr>
        <p:spPr>
          <a:xfrm>
            <a:off x="3222405" y="2979651"/>
            <a:ext cx="3185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translateMat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[1.0, 0.0, 0.0, 0.0, </a:t>
            </a:r>
            <a:b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0.0, 1.0, 0.0, 0.0,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0.0, 0.0, 1.0, 0.0,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tx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ty, 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tz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 1.0];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1DBD6A-C443-4D36-9931-086EB88DF950}"/>
              </a:ext>
            </a:extLst>
          </p:cNvPr>
          <p:cNvCxnSpPr/>
          <p:nvPr/>
        </p:nvCxnSpPr>
        <p:spPr>
          <a:xfrm flipV="1">
            <a:off x="1121434" y="2639681"/>
            <a:ext cx="0" cy="18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4E0056-6193-4FD8-8E1B-CBDEAA185F43}"/>
              </a:ext>
            </a:extLst>
          </p:cNvPr>
          <p:cNvCxnSpPr>
            <a:cxnSpLocks/>
          </p:cNvCxnSpPr>
          <p:nvPr/>
        </p:nvCxnSpPr>
        <p:spPr>
          <a:xfrm>
            <a:off x="770063" y="4206813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41874-2FF2-4F88-B618-2EEA4DC88BB2}"/>
              </a:ext>
            </a:extLst>
          </p:cNvPr>
          <p:cNvSpPr/>
          <p:nvPr/>
        </p:nvSpPr>
        <p:spPr>
          <a:xfrm>
            <a:off x="1128726" y="3548330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1B2D0D-B36B-41F0-9177-B0780116E9D4}"/>
              </a:ext>
            </a:extLst>
          </p:cNvPr>
          <p:cNvSpPr/>
          <p:nvPr/>
        </p:nvSpPr>
        <p:spPr>
          <a:xfrm>
            <a:off x="1666288" y="3137137"/>
            <a:ext cx="688159" cy="6699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27">
            <a:extLst>
              <a:ext uri="{FF2B5EF4-FFF2-40B4-BE49-F238E27FC236}">
                <a16:creationId xmlns:a16="http://schemas.microsoft.com/office/drawing/2014/main" id="{42E4BE05-EE85-4AB3-9456-7809128DB0F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503819"/>
            <a:ext cx="7886700" cy="181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ea typeface="ＭＳ Ｐゴシック" panose="020B0600070205080204" pitchFamily="34" charset="-128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91CA8-F04B-45A2-9AEE-B54857840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38548"/>
            <a:ext cx="7886700" cy="3425555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Moving vertex with amount of [</a:t>
            </a:r>
            <a:r>
              <a:rPr lang="en-US" altLang="ko-KR" dirty="0" err="1">
                <a:ea typeface="ＭＳ Ｐゴシック" panose="020B0600070205080204" pitchFamily="34" charset="-128"/>
              </a:rPr>
              <a:t>tx</a:t>
            </a:r>
            <a:r>
              <a:rPr lang="en-US" altLang="ko-KR" dirty="0">
                <a:ea typeface="ＭＳ Ｐゴシック" panose="020B0600070205080204" pitchFamily="34" charset="-128"/>
              </a:rPr>
              <a:t>, ty, </a:t>
            </a:r>
            <a:r>
              <a:rPr lang="en-US" altLang="ko-KR" dirty="0" err="1">
                <a:ea typeface="ＭＳ Ｐゴシック" panose="020B0600070205080204" pitchFamily="34" charset="-128"/>
              </a:rPr>
              <a:t>tz</a:t>
            </a:r>
            <a:r>
              <a:rPr lang="en-US" altLang="ko-KR" dirty="0">
                <a:ea typeface="ＭＳ Ｐゴシック" panose="020B0600070205080204" pitchFamily="34" charset="-128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8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28650" y="391718"/>
            <a:ext cx="6629399" cy="8001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55B0D-DB7E-41F4-90C2-9C3BD4877742}"/>
                  </a:ext>
                </a:extLst>
              </p:cNvPr>
              <p:cNvSpPr txBox="1"/>
              <p:nvPr/>
            </p:nvSpPr>
            <p:spPr>
              <a:xfrm>
                <a:off x="3366180" y="2003165"/>
                <a:ext cx="3374898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𝑠𝑧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655B0D-DB7E-41F4-90C2-9C3BD487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80" y="2003165"/>
                <a:ext cx="3374898" cy="105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890BB0-3476-4381-B08E-4DCB4C7BF510}"/>
                  </a:ext>
                </a:extLst>
              </p:cNvPr>
              <p:cNvSpPr txBox="1"/>
              <p:nvPr/>
            </p:nvSpPr>
            <p:spPr>
              <a:xfrm>
                <a:off x="1175851" y="1966072"/>
                <a:ext cx="1275157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3890BB0-3476-4381-B08E-4DCB4C7B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851" y="1966072"/>
                <a:ext cx="1275157" cy="831061"/>
              </a:xfrm>
              <a:prstGeom prst="rect">
                <a:avLst/>
              </a:prstGeom>
              <a:blipFill>
                <a:blip r:embed="rId4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41DBD6A-C443-4D36-9931-086EB88DF950}"/>
              </a:ext>
            </a:extLst>
          </p:cNvPr>
          <p:cNvCxnSpPr/>
          <p:nvPr/>
        </p:nvCxnSpPr>
        <p:spPr>
          <a:xfrm flipV="1">
            <a:off x="1265209" y="2990492"/>
            <a:ext cx="0" cy="18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D4E0056-6193-4FD8-8E1B-CBDEAA185F43}"/>
              </a:ext>
            </a:extLst>
          </p:cNvPr>
          <p:cNvCxnSpPr>
            <a:cxnSpLocks/>
          </p:cNvCxnSpPr>
          <p:nvPr/>
        </p:nvCxnSpPr>
        <p:spPr>
          <a:xfrm>
            <a:off x="913838" y="4557624"/>
            <a:ext cx="2300939" cy="1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1D41874-2FF2-4F88-B618-2EEA4DC88BB2}"/>
              </a:ext>
            </a:extLst>
          </p:cNvPr>
          <p:cNvSpPr/>
          <p:nvPr/>
        </p:nvSpPr>
        <p:spPr>
          <a:xfrm>
            <a:off x="1272501" y="3899141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1B2D0D-B36B-41F0-9177-B0780116E9D4}"/>
              </a:ext>
            </a:extLst>
          </p:cNvPr>
          <p:cNvSpPr/>
          <p:nvPr/>
        </p:nvSpPr>
        <p:spPr>
          <a:xfrm>
            <a:off x="1274059" y="3330462"/>
            <a:ext cx="1095326" cy="123864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27">
            <a:extLst>
              <a:ext uri="{FF2B5EF4-FFF2-40B4-BE49-F238E27FC236}">
                <a16:creationId xmlns:a16="http://schemas.microsoft.com/office/drawing/2014/main" id="{26659F53-F36F-4A31-94CB-30B9595D2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057275"/>
            <a:ext cx="7886700" cy="1817688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Expand or contract along each axis (with respect to Origin 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189DF6-21E9-49D4-B63A-2202DE52197C}"/>
              </a:ext>
            </a:extLst>
          </p:cNvPr>
          <p:cNvSpPr txBox="1"/>
          <p:nvPr/>
        </p:nvSpPr>
        <p:spPr>
          <a:xfrm>
            <a:off x="3366180" y="3209062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scaleMat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[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sx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0.0, 0.0, 0.0, </a:t>
            </a:r>
            <a:b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sy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0.0, 0.0,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sz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0.0,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0.0,  1.0];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064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Rotation with Z-axis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66537"/>
            <a:ext cx="6230534" cy="2910580"/>
          </a:xfrm>
        </p:spPr>
        <p:txBody>
          <a:bodyPr/>
          <a:lstStyle/>
          <a:p>
            <a:r>
              <a:rPr lang="en-US" altLang="ko-KR" sz="2025" dirty="0">
                <a:ea typeface="ＭＳ Ｐゴシック" panose="020B0600070205080204" pitchFamily="34" charset="-128"/>
              </a:rPr>
              <a:t>rotation with z-axis about the origin by </a:t>
            </a:r>
            <a:r>
              <a:rPr lang="en-US" altLang="ko-KR" sz="2025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ko-KR" sz="2025" dirty="0">
                <a:ea typeface="ＭＳ Ｐゴシック" panose="020B0600070205080204" pitchFamily="34" charset="-128"/>
              </a:rPr>
              <a:t>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/>
              <p:nvPr/>
            </p:nvSpPr>
            <p:spPr>
              <a:xfrm>
                <a:off x="3594502" y="1615261"/>
                <a:ext cx="3955506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02" y="1615261"/>
                <a:ext cx="3955506" cy="1051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B43F9-7655-497D-BFD4-355949E3F5A5}"/>
                  </a:ext>
                </a:extLst>
              </p:cNvPr>
              <p:cNvSpPr txBox="1"/>
              <p:nvPr/>
            </p:nvSpPr>
            <p:spPr>
              <a:xfrm>
                <a:off x="1032076" y="1615261"/>
                <a:ext cx="2245551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Symbol" panose="05050102010706020507" pitchFamily="18" charset="2"/>
                              <a:ea typeface="ＭＳ Ｐゴシック" panose="020B0600070205080204" pitchFamily="34" charset="-128"/>
                            </a:rPr>
                            <m:t>q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Symbol" panose="05050102010706020507" pitchFamily="18" charset="2"/>
                              <a:ea typeface="ＭＳ Ｐゴシック" panose="020B0600070205080204" pitchFamily="34" charset="-128"/>
                            </a:rPr>
                            <m:t>q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Symbol" panose="05050102010706020507" pitchFamily="18" charset="2"/>
                              <a:ea typeface="ＭＳ Ｐゴシック" panose="020B0600070205080204" pitchFamily="34" charset="-128"/>
                            </a:rPr>
                            <m:t>q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Symbol" panose="05050102010706020507" pitchFamily="18" charset="2"/>
                              <a:ea typeface="ＭＳ Ｐゴシック" panose="020B0600070205080204" pitchFamily="34" charset="-128"/>
                            </a:rPr>
                            <m:t>q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B43F9-7655-497D-BFD4-355949E3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76" y="1615261"/>
                <a:ext cx="2245551" cy="831061"/>
              </a:xfrm>
              <a:prstGeom prst="rect">
                <a:avLst/>
              </a:prstGeom>
              <a:blipFill>
                <a:blip r:embed="rId3"/>
                <a:stretch>
                  <a:fillRect l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50473FD-0481-442D-8DAD-B4F5C7DC8423}"/>
              </a:ext>
            </a:extLst>
          </p:cNvPr>
          <p:cNvSpPr txBox="1"/>
          <p:nvPr/>
        </p:nvSpPr>
        <p:spPr>
          <a:xfrm>
            <a:off x="2467154" y="2979651"/>
            <a:ext cx="53783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rotZMat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[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Math.cos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Math.sin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0.0, 0.0, </a:t>
            </a:r>
            <a:b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-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Math.sin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Math.cos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0.0, 0.0,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0.0, 0.0, 1.0, 0.0,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0.0, 1.0];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579E13-A1BF-4337-902C-C4D512F1FE5B}"/>
              </a:ext>
            </a:extLst>
          </p:cNvPr>
          <p:cNvCxnSpPr/>
          <p:nvPr/>
        </p:nvCxnSpPr>
        <p:spPr>
          <a:xfrm flipV="1">
            <a:off x="1121434" y="2639681"/>
            <a:ext cx="0" cy="18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18F213-25D9-4EC4-8D81-114D6E34DA4C}"/>
              </a:ext>
            </a:extLst>
          </p:cNvPr>
          <p:cNvCxnSpPr>
            <a:cxnSpLocks/>
          </p:cNvCxnSpPr>
          <p:nvPr/>
        </p:nvCxnSpPr>
        <p:spPr>
          <a:xfrm>
            <a:off x="770063" y="4206813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0DFF0-A91F-4711-808E-32F1F293C0B5}"/>
              </a:ext>
            </a:extLst>
          </p:cNvPr>
          <p:cNvSpPr/>
          <p:nvPr/>
        </p:nvSpPr>
        <p:spPr>
          <a:xfrm>
            <a:off x="1128726" y="3548330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46102-BC85-4C86-8E59-F0BEA88C88E6}"/>
              </a:ext>
            </a:extLst>
          </p:cNvPr>
          <p:cNvSpPr/>
          <p:nvPr/>
        </p:nvSpPr>
        <p:spPr>
          <a:xfrm rot="19832812">
            <a:off x="913096" y="3399482"/>
            <a:ext cx="688159" cy="6699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0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Rotation with Y-axis and X-axis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/>
              <p:nvPr/>
            </p:nvSpPr>
            <p:spPr>
              <a:xfrm>
                <a:off x="2047498" y="1520500"/>
                <a:ext cx="3825663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1520500"/>
                <a:ext cx="3825663" cy="1051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58D8C5-57CF-4115-9AFC-24DFEBD1AC77}"/>
                  </a:ext>
                </a:extLst>
              </p:cNvPr>
              <p:cNvSpPr txBox="1"/>
              <p:nvPr/>
            </p:nvSpPr>
            <p:spPr>
              <a:xfrm>
                <a:off x="1958357" y="3679979"/>
                <a:ext cx="3909019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58D8C5-57CF-4115-9AFC-24DFEBD1A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57" y="3679979"/>
                <a:ext cx="3909019" cy="105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D71BE27F-5ADA-425D-B6BA-711225A95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1911" y="1126940"/>
            <a:ext cx="6230534" cy="2443772"/>
          </a:xfrm>
        </p:spPr>
        <p:txBody>
          <a:bodyPr/>
          <a:lstStyle/>
          <a:p>
            <a:r>
              <a:rPr lang="en-US" altLang="ko-KR" sz="2025" dirty="0">
                <a:ea typeface="ＭＳ Ｐゴシック" panose="020B0600070205080204" pitchFamily="34" charset="-128"/>
              </a:rPr>
              <a:t>rotation with y-axis about the origin by </a:t>
            </a:r>
            <a:r>
              <a:rPr lang="en-US" altLang="ko-KR" sz="2025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</a:p>
          <a:p>
            <a:endParaRPr lang="en-US" altLang="ko-KR" sz="2025" dirty="0">
              <a:ea typeface="ＭＳ Ｐゴシック" panose="020B0600070205080204" pitchFamily="34" charset="-128"/>
            </a:endParaRPr>
          </a:p>
          <a:p>
            <a:endParaRPr lang="en-US" altLang="ko-KR" sz="2025" dirty="0">
              <a:ea typeface="ＭＳ Ｐゴシック" panose="020B0600070205080204" pitchFamily="34" charset="-128"/>
            </a:endParaRPr>
          </a:p>
          <a:p>
            <a:endParaRPr lang="en-US" altLang="ko-KR" sz="2025" dirty="0">
              <a:ea typeface="ＭＳ Ｐゴシック" panose="020B0600070205080204" pitchFamily="34" charset="-128"/>
            </a:endParaRPr>
          </a:p>
          <a:p>
            <a:endParaRPr lang="en-US" altLang="ko-KR" sz="2025" dirty="0">
              <a:ea typeface="ＭＳ Ｐゴシック" panose="020B0600070205080204" pitchFamily="34" charset="-128"/>
            </a:endParaRPr>
          </a:p>
          <a:p>
            <a:r>
              <a:rPr lang="en-US" altLang="ko-KR" sz="2025" dirty="0">
                <a:ea typeface="ＭＳ Ｐゴシック" panose="020B0600070205080204" pitchFamily="34" charset="-128"/>
              </a:rPr>
              <a:t>rotation with y-axis about the origin by </a:t>
            </a:r>
            <a:r>
              <a:rPr lang="en-US" altLang="ko-KR" sz="2025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endParaRPr lang="en-US" altLang="ko-KR" sz="2025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ko-KR" sz="2025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90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Reflection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71542"/>
            <a:ext cx="7886700" cy="3425555"/>
          </a:xfrm>
        </p:spPr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corresponds to negative scale factors</a:t>
            </a:r>
          </a:p>
        </p:txBody>
      </p:sp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121313" indent="-18121313"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59956E8-4E45-4D19-BC1E-DDAD73E18962}" type="slidenum">
              <a:rPr lang="es-ES" altLang="ko-KR" sz="750">
                <a:latin typeface="Arial" panose="020B0604020202020204" pitchFamily="34" charset="0"/>
              </a:rPr>
              <a:pPr lvl="1"/>
              <a:t>14</a:t>
            </a:fld>
            <a:endParaRPr lang="es-ES" altLang="ko-KR" sz="750">
              <a:latin typeface="Arial" panose="020B0604020202020204" pitchFamily="34" charset="0"/>
            </a:endParaRPr>
          </a:p>
        </p:txBody>
      </p:sp>
      <p:sp>
        <p:nvSpPr>
          <p:cNvPr id="30728" name="Text Box 7"/>
          <p:cNvSpPr txBox="1">
            <a:spLocks noChangeArrowheads="1"/>
          </p:cNvSpPr>
          <p:nvPr/>
        </p:nvSpPr>
        <p:spPr bwMode="auto">
          <a:xfrm>
            <a:off x="2781815" y="1908784"/>
            <a:ext cx="1489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x</a:t>
            </a:r>
            <a:r>
              <a:rPr lang="en-US" altLang="ko-KR" sz="1800" dirty="0"/>
              <a:t> = -1,  </a:t>
            </a:r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y</a:t>
            </a:r>
            <a:r>
              <a:rPr lang="en-US" altLang="ko-KR" sz="1800" dirty="0"/>
              <a:t> = 1</a:t>
            </a:r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2781815" y="3412758"/>
            <a:ext cx="15664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x</a:t>
            </a:r>
            <a:r>
              <a:rPr lang="en-US" altLang="ko-KR" sz="1800" dirty="0"/>
              <a:t> = -1,  </a:t>
            </a:r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y</a:t>
            </a:r>
            <a:r>
              <a:rPr lang="en-US" altLang="ko-KR" sz="1800" dirty="0"/>
              <a:t> = -1</a:t>
            </a:r>
          </a:p>
        </p:txBody>
      </p:sp>
      <p:sp>
        <p:nvSpPr>
          <p:cNvPr id="30730" name="Text Box 9"/>
          <p:cNvSpPr txBox="1">
            <a:spLocks noChangeArrowheads="1"/>
          </p:cNvSpPr>
          <p:nvPr/>
        </p:nvSpPr>
        <p:spPr bwMode="auto">
          <a:xfrm>
            <a:off x="7141256" y="1782681"/>
            <a:ext cx="14895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x</a:t>
            </a:r>
            <a:r>
              <a:rPr lang="en-US" altLang="ko-KR" sz="1800" dirty="0"/>
              <a:t> = 1,  </a:t>
            </a:r>
            <a:r>
              <a:rPr lang="en-US" altLang="ko-KR" sz="1800" dirty="0" err="1"/>
              <a:t>s</a:t>
            </a:r>
            <a:r>
              <a:rPr lang="en-US" altLang="ko-KR" sz="1800" baseline="-25000" dirty="0" err="1"/>
              <a:t>y</a:t>
            </a:r>
            <a:r>
              <a:rPr lang="en-US" altLang="ko-KR" sz="1800" dirty="0"/>
              <a:t> = -1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0BF977D-DD96-45E1-8A2B-6357D62D8E06}"/>
              </a:ext>
            </a:extLst>
          </p:cNvPr>
          <p:cNvCxnSpPr>
            <a:cxnSpLocks/>
          </p:cNvCxnSpPr>
          <p:nvPr/>
        </p:nvCxnSpPr>
        <p:spPr>
          <a:xfrm flipV="1">
            <a:off x="1524170" y="1385977"/>
            <a:ext cx="0" cy="133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E0B83F-8C06-42E3-BD60-59DC4FBB0473}"/>
              </a:ext>
            </a:extLst>
          </p:cNvPr>
          <p:cNvCxnSpPr>
            <a:cxnSpLocks/>
          </p:cNvCxnSpPr>
          <p:nvPr/>
        </p:nvCxnSpPr>
        <p:spPr>
          <a:xfrm>
            <a:off x="1172799" y="2475516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E7DE76-9363-41E1-A8F7-3501BB5ECE27}"/>
              </a:ext>
            </a:extLst>
          </p:cNvPr>
          <p:cNvSpPr/>
          <p:nvPr/>
        </p:nvSpPr>
        <p:spPr>
          <a:xfrm>
            <a:off x="1531462" y="1817033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24DA4C-F453-4123-B547-F72952E620BA}"/>
              </a:ext>
            </a:extLst>
          </p:cNvPr>
          <p:cNvSpPr/>
          <p:nvPr/>
        </p:nvSpPr>
        <p:spPr>
          <a:xfrm>
            <a:off x="817067" y="1817033"/>
            <a:ext cx="688159" cy="6699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A735EC-7F9C-4703-9F21-CC1E732EB012}"/>
              </a:ext>
            </a:extLst>
          </p:cNvPr>
          <p:cNvCxnSpPr>
            <a:cxnSpLocks/>
          </p:cNvCxnSpPr>
          <p:nvPr/>
        </p:nvCxnSpPr>
        <p:spPr>
          <a:xfrm flipV="1">
            <a:off x="1511881" y="2800686"/>
            <a:ext cx="0" cy="133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1C4829-1E0B-4BDA-8239-7CDA8CB5B904}"/>
              </a:ext>
            </a:extLst>
          </p:cNvPr>
          <p:cNvCxnSpPr>
            <a:cxnSpLocks/>
          </p:cNvCxnSpPr>
          <p:nvPr/>
        </p:nvCxnSpPr>
        <p:spPr>
          <a:xfrm>
            <a:off x="1160510" y="3890225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A12B51-FEFC-4B38-BEBF-42BDEA4787C0}"/>
              </a:ext>
            </a:extLst>
          </p:cNvPr>
          <p:cNvSpPr/>
          <p:nvPr/>
        </p:nvSpPr>
        <p:spPr>
          <a:xfrm>
            <a:off x="1519173" y="3231742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8B35EF-A621-4818-BA1A-5D509D59E5BE}"/>
              </a:ext>
            </a:extLst>
          </p:cNvPr>
          <p:cNvSpPr/>
          <p:nvPr/>
        </p:nvSpPr>
        <p:spPr>
          <a:xfrm>
            <a:off x="797017" y="3912219"/>
            <a:ext cx="688159" cy="6699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1ADD4A-D319-4902-9A2E-96C3708BECFB}"/>
              </a:ext>
            </a:extLst>
          </p:cNvPr>
          <p:cNvCxnSpPr>
            <a:cxnSpLocks/>
          </p:cNvCxnSpPr>
          <p:nvPr/>
        </p:nvCxnSpPr>
        <p:spPr>
          <a:xfrm flipV="1">
            <a:off x="5750754" y="1176653"/>
            <a:ext cx="0" cy="133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D8A5C0B-B3A4-438C-9761-02C235A1C67B}"/>
              </a:ext>
            </a:extLst>
          </p:cNvPr>
          <p:cNvCxnSpPr>
            <a:cxnSpLocks/>
          </p:cNvCxnSpPr>
          <p:nvPr/>
        </p:nvCxnSpPr>
        <p:spPr>
          <a:xfrm>
            <a:off x="5399383" y="2266192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C806F4-EE01-4EC7-BDF0-4D31345A0786}"/>
              </a:ext>
            </a:extLst>
          </p:cNvPr>
          <p:cNvSpPr/>
          <p:nvPr/>
        </p:nvSpPr>
        <p:spPr>
          <a:xfrm>
            <a:off x="5758046" y="1607709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638D957-F1F3-40A3-8F30-91710AF1E8B9}"/>
              </a:ext>
            </a:extLst>
          </p:cNvPr>
          <p:cNvSpPr/>
          <p:nvPr/>
        </p:nvSpPr>
        <p:spPr>
          <a:xfrm>
            <a:off x="5769791" y="2301378"/>
            <a:ext cx="688159" cy="669961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Shear with X-axis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66537"/>
            <a:ext cx="6230534" cy="2910580"/>
          </a:xfrm>
        </p:spPr>
        <p:txBody>
          <a:bodyPr/>
          <a:lstStyle/>
          <a:p>
            <a:r>
              <a:rPr lang="en-US" altLang="ko-KR" sz="2025" dirty="0">
                <a:ea typeface="ＭＳ Ｐゴシック" panose="020B0600070205080204" pitchFamily="34" charset="-128"/>
              </a:rPr>
              <a:t>rotation with z-axis about the origin by </a:t>
            </a:r>
            <a:r>
              <a:rPr lang="en-US" altLang="ko-KR" sz="2025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ko-KR" sz="2025" dirty="0">
                <a:ea typeface="ＭＳ Ｐゴシック" panose="020B0600070205080204" pitchFamily="34" charset="-128"/>
              </a:rPr>
              <a:t>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/>
              <p:nvPr/>
            </p:nvSpPr>
            <p:spPr>
              <a:xfrm>
                <a:off x="3594502" y="1615261"/>
                <a:ext cx="3413691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02" y="1615261"/>
                <a:ext cx="3413691" cy="1051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B43F9-7655-497D-BFD4-355949E3F5A5}"/>
                  </a:ext>
                </a:extLst>
              </p:cNvPr>
              <p:cNvSpPr txBox="1"/>
              <p:nvPr/>
            </p:nvSpPr>
            <p:spPr>
              <a:xfrm>
                <a:off x="1032076" y="1615261"/>
                <a:ext cx="2017540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Symbol" panose="05050102010706020507" pitchFamily="18" charset="2"/>
                              <a:ea typeface="ＭＳ Ｐゴシック" panose="020B0600070205080204" pitchFamily="34" charset="-128"/>
                            </a:rPr>
                            <m:t>q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B43F9-7655-497D-BFD4-355949E3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76" y="1615261"/>
                <a:ext cx="2017540" cy="8310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50473FD-0481-442D-8DAD-B4F5C7DC8423}"/>
              </a:ext>
            </a:extLst>
          </p:cNvPr>
          <p:cNvSpPr txBox="1"/>
          <p:nvPr/>
        </p:nvSpPr>
        <p:spPr>
          <a:xfrm>
            <a:off x="2636879" y="3009387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shearXMat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[1.0, 0.0, 0.0, 0.0, </a:t>
            </a:r>
            <a:b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Math.cot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1.0, 0.0, 0.0,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0.0, 0.0, 1.0, 0.0,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0.0, 1.0];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579E13-A1BF-4337-902C-C4D512F1FE5B}"/>
              </a:ext>
            </a:extLst>
          </p:cNvPr>
          <p:cNvCxnSpPr/>
          <p:nvPr/>
        </p:nvCxnSpPr>
        <p:spPr>
          <a:xfrm flipV="1">
            <a:off x="1121434" y="2639681"/>
            <a:ext cx="0" cy="18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18F213-25D9-4EC4-8D81-114D6E34DA4C}"/>
              </a:ext>
            </a:extLst>
          </p:cNvPr>
          <p:cNvCxnSpPr>
            <a:cxnSpLocks/>
          </p:cNvCxnSpPr>
          <p:nvPr/>
        </p:nvCxnSpPr>
        <p:spPr>
          <a:xfrm>
            <a:off x="770063" y="4206813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0DFF0-A91F-4711-808E-32F1F293C0B5}"/>
              </a:ext>
            </a:extLst>
          </p:cNvPr>
          <p:cNvSpPr/>
          <p:nvPr/>
        </p:nvSpPr>
        <p:spPr>
          <a:xfrm>
            <a:off x="1128726" y="3548330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98856DF5-3631-4529-B180-52F2074C1C40}"/>
              </a:ext>
            </a:extLst>
          </p:cNvPr>
          <p:cNvSpPr/>
          <p:nvPr/>
        </p:nvSpPr>
        <p:spPr>
          <a:xfrm>
            <a:off x="1127122" y="3548330"/>
            <a:ext cx="1035225" cy="652756"/>
          </a:xfrm>
          <a:prstGeom prst="parallelogram">
            <a:avLst>
              <a:gd name="adj" fmla="val 49669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19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Shear with y-axis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966537"/>
            <a:ext cx="6230534" cy="2910580"/>
          </a:xfrm>
        </p:spPr>
        <p:txBody>
          <a:bodyPr/>
          <a:lstStyle/>
          <a:p>
            <a:r>
              <a:rPr lang="en-US" altLang="ko-KR" sz="2025" dirty="0">
                <a:ea typeface="ＭＳ Ｐゴシック" panose="020B0600070205080204" pitchFamily="34" charset="-128"/>
              </a:rPr>
              <a:t>rotation with z-axis about the origin by </a:t>
            </a:r>
            <a:r>
              <a:rPr lang="en-US" altLang="ko-KR" sz="2025" dirty="0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  <a:r>
              <a:rPr lang="en-US" altLang="ko-KR" sz="2025" dirty="0">
                <a:ea typeface="ＭＳ Ｐゴシック" panose="020B0600070205080204" pitchFamily="34" charset="-128"/>
              </a:rPr>
              <a:t>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/>
              <p:nvPr/>
            </p:nvSpPr>
            <p:spPr>
              <a:xfrm>
                <a:off x="3594502" y="1615261"/>
                <a:ext cx="3392852" cy="1051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cot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dirty="0">
                                      <a:latin typeface="Symbol" panose="05050102010706020507" pitchFamily="18" charset="2"/>
                                      <a:ea typeface="ＭＳ Ｐゴシック" panose="020B0600070205080204" pitchFamily="34" charset="-128"/>
                                    </a:rPr>
                                    <m:t>q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*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나눔고딕코딩" panose="020D0009000000000000" pitchFamily="49" charset="-127"/>
                    <a:ea typeface="나눔고딕코딩" panose="020D0009000000000000" pitchFamily="49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9F798-E421-4282-A5EA-2486EC2F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502" y="1615261"/>
                <a:ext cx="3392852" cy="1051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B43F9-7655-497D-BFD4-355949E3F5A5}"/>
                  </a:ext>
                </a:extLst>
              </p:cNvPr>
              <p:cNvSpPr txBox="1"/>
              <p:nvPr/>
            </p:nvSpPr>
            <p:spPr>
              <a:xfrm>
                <a:off x="1032076" y="1615261"/>
                <a:ext cx="1786386" cy="8310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m:rPr>
                              <m:nor/>
                            </m:rPr>
                            <a:rPr lang="en-US" altLang="ko-KR" dirty="0">
                              <a:latin typeface="Symbol" panose="05050102010706020507" pitchFamily="18" charset="2"/>
                              <a:ea typeface="ＭＳ Ｐゴシック" panose="020B0600070205080204" pitchFamily="34" charset="-128"/>
                            </a:rPr>
                            <m:t>q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D2B43F9-7655-497D-BFD4-355949E3F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076" y="1615261"/>
                <a:ext cx="1786386" cy="831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50473FD-0481-442D-8DAD-B4F5C7DC8423}"/>
              </a:ext>
            </a:extLst>
          </p:cNvPr>
          <p:cNvSpPr txBox="1"/>
          <p:nvPr/>
        </p:nvSpPr>
        <p:spPr>
          <a:xfrm>
            <a:off x="2636879" y="3009387"/>
            <a:ext cx="42242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shearXMat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[1.0, 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Math.cot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th</a:t>
            </a: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), 0.0, 0.0, </a:t>
            </a:r>
            <a:b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</a:br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	  0.0, 1.0, 0.0, 0.0, 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0.0, 0.0, 1.0, 0.0,</a:t>
            </a:r>
          </a:p>
          <a:p>
            <a:r>
              <a:rPr lang="en-US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0.0, 0.0, 0.0, 1.0]; 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1579E13-A1BF-4337-902C-C4D512F1FE5B}"/>
              </a:ext>
            </a:extLst>
          </p:cNvPr>
          <p:cNvCxnSpPr/>
          <p:nvPr/>
        </p:nvCxnSpPr>
        <p:spPr>
          <a:xfrm flipV="1">
            <a:off x="1121434" y="2639681"/>
            <a:ext cx="0" cy="181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318F213-25D9-4EC4-8D81-114D6E34DA4C}"/>
              </a:ext>
            </a:extLst>
          </p:cNvPr>
          <p:cNvCxnSpPr>
            <a:cxnSpLocks/>
          </p:cNvCxnSpPr>
          <p:nvPr/>
        </p:nvCxnSpPr>
        <p:spPr>
          <a:xfrm>
            <a:off x="770063" y="4206813"/>
            <a:ext cx="1697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0DFF0-A91F-4711-808E-32F1F293C0B5}"/>
              </a:ext>
            </a:extLst>
          </p:cNvPr>
          <p:cNvSpPr/>
          <p:nvPr/>
        </p:nvSpPr>
        <p:spPr>
          <a:xfrm>
            <a:off x="1128726" y="3548330"/>
            <a:ext cx="688159" cy="66996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98856DF5-3631-4529-B180-52F2074C1C40}"/>
              </a:ext>
            </a:extLst>
          </p:cNvPr>
          <p:cNvSpPr/>
          <p:nvPr/>
        </p:nvSpPr>
        <p:spPr>
          <a:xfrm rot="20010363">
            <a:off x="930272" y="3406264"/>
            <a:ext cx="1077775" cy="603307"/>
          </a:xfrm>
          <a:prstGeom prst="parallelogram">
            <a:avLst>
              <a:gd name="adj" fmla="val 49669"/>
            </a:avLst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7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Inverses Transform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07168"/>
            <a:ext cx="6569541" cy="3616184"/>
          </a:xfrm>
        </p:spPr>
        <p:txBody>
          <a:bodyPr>
            <a:normAutofit/>
          </a:bodyPr>
          <a:lstStyle/>
          <a:p>
            <a:r>
              <a:rPr lang="en-US" altLang="ko-KR" sz="2025" dirty="0">
                <a:ea typeface="ＭＳ Ｐゴシック" panose="020B0600070205080204" pitchFamily="34" charset="-128"/>
              </a:rPr>
              <a:t>Although we could compute inverse matrices by general formulas, we can use simple geometric observations</a:t>
            </a:r>
          </a:p>
          <a:p>
            <a:pPr lvl="1"/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Translation: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lang="en-US" altLang="ko-KR" baseline="30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-1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(d</a:t>
            </a:r>
            <a:r>
              <a:rPr lang="en-US" altLang="ko-KR" baseline="-25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baseline="-25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baseline="-25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= </a:t>
            </a:r>
            <a:r>
              <a:rPr lang="en-US" altLang="ko-KR" b="1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(-d</a:t>
            </a:r>
            <a:r>
              <a:rPr lang="en-US" altLang="ko-KR" baseline="-25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x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baseline="-25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y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, -</a:t>
            </a:r>
            <a:r>
              <a:rPr lang="en-US" altLang="ko-KR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d</a:t>
            </a:r>
            <a:r>
              <a:rPr lang="en-US" altLang="ko-KR" baseline="-250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z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</a:t>
            </a:r>
          </a:p>
          <a:p>
            <a:pPr lvl="1"/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Rotation: </a:t>
            </a:r>
            <a:r>
              <a:rPr lang="en-US" altLang="ko-KR" b="1" dirty="0">
                <a:latin typeface="+mj-lt"/>
                <a:ea typeface="ＭＳ Ｐゴシック" panose="020B0600070205080204" pitchFamily="34" charset="-128"/>
              </a:rPr>
              <a:t>R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ko-KR" baseline="30000" dirty="0">
                <a:latin typeface="+mj-lt"/>
                <a:ea typeface="ＭＳ Ｐゴシック" panose="020B0600070205080204" pitchFamily="34" charset="-128"/>
              </a:rPr>
              <a:t>-1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(q) = </a:t>
            </a:r>
            <a:r>
              <a:rPr lang="en-US" altLang="ko-KR" b="1" dirty="0">
                <a:latin typeface="+mj-lt"/>
                <a:ea typeface="ＭＳ Ｐゴシック" panose="020B0600070205080204" pitchFamily="34" charset="-128"/>
              </a:rPr>
              <a:t>R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(-q)</a:t>
            </a:r>
          </a:p>
          <a:p>
            <a:pPr lvl="2"/>
            <a:r>
              <a:rPr lang="en-US" altLang="ko-KR" sz="1800" dirty="0">
                <a:latin typeface="+mj-lt"/>
                <a:ea typeface="ＭＳ Ｐゴシック" panose="020B0600070205080204" pitchFamily="34" charset="-128"/>
              </a:rPr>
              <a:t>Holds for any rotation matrix</a:t>
            </a:r>
          </a:p>
          <a:p>
            <a:pPr lvl="2"/>
            <a:r>
              <a:rPr lang="en-US" altLang="ko-KR" sz="1800" dirty="0">
                <a:latin typeface="+mj-lt"/>
                <a:ea typeface="ＭＳ Ｐゴシック" panose="020B0600070205080204" pitchFamily="34" charset="-128"/>
              </a:rPr>
              <a:t>Note that since cos(-q) = cos(q) and sin(-q)=-sin(q)</a:t>
            </a:r>
          </a:p>
          <a:p>
            <a:pPr lvl="2">
              <a:buFontTx/>
              <a:buNone/>
            </a:pPr>
            <a:r>
              <a:rPr lang="en-US" altLang="ko-KR" sz="1800" b="1" dirty="0">
                <a:latin typeface="+mj-lt"/>
                <a:ea typeface="ＭＳ Ｐゴシック" panose="020B0600070205080204" pitchFamily="34" charset="-128"/>
              </a:rPr>
              <a:t>   R</a:t>
            </a:r>
            <a:r>
              <a:rPr lang="en-US" altLang="ko-KR" sz="18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ko-KR" sz="1800" baseline="30000" dirty="0">
                <a:latin typeface="+mj-lt"/>
                <a:ea typeface="ＭＳ Ｐゴシック" panose="020B0600070205080204" pitchFamily="34" charset="-128"/>
              </a:rPr>
              <a:t>-1</a:t>
            </a:r>
            <a:r>
              <a:rPr lang="en-US" altLang="ko-KR" sz="1800" dirty="0">
                <a:latin typeface="+mj-lt"/>
                <a:ea typeface="ＭＳ Ｐゴシック" panose="020B0600070205080204" pitchFamily="34" charset="-128"/>
              </a:rPr>
              <a:t>(q) = </a:t>
            </a:r>
            <a:r>
              <a:rPr lang="en-US" altLang="ko-KR" sz="1800" b="1" dirty="0">
                <a:latin typeface="+mj-lt"/>
                <a:ea typeface="ＭＳ Ｐゴシック" panose="020B0600070205080204" pitchFamily="34" charset="-128"/>
              </a:rPr>
              <a:t>R </a:t>
            </a:r>
            <a:r>
              <a:rPr lang="en-US" altLang="ko-KR" sz="1800" baseline="30000" dirty="0">
                <a:latin typeface="+mj-lt"/>
                <a:ea typeface="ＭＳ Ｐゴシック" panose="020B0600070205080204" pitchFamily="34" charset="-128"/>
              </a:rPr>
              <a:t>T</a:t>
            </a:r>
            <a:r>
              <a:rPr lang="en-US" altLang="ko-KR" sz="1800" dirty="0">
                <a:latin typeface="+mj-lt"/>
                <a:ea typeface="ＭＳ Ｐゴシック" panose="020B0600070205080204" pitchFamily="34" charset="-128"/>
              </a:rPr>
              <a:t>(q)</a:t>
            </a:r>
          </a:p>
          <a:p>
            <a:pPr lvl="1"/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Scaling: </a:t>
            </a:r>
            <a:r>
              <a:rPr lang="en-US" altLang="ko-KR" b="1" dirty="0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30000" dirty="0">
                <a:latin typeface="+mj-lt"/>
                <a:ea typeface="ＭＳ Ｐゴシック" panose="020B0600070205080204" pitchFamily="34" charset="-128"/>
              </a:rPr>
              <a:t>-1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(</a:t>
            </a:r>
            <a:r>
              <a:rPr lang="en-US" altLang="ko-KR" dirty="0" err="1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-25000" dirty="0" err="1">
                <a:latin typeface="+mj-lt"/>
                <a:ea typeface="ＭＳ Ｐゴシック" panose="020B0600070205080204" pitchFamily="34" charset="-128"/>
              </a:rPr>
              <a:t>x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, </a:t>
            </a:r>
            <a:r>
              <a:rPr lang="en-US" altLang="ko-KR" dirty="0" err="1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-25000" dirty="0" err="1">
                <a:latin typeface="+mj-lt"/>
                <a:ea typeface="ＭＳ Ｐゴシック" panose="020B0600070205080204" pitchFamily="34" charset="-128"/>
              </a:rPr>
              <a:t>y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, </a:t>
            </a:r>
            <a:r>
              <a:rPr lang="en-US" altLang="ko-KR" dirty="0" err="1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-25000" dirty="0" err="1">
                <a:latin typeface="+mj-lt"/>
                <a:ea typeface="ＭＳ Ｐゴシック" panose="020B0600070205080204" pitchFamily="34" charset="-128"/>
              </a:rPr>
              <a:t>z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) = </a:t>
            </a:r>
            <a:r>
              <a:rPr lang="en-US" altLang="ko-KR" b="1" dirty="0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(1/</a:t>
            </a:r>
            <a:r>
              <a:rPr lang="en-US" altLang="ko-KR" dirty="0" err="1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-25000" dirty="0" err="1">
                <a:latin typeface="+mj-lt"/>
                <a:ea typeface="ＭＳ Ｐゴシック" panose="020B0600070205080204" pitchFamily="34" charset="-128"/>
              </a:rPr>
              <a:t>x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, 1/</a:t>
            </a:r>
            <a:r>
              <a:rPr lang="en-US" altLang="ko-KR" dirty="0" err="1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-25000" dirty="0" err="1">
                <a:latin typeface="+mj-lt"/>
                <a:ea typeface="ＭＳ Ｐゴシック" panose="020B0600070205080204" pitchFamily="34" charset="-128"/>
              </a:rPr>
              <a:t>y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, 1/</a:t>
            </a:r>
            <a:r>
              <a:rPr lang="en-US" altLang="ko-KR" dirty="0" err="1">
                <a:latin typeface="+mj-lt"/>
                <a:ea typeface="ＭＳ Ｐゴシック" panose="020B0600070205080204" pitchFamily="34" charset="-128"/>
              </a:rPr>
              <a:t>s</a:t>
            </a:r>
            <a:r>
              <a:rPr lang="en-US" altLang="ko-KR" baseline="-25000" dirty="0" err="1">
                <a:latin typeface="+mj-lt"/>
                <a:ea typeface="ＭＳ Ｐゴシック" panose="020B0600070205080204" pitchFamily="34" charset="-128"/>
              </a:rPr>
              <a:t>z</a:t>
            </a:r>
            <a:r>
              <a:rPr lang="en-US" altLang="ko-KR" dirty="0">
                <a:latin typeface="+mj-lt"/>
                <a:ea typeface="ＭＳ Ｐゴシック" panose="020B0600070205080204" pitchFamily="34" charset="-128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67877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Order of Transformations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>
                <a:ea typeface="ＭＳ Ｐゴシック" panose="020B0600070205080204" pitchFamily="34" charset="-128"/>
              </a:rPr>
              <a:t>Note that matrix on the right is the first applied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ＭＳ Ｐゴシック" panose="020B0600070205080204" pitchFamily="34" charset="-128"/>
              </a:rPr>
              <a:t>Mathematically, the following are equivalent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</a:t>
            </a:r>
            <a:r>
              <a:rPr lang="en-US" altLang="ko-KR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vn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A * B * C * v = A * (B * (C * v))</a:t>
            </a:r>
          </a:p>
          <a:p>
            <a:pPr>
              <a:lnSpc>
                <a:spcPct val="90000"/>
              </a:lnSpc>
            </a:pPr>
            <a:r>
              <a:rPr lang="en-US" altLang="ko-KR" dirty="0">
                <a:ea typeface="ＭＳ Ｐゴシック" panose="020B0600070205080204" pitchFamily="34" charset="-128"/>
              </a:rPr>
              <a:t>Note many references use column matrices to represent points. In terms of column matrices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ko-KR" b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         </a:t>
            </a:r>
            <a:r>
              <a:rPr lang="en-US" altLang="ko-KR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vn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= </a:t>
            </a:r>
            <a:r>
              <a:rPr lang="en-US" altLang="ko-KR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</a:t>
            </a:r>
            <a:r>
              <a:rPr lang="en-US" altLang="ko-KR" baseline="30000" dirty="0" err="1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r>
              <a:rPr lang="en-US" altLang="ko-KR" baseline="300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*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C</a:t>
            </a:r>
            <a:r>
              <a:rPr lang="en-US" altLang="ko-KR" baseline="300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 *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B</a:t>
            </a:r>
            <a:r>
              <a:rPr lang="en-US" altLang="ko-KR" baseline="300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 * </a:t>
            </a:r>
            <a:r>
              <a:rPr lang="en-US" altLang="ko-KR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A</a:t>
            </a:r>
            <a:r>
              <a:rPr lang="en-US" altLang="ko-KR" baseline="30000" dirty="0">
                <a:solidFill>
                  <a:schemeClr val="tx1">
                    <a:lumMod val="95000"/>
                  </a:schemeClr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T</a:t>
            </a:r>
            <a:endParaRPr lang="en-US" altLang="ko-KR" dirty="0">
              <a:solidFill>
                <a:schemeClr val="tx1">
                  <a:lumMod val="95000"/>
                </a:schemeClr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dirty="0">
                <a:ea typeface="ＭＳ Ｐゴシック" panose="020B0600070205080204" pitchFamily="34" charset="-128"/>
              </a:rPr>
              <a:t>Why we use “Homogeneous Coordinate”</a:t>
            </a:r>
          </a:p>
        </p:txBody>
      </p:sp>
    </p:spTree>
    <p:extLst>
      <p:ext uri="{BB962C8B-B14F-4D97-AF65-F5344CB8AC3E}">
        <p14:creationId xmlns:p14="http://schemas.microsoft.com/office/powerpoint/2010/main" val="123346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ＭＳ Ｐゴシック" panose="020B0600070205080204" pitchFamily="34" charset="-128"/>
              </a:rPr>
              <a:t>General Rotation About the Origin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>
          <a:xfrm>
            <a:off x="6457950" y="3257550"/>
            <a:ext cx="228600" cy="2857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ko-KR">
                <a:latin typeface="Symbol" panose="05050102010706020507" pitchFamily="18" charset="2"/>
                <a:ea typeface="ＭＳ Ｐゴシック" panose="020B0600070205080204" pitchFamily="34" charset="-128"/>
              </a:rPr>
              <a:t>q</a:t>
            </a:r>
          </a:p>
        </p:txBody>
      </p:sp>
      <p:grpSp>
        <p:nvGrpSpPr>
          <p:cNvPr id="34822" name="Group 10"/>
          <p:cNvGrpSpPr>
            <a:grpSpLocks/>
          </p:cNvGrpSpPr>
          <p:nvPr/>
        </p:nvGrpSpPr>
        <p:grpSpPr bwMode="auto">
          <a:xfrm>
            <a:off x="5372100" y="3200400"/>
            <a:ext cx="1714500" cy="1428750"/>
            <a:chOff x="1344" y="1392"/>
            <a:chExt cx="1824" cy="1680"/>
          </a:xfrm>
        </p:grpSpPr>
        <p:sp>
          <p:nvSpPr>
            <p:cNvPr id="34831" name="Line 4"/>
            <p:cNvSpPr>
              <a:spLocks noChangeShapeType="1"/>
            </p:cNvSpPr>
            <p:nvPr/>
          </p:nvSpPr>
          <p:spPr bwMode="auto">
            <a:xfrm flipV="1">
              <a:off x="1824" y="1680"/>
              <a:ext cx="1248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 sz="1350"/>
            </a:p>
          </p:txBody>
        </p:sp>
        <p:sp>
          <p:nvSpPr>
            <p:cNvPr id="34832" name="AutoShape 5"/>
            <p:cNvSpPr>
              <a:spLocks noChangeArrowheads="1"/>
            </p:cNvSpPr>
            <p:nvPr/>
          </p:nvSpPr>
          <p:spPr bwMode="auto">
            <a:xfrm flipH="1">
              <a:off x="2400" y="1776"/>
              <a:ext cx="288" cy="624"/>
            </a:xfrm>
            <a:custGeom>
              <a:avLst/>
              <a:gdLst>
                <a:gd name="T0" fmla="*/ 2 w 21600"/>
                <a:gd name="T1" fmla="*/ 0 h 21600"/>
                <a:gd name="T2" fmla="*/ 0 w 21600"/>
                <a:gd name="T3" fmla="*/ 9 h 21600"/>
                <a:gd name="T4" fmla="*/ 2 w 21600"/>
                <a:gd name="T5" fmla="*/ 5 h 21600"/>
                <a:gd name="T6" fmla="*/ 4 w 21600"/>
                <a:gd name="T7" fmla="*/ 9 h 21600"/>
                <a:gd name="T8" fmla="*/ 3 w 21600"/>
                <a:gd name="T9" fmla="*/ 14 h 21600"/>
                <a:gd name="T10" fmla="*/ 2 w 21600"/>
                <a:gd name="T11" fmla="*/ 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965" y="5399"/>
                    <a:pt x="5613" y="7591"/>
                    <a:pt x="5413" y="10419"/>
                  </a:cubicBezTo>
                  <a:lnTo>
                    <a:pt x="26" y="10038"/>
                  </a:lnTo>
                  <a:cubicBezTo>
                    <a:pt x="426" y="4383"/>
                    <a:pt x="5130" y="-1"/>
                    <a:pt x="10800" y="0"/>
                  </a:cubicBezTo>
                  <a:cubicBezTo>
                    <a:pt x="16764" y="0"/>
                    <a:pt x="21599" y="4835"/>
                    <a:pt x="21599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ko-KR" altLang="ko-KR" sz="1800"/>
            </a:p>
          </p:txBody>
        </p:sp>
        <p:sp>
          <p:nvSpPr>
            <p:cNvPr id="34833" name="Line 6"/>
            <p:cNvSpPr>
              <a:spLocks noChangeShapeType="1"/>
            </p:cNvSpPr>
            <p:nvPr/>
          </p:nvSpPr>
          <p:spPr bwMode="auto">
            <a:xfrm>
              <a:off x="1824" y="2496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 sz="1350"/>
            </a:p>
          </p:txBody>
        </p:sp>
        <p:sp>
          <p:nvSpPr>
            <p:cNvPr id="34834" name="Line 7"/>
            <p:cNvSpPr>
              <a:spLocks noChangeShapeType="1"/>
            </p:cNvSpPr>
            <p:nvPr/>
          </p:nvSpPr>
          <p:spPr bwMode="auto">
            <a:xfrm flipV="1">
              <a:off x="1824" y="139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 sz="1350"/>
            </a:p>
          </p:txBody>
        </p:sp>
        <p:sp>
          <p:nvSpPr>
            <p:cNvPr id="34835" name="Line 8"/>
            <p:cNvSpPr>
              <a:spLocks noChangeShapeType="1"/>
            </p:cNvSpPr>
            <p:nvPr/>
          </p:nvSpPr>
          <p:spPr bwMode="auto">
            <a:xfrm flipH="1">
              <a:off x="1344" y="2496"/>
              <a:ext cx="48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 anchorCtr="1"/>
            <a:lstStyle/>
            <a:p>
              <a:endParaRPr lang="ko-KR" altLang="en-US" sz="1350"/>
            </a:p>
          </p:txBody>
        </p:sp>
      </p:grpSp>
      <p:sp>
        <p:nvSpPr>
          <p:cNvPr id="34823" name="Text Box 11"/>
          <p:cNvSpPr txBox="1">
            <a:spLocks noChangeArrowheads="1"/>
          </p:cNvSpPr>
          <p:nvPr/>
        </p:nvSpPr>
        <p:spPr bwMode="auto">
          <a:xfrm>
            <a:off x="7086600" y="3886200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i="1"/>
              <a:t>x</a:t>
            </a:r>
          </a:p>
        </p:txBody>
      </p:sp>
      <p:sp>
        <p:nvSpPr>
          <p:cNvPr id="34824" name="Text Box 12"/>
          <p:cNvSpPr txBox="1">
            <a:spLocks noChangeArrowheads="1"/>
          </p:cNvSpPr>
          <p:nvPr/>
        </p:nvSpPr>
        <p:spPr bwMode="auto">
          <a:xfrm>
            <a:off x="5086351" y="4457700"/>
            <a:ext cx="2744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i="1"/>
              <a:t>z</a:t>
            </a:r>
          </a:p>
        </p:txBody>
      </p:sp>
      <p:sp>
        <p:nvSpPr>
          <p:cNvPr id="34825" name="Text Box 13"/>
          <p:cNvSpPr txBox="1">
            <a:spLocks noChangeArrowheads="1"/>
          </p:cNvSpPr>
          <p:nvPr/>
        </p:nvSpPr>
        <p:spPr bwMode="auto">
          <a:xfrm>
            <a:off x="5715000" y="2857500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i="1"/>
              <a:t>y</a:t>
            </a:r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7143750" y="3143250"/>
            <a:ext cx="2872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i="1"/>
              <a:t>v</a:t>
            </a:r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777479" y="1188713"/>
            <a:ext cx="458330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>
                <a:latin typeface="Arial" panose="020B0604020202020204" pitchFamily="34" charset="0"/>
              </a:rPr>
              <a:t>A rotation by </a:t>
            </a:r>
            <a:r>
              <a:rPr lang="en-US" altLang="ko-KR" sz="1800" dirty="0">
                <a:latin typeface="Symbol" panose="05050102010706020507" pitchFamily="18" charset="2"/>
              </a:rPr>
              <a:t>q</a:t>
            </a:r>
            <a:r>
              <a:rPr lang="en-US" altLang="ko-KR" sz="1800" dirty="0">
                <a:latin typeface="Arial" panose="020B0604020202020204" pitchFamily="34" charset="0"/>
              </a:rPr>
              <a:t> about an arbitrary axis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can be decomposed into the concatenation</a:t>
            </a:r>
          </a:p>
          <a:p>
            <a:r>
              <a:rPr lang="en-US" altLang="ko-KR" sz="1800" dirty="0">
                <a:latin typeface="Arial" panose="020B0604020202020204" pitchFamily="34" charset="0"/>
              </a:rPr>
              <a:t>of rotations about the </a:t>
            </a:r>
            <a:r>
              <a:rPr lang="en-US" altLang="ko-KR" sz="1800" i="1" dirty="0">
                <a:latin typeface="Arial" panose="020B0604020202020204" pitchFamily="34" charset="0"/>
              </a:rPr>
              <a:t>x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en-US" altLang="ko-KR" sz="1800" i="1" dirty="0">
                <a:latin typeface="Arial" panose="020B0604020202020204" pitchFamily="34" charset="0"/>
              </a:rPr>
              <a:t>y</a:t>
            </a:r>
            <a:r>
              <a:rPr lang="en-US" altLang="ko-KR" sz="1800" dirty="0">
                <a:latin typeface="Arial" panose="020B0604020202020204" pitchFamily="34" charset="0"/>
              </a:rPr>
              <a:t>, and </a:t>
            </a:r>
            <a:r>
              <a:rPr lang="en-US" altLang="ko-KR" sz="1800" i="1" dirty="0">
                <a:latin typeface="Arial" panose="020B0604020202020204" pitchFamily="34" charset="0"/>
              </a:rPr>
              <a:t>z</a:t>
            </a:r>
            <a:r>
              <a:rPr lang="en-US" altLang="ko-KR" sz="1800" dirty="0">
                <a:latin typeface="Arial" panose="020B0604020202020204" pitchFamily="34" charset="0"/>
              </a:rPr>
              <a:t> axes</a:t>
            </a:r>
          </a:p>
        </p:txBody>
      </p:sp>
      <p:sp>
        <p:nvSpPr>
          <p:cNvPr id="34828" name="Text Box 16"/>
          <p:cNvSpPr txBox="1">
            <a:spLocks noChangeArrowheads="1"/>
          </p:cNvSpPr>
          <p:nvPr/>
        </p:nvSpPr>
        <p:spPr bwMode="auto">
          <a:xfrm>
            <a:off x="1040618" y="2443941"/>
            <a:ext cx="3579826" cy="450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325" b="1"/>
              <a:t>R</a:t>
            </a:r>
            <a:r>
              <a:rPr lang="en-US" altLang="ko-KR" sz="2325"/>
              <a:t>(</a:t>
            </a:r>
            <a:r>
              <a:rPr lang="en-US" altLang="ko-KR" sz="2325">
                <a:latin typeface="Symbol" panose="05050102010706020507" pitchFamily="18" charset="2"/>
              </a:rPr>
              <a:t>q</a:t>
            </a:r>
            <a:r>
              <a:rPr lang="en-US" altLang="ko-KR" sz="2325"/>
              <a:t>) = </a:t>
            </a:r>
            <a:r>
              <a:rPr lang="en-US" altLang="ko-KR" sz="2325" b="1"/>
              <a:t>R</a:t>
            </a:r>
            <a:r>
              <a:rPr lang="en-US" altLang="ko-KR" sz="2325" baseline="-25000"/>
              <a:t>z</a:t>
            </a:r>
            <a:r>
              <a:rPr lang="en-US" altLang="ko-KR" sz="2325"/>
              <a:t>(</a:t>
            </a:r>
            <a:r>
              <a:rPr lang="en-US" altLang="ko-KR" sz="2325">
                <a:latin typeface="Symbol" panose="05050102010706020507" pitchFamily="18" charset="2"/>
              </a:rPr>
              <a:t>q</a:t>
            </a:r>
            <a:r>
              <a:rPr lang="en-US" altLang="ko-KR" sz="2325" baseline="-25000"/>
              <a:t>z</a:t>
            </a:r>
            <a:r>
              <a:rPr lang="en-US" altLang="ko-KR" sz="2325"/>
              <a:t>) </a:t>
            </a:r>
            <a:r>
              <a:rPr lang="en-US" altLang="ko-KR" sz="2325" b="1"/>
              <a:t>R</a:t>
            </a:r>
            <a:r>
              <a:rPr lang="en-US" altLang="ko-KR" sz="2325" baseline="-25000"/>
              <a:t>y</a:t>
            </a:r>
            <a:r>
              <a:rPr lang="en-US" altLang="ko-KR" sz="2325"/>
              <a:t>(</a:t>
            </a:r>
            <a:r>
              <a:rPr lang="en-US" altLang="ko-KR" sz="2325">
                <a:latin typeface="Symbol" panose="05050102010706020507" pitchFamily="18" charset="2"/>
              </a:rPr>
              <a:t>q</a:t>
            </a:r>
            <a:r>
              <a:rPr lang="en-US" altLang="ko-KR" sz="2325" baseline="-25000"/>
              <a:t>y</a:t>
            </a:r>
            <a:r>
              <a:rPr lang="en-US" altLang="ko-KR" sz="2325"/>
              <a:t>) </a:t>
            </a:r>
            <a:r>
              <a:rPr lang="en-US" altLang="ko-KR" sz="2325" b="1"/>
              <a:t>R</a:t>
            </a:r>
            <a:r>
              <a:rPr lang="en-US" altLang="ko-KR" sz="2325" baseline="-25000"/>
              <a:t>x</a:t>
            </a:r>
            <a:r>
              <a:rPr lang="en-US" altLang="ko-KR" sz="2325"/>
              <a:t>(</a:t>
            </a:r>
            <a:r>
              <a:rPr lang="en-US" altLang="ko-KR" sz="2325">
                <a:latin typeface="Symbol" panose="05050102010706020507" pitchFamily="18" charset="2"/>
              </a:rPr>
              <a:t>q</a:t>
            </a:r>
            <a:r>
              <a:rPr lang="en-US" altLang="ko-KR" sz="2325" baseline="-25000"/>
              <a:t>x</a:t>
            </a:r>
            <a:r>
              <a:rPr lang="en-US" altLang="ko-KR" sz="2325"/>
              <a:t>) </a:t>
            </a:r>
          </a:p>
        </p:txBody>
      </p:sp>
      <p:sp>
        <p:nvSpPr>
          <p:cNvPr id="34829" name="Text Box 18"/>
          <p:cNvSpPr txBox="1">
            <a:spLocks noChangeArrowheads="1"/>
          </p:cNvSpPr>
          <p:nvPr/>
        </p:nvSpPr>
        <p:spPr bwMode="auto">
          <a:xfrm>
            <a:off x="1019483" y="3198446"/>
            <a:ext cx="3712876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2025">
                <a:latin typeface="Symbol" panose="05050102010706020507" pitchFamily="18" charset="2"/>
              </a:rPr>
              <a:t>q</a:t>
            </a:r>
            <a:r>
              <a:rPr lang="en-US" altLang="ko-KR" sz="2025" baseline="-25000"/>
              <a:t>x </a:t>
            </a:r>
            <a:r>
              <a:rPr lang="en-US" altLang="ko-KR" sz="2025">
                <a:latin typeface="Symbol" panose="05050102010706020507" pitchFamily="18" charset="2"/>
              </a:rPr>
              <a:t>q</a:t>
            </a:r>
            <a:r>
              <a:rPr lang="en-US" altLang="ko-KR" sz="2025" baseline="-25000"/>
              <a:t>y </a:t>
            </a:r>
            <a:r>
              <a:rPr lang="en-US" altLang="ko-KR" sz="2025">
                <a:latin typeface="Symbol" panose="05050102010706020507" pitchFamily="18" charset="2"/>
              </a:rPr>
              <a:t>q</a:t>
            </a:r>
            <a:r>
              <a:rPr lang="en-US" altLang="ko-KR" sz="2025" baseline="-25000"/>
              <a:t>z </a:t>
            </a:r>
            <a:r>
              <a:rPr lang="en-US" altLang="ko-KR" sz="2025"/>
              <a:t>are called the Euler angles</a:t>
            </a:r>
          </a:p>
        </p:txBody>
      </p:sp>
      <p:sp>
        <p:nvSpPr>
          <p:cNvPr id="34830" name="Text Box 19"/>
          <p:cNvSpPr txBox="1">
            <a:spLocks noChangeArrowheads="1"/>
          </p:cNvSpPr>
          <p:nvPr/>
        </p:nvSpPr>
        <p:spPr bwMode="auto">
          <a:xfrm>
            <a:off x="919378" y="3832572"/>
            <a:ext cx="398134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Note that rotations do not commute</a:t>
            </a:r>
          </a:p>
          <a:p>
            <a:r>
              <a:rPr lang="en-US" altLang="ko-KR" sz="1800"/>
              <a:t>We can use rotations in another order but</a:t>
            </a:r>
          </a:p>
          <a:p>
            <a:r>
              <a:rPr lang="en-US" altLang="ko-KR" sz="1800"/>
              <a:t>with different angles</a:t>
            </a:r>
          </a:p>
        </p:txBody>
      </p:sp>
    </p:spTree>
    <p:extLst>
      <p:ext uri="{BB962C8B-B14F-4D97-AF65-F5344CB8AC3E}">
        <p14:creationId xmlns:p14="http://schemas.microsoft.com/office/powerpoint/2010/main" val="97108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1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Rotation About Point (p</a:t>
            </a:r>
            <a:r>
              <a:rPr lang="en-US" altLang="ko-KR" baseline="-25000" dirty="0">
                <a:ea typeface="ＭＳ Ｐゴシック" panose="020B0600070205080204" pitchFamily="34" charset="-128"/>
              </a:rPr>
              <a:t>f</a:t>
            </a:r>
            <a:r>
              <a:rPr lang="en-US" altLang="ko-KR" dirty="0">
                <a:ea typeface="ＭＳ Ｐゴシック" panose="020B0600070205080204" pitchFamily="34" charset="-128"/>
              </a:rPr>
              <a:t>) other than the Origin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681517" y="1018390"/>
            <a:ext cx="7886700" cy="342555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25" dirty="0">
                <a:ea typeface="ＭＳ Ｐゴシック" panose="020B0600070205080204" pitchFamily="34" charset="-128"/>
              </a:rPr>
              <a:t>Move point to origin</a:t>
            </a:r>
          </a:p>
          <a:p>
            <a:pPr>
              <a:buFontTx/>
              <a:buNone/>
            </a:pPr>
            <a:r>
              <a:rPr lang="en-US" altLang="ko-KR" sz="2025" dirty="0">
                <a:ea typeface="ＭＳ Ｐゴシック" panose="020B0600070205080204" pitchFamily="34" charset="-128"/>
              </a:rPr>
              <a:t>Rotate</a:t>
            </a:r>
          </a:p>
          <a:p>
            <a:pPr>
              <a:buFontTx/>
              <a:buNone/>
            </a:pPr>
            <a:r>
              <a:rPr lang="en-US" altLang="ko-KR" sz="2025" dirty="0">
                <a:ea typeface="ＭＳ Ｐゴシック" panose="020B0600070205080204" pitchFamily="34" charset="-128"/>
              </a:rPr>
              <a:t>Move point back</a:t>
            </a:r>
          </a:p>
          <a:p>
            <a:pPr>
              <a:buFontTx/>
              <a:buNone/>
            </a:pPr>
            <a:r>
              <a:rPr lang="en-US" altLang="ko-KR" sz="2025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   M * v = T(p</a:t>
            </a:r>
            <a:r>
              <a:rPr lang="en-US" altLang="ko-KR" sz="2025" baseline="-25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en-US" altLang="ko-KR" sz="2025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R(q) * T(-p</a:t>
            </a:r>
            <a:r>
              <a:rPr lang="en-US" altLang="ko-KR" sz="2025" baseline="-250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</a:t>
            </a:r>
            <a:r>
              <a:rPr lang="en-US" altLang="ko-KR" sz="2025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 * v</a:t>
            </a:r>
          </a:p>
        </p:txBody>
      </p:sp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121313" indent="-18121313"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3429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6858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0287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371600" eaLnBrk="0" fontAlgn="base" hangingPunct="0">
              <a:spcBef>
                <a:spcPct val="0"/>
              </a:spcBef>
              <a:spcAft>
                <a:spcPct val="0"/>
              </a:spcAft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1586090-1CF2-4E46-995E-4609E257ADDF}" type="slidenum">
              <a:rPr lang="es-ES" altLang="ko-KR" sz="750">
                <a:latin typeface="Arial" panose="020B0604020202020204" pitchFamily="34" charset="0"/>
              </a:rPr>
              <a:pPr lvl="1"/>
              <a:t>20</a:t>
            </a:fld>
            <a:endParaRPr lang="es-ES" altLang="ko-KR" sz="750">
              <a:latin typeface="Arial" panose="020B0604020202020204" pitchFamily="34" charset="0"/>
            </a:endParaRPr>
          </a:p>
        </p:txBody>
      </p:sp>
      <p:pic>
        <p:nvPicPr>
          <p:cNvPr id="35846" name="Picture 5" descr="\\Angel\BOOK\OpenGL\Paul Final\Art\jpeg\AN04F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337" y="2919945"/>
            <a:ext cx="5809060" cy="165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650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7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06a</a:t>
            </a:r>
            <a:br>
              <a:rPr lang="en-US" altLang="ko-KR" dirty="0"/>
            </a:br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6167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091C-0F58-47E3-AB65-AED7E33A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01ED2-87AD-4C36-B259-18FDA9E4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JavaScript open source code for </a:t>
            </a:r>
            <a:r>
              <a:rPr lang="en-US" altLang="ko-KR" dirty="0" err="1"/>
              <a:t>gl</a:t>
            </a:r>
            <a:r>
              <a:rPr lang="en-US" altLang="ko-KR" dirty="0"/>
              <a:t> drawing</a:t>
            </a:r>
          </a:p>
          <a:p>
            <a:pPr lvl="1"/>
            <a:r>
              <a:rPr lang="en-US" altLang="ko-KR" dirty="0">
                <a:hlinkClick r:id="rId2"/>
              </a:rPr>
              <a:t>http://glmatrix.net/</a:t>
            </a:r>
            <a:endParaRPr lang="en-US" altLang="ko-KR" dirty="0"/>
          </a:p>
          <a:p>
            <a:r>
              <a:rPr lang="fr-FR" altLang="ko-KR" dirty="0"/>
              <a:t>Modules</a:t>
            </a:r>
          </a:p>
          <a:p>
            <a:pPr lvl="1"/>
            <a:r>
              <a:rPr lang="fr-FR" altLang="ko-KR" dirty="0"/>
              <a:t>glMatrix</a:t>
            </a:r>
          </a:p>
          <a:p>
            <a:pPr lvl="2"/>
            <a:r>
              <a:rPr lang="en-US" altLang="ko-KR" dirty="0"/>
              <a:t>equals(a, b), </a:t>
            </a:r>
            <a:r>
              <a:rPr lang="en-US" altLang="ko-KR" dirty="0" err="1"/>
              <a:t>toRadian</a:t>
            </a:r>
            <a:r>
              <a:rPr lang="en-US" altLang="ko-KR" dirty="0"/>
              <a:t>, </a:t>
            </a:r>
            <a:r>
              <a:rPr lang="en-US" altLang="ko-KR" dirty="0" err="1"/>
              <a:t>setMatrixArrayType</a:t>
            </a:r>
            <a:r>
              <a:rPr lang="en-US" altLang="ko-KR" dirty="0"/>
              <a:t>(type) – default </a:t>
            </a:r>
            <a:r>
              <a:rPr lang="en-US" altLang="ko-KR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Float32Array</a:t>
            </a:r>
            <a:endParaRPr lang="fr-FR" altLang="ko-KR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lvl="1"/>
            <a:r>
              <a:rPr lang="fr-FR" altLang="ko-KR" dirty="0"/>
              <a:t>mat2</a:t>
            </a:r>
          </a:p>
          <a:p>
            <a:pPr lvl="1"/>
            <a:r>
              <a:rPr lang="fr-FR" altLang="ko-KR" dirty="0"/>
              <a:t>mat2d – 3 x 2 matrix – same as PostScript</a:t>
            </a:r>
          </a:p>
          <a:p>
            <a:pPr lvl="1"/>
            <a:r>
              <a:rPr lang="fr-FR" altLang="ko-KR" dirty="0"/>
              <a:t>mat3</a:t>
            </a:r>
          </a:p>
          <a:p>
            <a:pPr lvl="1"/>
            <a:r>
              <a:rPr lang="fr-FR" altLang="ko-KR" dirty="0"/>
              <a:t>mat4</a:t>
            </a:r>
          </a:p>
          <a:p>
            <a:pPr lvl="1"/>
            <a:r>
              <a:rPr lang="fr-FR" altLang="ko-KR" dirty="0"/>
              <a:t>quat</a:t>
            </a:r>
          </a:p>
          <a:p>
            <a:pPr lvl="1"/>
            <a:r>
              <a:rPr lang="fr-FR" altLang="ko-KR" dirty="0"/>
              <a:t>quat2</a:t>
            </a:r>
          </a:p>
          <a:p>
            <a:pPr lvl="1"/>
            <a:r>
              <a:rPr lang="fr-FR" altLang="ko-KR" dirty="0"/>
              <a:t>vec2</a:t>
            </a:r>
          </a:p>
          <a:p>
            <a:pPr lvl="1"/>
            <a:r>
              <a:rPr lang="fr-FR" altLang="ko-KR" dirty="0"/>
              <a:t>vec3</a:t>
            </a:r>
          </a:p>
          <a:p>
            <a:pPr lvl="1"/>
            <a:r>
              <a:rPr lang="fr-FR" altLang="ko-KR" dirty="0"/>
              <a:t>vec4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6501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87DA1-E33B-4E6F-92C1-F2C2C3CA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use </a:t>
            </a:r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76DD6B-586D-4173-A5E8-11185F66A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You can import in JavaScript code with import</a:t>
            </a:r>
          </a:p>
          <a:p>
            <a:r>
              <a:rPr lang="en-US" altLang="ko-KR" dirty="0"/>
              <a:t>Script in html file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 type="text/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="gl-matrix.js"&gt; &lt;/script&gt;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&lt;script&gt; 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window['mat4'] = glMatrix.mat4;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window['vec4'] = glMatrix.vec4;</a:t>
            </a:r>
          </a:p>
          <a:p>
            <a:pPr marL="685800" lvl="2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window['vec3'] = glMatrix.vec4;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&lt;/script&gt;</a:t>
            </a:r>
          </a:p>
          <a:p>
            <a:pPr marL="342900" lvl="1" indent="0">
              <a:buNone/>
            </a:pP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&lt;script type="text/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javascript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" </a:t>
            </a:r>
            <a:r>
              <a:rPr lang="en-US" altLang="ko-KR" sz="1600" dirty="0" err="1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src</a:t>
            </a:r>
            <a:r>
              <a:rPr lang="en-US" altLang="ko-KR" sz="16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="hello.js"&gt; &lt;/script&gt;</a:t>
            </a:r>
            <a:endParaRPr lang="ko-KR" altLang="en-US" sz="1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859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26A2D-DEEA-416E-929C-05AF62AB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Start coding - Preparation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35483-07CB-4D97-BFE2-15C14079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Copy </a:t>
            </a:r>
            <a:r>
              <a:rPr lang="en-US" altLang="ko-KR" sz="2000" dirty="0" err="1"/>
              <a:t>gl</a:t>
            </a:r>
            <a:r>
              <a:rPr lang="en-US" altLang="ko-KR" sz="2000" dirty="0"/>
              <a:t>-matrix to local work folder</a:t>
            </a:r>
          </a:p>
          <a:p>
            <a:r>
              <a:rPr lang="en-US" altLang="ko-KR" sz="2000" dirty="0"/>
              <a:t>Drawing Cube</a:t>
            </a:r>
          </a:p>
          <a:p>
            <a:pPr lvl="1"/>
            <a:r>
              <a:rPr lang="en-US" altLang="ko-KR" dirty="0"/>
              <a:t>Make Cube Data </a:t>
            </a:r>
          </a:p>
          <a:p>
            <a:pPr lvl="1"/>
            <a:r>
              <a:rPr lang="en-US" altLang="ko-KR" dirty="0"/>
              <a:t>Depth Test Enabled</a:t>
            </a:r>
          </a:p>
          <a:p>
            <a:pPr lvl="1"/>
            <a:endParaRPr lang="en-US" altLang="ko-KR" dirty="0"/>
          </a:p>
          <a:p>
            <a:r>
              <a:rPr lang="en-US" altLang="ko-KR" sz="2000" dirty="0">
                <a:hlinkClick r:id="rId2"/>
              </a:rPr>
              <a:t>https://git.ajou.ac.kr/hwan/cg_course/-/tree/master</a:t>
            </a:r>
            <a:br>
              <a:rPr lang="en-US" altLang="ko-KR" sz="2000" dirty="0">
                <a:hlinkClick r:id="rId2"/>
              </a:rPr>
            </a:br>
            <a:r>
              <a:rPr lang="en-US" altLang="ko-KR" sz="2000" dirty="0">
                <a:hlinkClick r:id="rId2"/>
              </a:rPr>
              <a:t>/WebGL/transform-coding</a:t>
            </a:r>
            <a:endParaRPr lang="en-US" altLang="ko-KR" sz="2000" dirty="0"/>
          </a:p>
          <a:p>
            <a:pPr lvl="1"/>
            <a:r>
              <a:rPr lang="en-US" altLang="ko-KR" dirty="0"/>
              <a:t>Start code is backup with name of _start</a:t>
            </a:r>
          </a:p>
          <a:p>
            <a:pPr lvl="1"/>
            <a:endParaRPr lang="en-US" altLang="ko-KR" sz="160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971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906B-30D4-40F5-8288-2D10858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3183E-04D3-437E-8878-508FC3E7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45" y="966537"/>
            <a:ext cx="7886700" cy="3903119"/>
          </a:xfrm>
        </p:spPr>
        <p:txBody>
          <a:bodyPr>
            <a:normAutofit/>
          </a:bodyPr>
          <a:lstStyle/>
          <a:p>
            <a:r>
              <a:rPr lang="en-US" altLang="ko-KR" dirty="0"/>
              <a:t>vec3 (vec4)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나눔고딕코딩" panose="020D0009000000000000" pitchFamily="49" charset="-127"/>
              </a:rPr>
              <a:t>create(), zero(out), </a:t>
            </a:r>
            <a:r>
              <a:rPr lang="en-US" altLang="ko-KR" dirty="0" err="1">
                <a:ea typeface="나눔고딕코딩" panose="020D0009000000000000" pitchFamily="49" charset="-127"/>
              </a:rPr>
              <a:t>fromValues</a:t>
            </a:r>
            <a:r>
              <a:rPr lang="en-US" altLang="ko-KR" dirty="0">
                <a:ea typeface="나눔고딕코딩" panose="020D0009000000000000" pitchFamily="49" charset="-127"/>
              </a:rPr>
              <a:t>(x, y, z), set(out, x, y, z), add(out, a, b), ceil(out, a), clone(a), copy(out, a), cross(out, a, b), distance(a, b), divide(out, a, b), dot(a, b), equals(a, b), </a:t>
            </a:r>
            <a:r>
              <a:rPr lang="en-US" altLang="ko-KR" dirty="0" err="1">
                <a:ea typeface="나눔고딕코딩" panose="020D0009000000000000" pitchFamily="49" charset="-127"/>
              </a:rPr>
              <a:t>exactEquals</a:t>
            </a:r>
            <a:r>
              <a:rPr lang="en-US" altLang="ko-KR" dirty="0">
                <a:ea typeface="나눔고딕코딩" panose="020D0009000000000000" pitchFamily="49" charset="-127"/>
              </a:rPr>
              <a:t>(a, b), floor(out, a), </a:t>
            </a:r>
            <a:r>
              <a:rPr lang="en-US" altLang="ko-KR" dirty="0" err="1">
                <a:ea typeface="나눔고딕코딩" panose="020D0009000000000000" pitchFamily="49" charset="-127"/>
              </a:rPr>
              <a:t>forEach</a:t>
            </a:r>
            <a:r>
              <a:rPr lang="en-US" altLang="ko-KR" dirty="0">
                <a:ea typeface="나눔고딕코딩" panose="020D0009000000000000" pitchFamily="49" charset="-127"/>
              </a:rPr>
              <a:t>(a, stride, offset, count, </a:t>
            </a:r>
            <a:r>
              <a:rPr lang="en-US" altLang="ko-KR" dirty="0" err="1">
                <a:ea typeface="나눔고딕코딩" panose="020D0009000000000000" pitchFamily="49" charset="-127"/>
              </a:rPr>
              <a:t>fn</a:t>
            </a:r>
            <a:r>
              <a:rPr lang="en-US" altLang="ko-KR" dirty="0">
                <a:ea typeface="나눔고딕코딩" panose="020D0009000000000000" pitchFamily="49" charset="-127"/>
              </a:rPr>
              <a:t>, </a:t>
            </a:r>
            <a:r>
              <a:rPr lang="en-US" altLang="ko-KR" dirty="0" err="1">
                <a:ea typeface="나눔고딕코딩" panose="020D0009000000000000" pitchFamily="49" charset="-127"/>
              </a:rPr>
              <a:t>arg</a:t>
            </a:r>
            <a:r>
              <a:rPr lang="en-US" altLang="ko-KR" i="1" baseline="-25000" dirty="0" err="1">
                <a:ea typeface="나눔고딕코딩" panose="020D0009000000000000" pitchFamily="49" charset="-127"/>
              </a:rPr>
              <a:t>opt</a:t>
            </a:r>
            <a:r>
              <a:rPr lang="en-US" altLang="ko-KR" dirty="0">
                <a:ea typeface="나눔고딕코딩" panose="020D0009000000000000" pitchFamily="49" charset="-127"/>
              </a:rPr>
              <a:t>), inverse(out, a), length(a), max(out, a, b), min(out, a, b), multiply(out, a, b), negate(out, a), normalize(out, a), random(out, </a:t>
            </a:r>
            <a:r>
              <a:rPr lang="en-US" altLang="ko-KR" dirty="0" err="1">
                <a:ea typeface="나눔고딕코딩" panose="020D0009000000000000" pitchFamily="49" charset="-127"/>
              </a:rPr>
              <a:t>scale</a:t>
            </a:r>
            <a:r>
              <a:rPr lang="en-US" altLang="ko-KR" i="1" baseline="-25000" dirty="0" err="1">
                <a:ea typeface="나눔고딕코딩" panose="020D0009000000000000" pitchFamily="49" charset="-127"/>
              </a:rPr>
              <a:t>opt</a:t>
            </a:r>
            <a:r>
              <a:rPr lang="en-US" altLang="ko-KR" dirty="0">
                <a:ea typeface="나눔고딕코딩" panose="020D0009000000000000" pitchFamily="49" charset="-127"/>
              </a:rPr>
              <a:t>), </a:t>
            </a:r>
            <a:r>
              <a:rPr lang="en-US" altLang="ko-KR" dirty="0" err="1">
                <a:ea typeface="나눔고딕코딩" panose="020D0009000000000000" pitchFamily="49" charset="-127"/>
              </a:rPr>
              <a:t>squaredDistance</a:t>
            </a:r>
            <a:r>
              <a:rPr lang="en-US" altLang="ko-KR" dirty="0">
                <a:ea typeface="나눔고딕코딩" panose="020D0009000000000000" pitchFamily="49" charset="-127"/>
              </a:rPr>
              <a:t>(a, b), </a:t>
            </a:r>
            <a:r>
              <a:rPr lang="en-US" altLang="ko-KR" dirty="0" err="1">
                <a:ea typeface="나눔고딕코딩" panose="020D0009000000000000" pitchFamily="49" charset="-127"/>
              </a:rPr>
              <a:t>squaredLength</a:t>
            </a:r>
            <a:r>
              <a:rPr lang="en-US" altLang="ko-KR" dirty="0">
                <a:ea typeface="나눔고딕코딩" panose="020D0009000000000000" pitchFamily="49" charset="-127"/>
              </a:rPr>
              <a:t>(a), str(a), sub(out, a, b), 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>
                <a:ea typeface="나눔고딕코딩" panose="020D0009000000000000" pitchFamily="49" charset="-127"/>
              </a:rPr>
              <a:t>bezier</a:t>
            </a:r>
            <a:r>
              <a:rPr lang="en-US" altLang="ko-KR" dirty="0">
                <a:ea typeface="나눔고딕코딩" panose="020D0009000000000000" pitchFamily="49" charset="-127"/>
              </a:rPr>
              <a:t>(out, a, b, c, d, t), lerp(out, a, b, t), </a:t>
            </a:r>
            <a:r>
              <a:rPr lang="en-US" altLang="ko-KR" dirty="0" err="1">
                <a:ea typeface="나눔고딕코딩" panose="020D0009000000000000" pitchFamily="49" charset="-127"/>
              </a:rPr>
              <a:t>hermite</a:t>
            </a:r>
            <a:r>
              <a:rPr lang="en-US" altLang="ko-KR" dirty="0">
                <a:ea typeface="나눔고딕코딩" panose="020D0009000000000000" pitchFamily="49" charset="-127"/>
              </a:rPr>
              <a:t>(out, a, b, c, d, t), 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나눔고딕코딩" panose="020D0009000000000000" pitchFamily="49" charset="-127"/>
              </a:rPr>
              <a:t>rotate{XYZ}(out, a, b, rad), round(out, a), scale(out, a, b), </a:t>
            </a:r>
            <a:r>
              <a:rPr lang="en-US" altLang="ko-KR" dirty="0" err="1">
                <a:ea typeface="나눔고딕코딩" panose="020D0009000000000000" pitchFamily="49" charset="-127"/>
              </a:rPr>
              <a:t>scaleAndAdd</a:t>
            </a:r>
            <a:r>
              <a:rPr lang="en-US" altLang="ko-KR" dirty="0">
                <a:ea typeface="나눔고딕코딩" panose="020D0009000000000000" pitchFamily="49" charset="-127"/>
              </a:rPr>
              <a:t>(out, a, b, scale), transformMat3(out, a, m), transformMat4(out, a, m), </a:t>
            </a:r>
            <a:r>
              <a:rPr lang="en-US" altLang="ko-KR" dirty="0" err="1">
                <a:ea typeface="나눔고딕코딩" panose="020D0009000000000000" pitchFamily="49" charset="-127"/>
              </a:rPr>
              <a:t>transformQuat</a:t>
            </a:r>
            <a:r>
              <a:rPr lang="en-US" altLang="ko-KR" dirty="0">
                <a:ea typeface="나눔고딕코딩" panose="020D0009000000000000" pitchFamily="49" charset="-127"/>
              </a:rPr>
              <a:t>(out, a, q),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519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906B-30D4-40F5-8288-2D10858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3183E-04D3-437E-8878-508FC3E7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45" y="966537"/>
            <a:ext cx="7886700" cy="39031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300" dirty="0"/>
              <a:t>mat4</a:t>
            </a:r>
          </a:p>
          <a:p>
            <a:pPr lvl="1">
              <a:lnSpc>
                <a:spcPct val="110000"/>
              </a:lnSpc>
            </a:pPr>
            <a:r>
              <a:rPr lang="en-US" altLang="ko-KR" dirty="0">
                <a:ea typeface="나눔고딕코딩" panose="020D0009000000000000" pitchFamily="49" charset="-127"/>
              </a:rPr>
              <a:t>add(out, a, b), </a:t>
            </a:r>
            <a:r>
              <a:rPr lang="en-US" altLang="ko-KR" dirty="0"/>
              <a:t>adjoint(out, a), </a:t>
            </a:r>
            <a:r>
              <a:rPr lang="en-US" altLang="ko-KR" dirty="0">
                <a:ea typeface="나눔고딕코딩" panose="020D0009000000000000" pitchFamily="49" charset="-127"/>
              </a:rPr>
              <a:t>clone(a), copy(out, a), </a:t>
            </a:r>
            <a:r>
              <a:rPr lang="en-US" altLang="ko-KR" dirty="0"/>
              <a:t>create()</a:t>
            </a:r>
            <a:r>
              <a:rPr lang="en-US" altLang="ko-KR" dirty="0">
                <a:ea typeface="나눔고딕코딩" panose="020D0009000000000000" pitchFamily="49" charset="-127"/>
              </a:rPr>
              <a:t>, distance(a, b), </a:t>
            </a:r>
            <a:r>
              <a:rPr lang="en-US" altLang="ko-KR" dirty="0"/>
              <a:t>determinant(a)</a:t>
            </a:r>
            <a:r>
              <a:rPr lang="en-US" altLang="ko-KR" dirty="0">
                <a:ea typeface="나눔고딕코딩" panose="020D0009000000000000" pitchFamily="49" charset="-127"/>
              </a:rPr>
              <a:t>, equals(a, b), </a:t>
            </a:r>
            <a:r>
              <a:rPr lang="en-US" altLang="ko-KR" dirty="0" err="1">
                <a:ea typeface="나눔고딕코딩" panose="020D0009000000000000" pitchFamily="49" charset="-127"/>
              </a:rPr>
              <a:t>exactEquals</a:t>
            </a:r>
            <a:r>
              <a:rPr lang="en-US" altLang="ko-KR" dirty="0">
                <a:ea typeface="나눔고딕코딩" panose="020D0009000000000000" pitchFamily="49" charset="-127"/>
              </a:rPr>
              <a:t>(a, b), </a:t>
            </a:r>
            <a:r>
              <a:rPr lang="en-US" altLang="ko-KR" dirty="0" err="1"/>
              <a:t>frob</a:t>
            </a:r>
            <a:r>
              <a:rPr lang="en-US" altLang="ko-KR" dirty="0"/>
              <a:t>(a), </a:t>
            </a:r>
            <a:r>
              <a:rPr lang="en-US" altLang="ko-KR" dirty="0" err="1"/>
              <a:t>fromValues</a:t>
            </a:r>
            <a:r>
              <a:rPr lang="en-US" altLang="ko-KR" dirty="0"/>
              <a:t>(m00, … , m33), identity(out), invert(out, a), </a:t>
            </a:r>
            <a:r>
              <a:rPr lang="en-US" altLang="ko-KR" dirty="0" err="1"/>
              <a:t>multiplyScalarAndAdd</a:t>
            </a:r>
            <a:r>
              <a:rPr lang="en-US" altLang="ko-KR" dirty="0"/>
              <a:t>(out, a, b, scale), multiply(out, a, b), </a:t>
            </a:r>
            <a:r>
              <a:rPr lang="en-US" altLang="ko-KR" dirty="0" err="1"/>
              <a:t>multiplyScalar</a:t>
            </a:r>
            <a:r>
              <a:rPr lang="en-US" altLang="ko-KR" dirty="0"/>
              <a:t>(out, a, b), set(out, m00 … , m33) , </a:t>
            </a:r>
            <a:r>
              <a:rPr lang="en-US" altLang="ko-KR" dirty="0">
                <a:ea typeface="나눔고딕코딩" panose="020D0009000000000000" pitchFamily="49" charset="-127"/>
              </a:rPr>
              <a:t>str(a), subtract(out, a, b), 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fromRotation</a:t>
            </a:r>
            <a:r>
              <a:rPr lang="en-US" altLang="ko-KR" dirty="0"/>
              <a:t>(out, rad, axis), </a:t>
            </a:r>
            <a:r>
              <a:rPr lang="en-US" altLang="ko-KR" dirty="0" err="1"/>
              <a:t>fromScaling</a:t>
            </a:r>
            <a:r>
              <a:rPr lang="en-US" altLang="ko-KR" dirty="0"/>
              <a:t>(out, v),     from{XYZ}Rotation(out, rad), </a:t>
            </a:r>
            <a:r>
              <a:rPr lang="en-US" altLang="ko-KR" dirty="0" err="1"/>
              <a:t>getRotation</a:t>
            </a:r>
            <a:r>
              <a:rPr lang="en-US" altLang="ko-KR" dirty="0"/>
              <a:t>(out, mat), </a:t>
            </a:r>
            <a:r>
              <a:rPr lang="en-US" altLang="ko-KR" dirty="0" err="1"/>
              <a:t>getScaling</a:t>
            </a:r>
            <a:r>
              <a:rPr lang="en-US" altLang="ko-KR" dirty="0"/>
              <a:t>(out, mat), </a:t>
            </a:r>
            <a:r>
              <a:rPr lang="en-US" altLang="ko-KR" dirty="0" err="1"/>
              <a:t>getTranslation</a:t>
            </a:r>
            <a:r>
              <a:rPr lang="en-US" altLang="ko-KR" dirty="0"/>
              <a:t>(out, mat), rotate(out, a, rad, axis), rotate{XYZ}(out, a, rad),</a:t>
            </a:r>
            <a:r>
              <a:rPr lang="en-US" altLang="ko-KR" dirty="0">
                <a:ea typeface="나눔고딕코딩" panose="020D0009000000000000" pitchFamily="49" charset="-127"/>
              </a:rPr>
              <a:t> scale(out, a, b), </a:t>
            </a:r>
            <a:r>
              <a:rPr lang="en-US" altLang="ko-KR" dirty="0"/>
              <a:t> translate(out, a, v), transpose(out, a)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28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906B-30D4-40F5-8288-2D10858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3183E-04D3-437E-8878-508FC3E72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45" y="966537"/>
            <a:ext cx="7886700" cy="3903119"/>
          </a:xfrm>
        </p:spPr>
        <p:txBody>
          <a:bodyPr>
            <a:normAutofit/>
          </a:bodyPr>
          <a:lstStyle/>
          <a:p>
            <a:r>
              <a:rPr lang="en-US" altLang="ko-KR" dirty="0"/>
              <a:t>mat4 for View/Projection </a:t>
            </a:r>
            <a:r>
              <a:rPr lang="en-US" altLang="ko-KR" dirty="0" err="1"/>
              <a:t>trasnformation</a:t>
            </a:r>
            <a:endParaRPr lang="en-US" altLang="ko-KR" dirty="0"/>
          </a:p>
          <a:p>
            <a:pPr lvl="1"/>
            <a:r>
              <a:rPr lang="en-US" altLang="ko-KR" dirty="0" err="1"/>
              <a:t>targetTo</a:t>
            </a:r>
            <a:r>
              <a:rPr lang="en-US" altLang="ko-KR" dirty="0"/>
              <a:t>(out, eye, center, up), </a:t>
            </a:r>
            <a:r>
              <a:rPr lang="en-US" altLang="ko-KR" dirty="0" err="1"/>
              <a:t>lookAt</a:t>
            </a:r>
            <a:r>
              <a:rPr lang="en-US" altLang="ko-KR" dirty="0"/>
              <a:t>(out, eye, center, up)</a:t>
            </a:r>
          </a:p>
          <a:p>
            <a:pPr lvl="1"/>
            <a:r>
              <a:rPr lang="en-US" altLang="ko-KR" dirty="0"/>
              <a:t>frustum(out, left, right, bottom, top, near, far), ortho(out, left, right, bottom, top, near, far), perspective(out, </a:t>
            </a:r>
            <a:r>
              <a:rPr lang="en-US" altLang="ko-KR" dirty="0" err="1"/>
              <a:t>fovy</a:t>
            </a:r>
            <a:r>
              <a:rPr lang="en-US" altLang="ko-KR" dirty="0"/>
              <a:t>, aspect, near, far), </a:t>
            </a:r>
            <a:r>
              <a:rPr lang="en-US" altLang="ko-KR" dirty="0" err="1"/>
              <a:t>perspectiveFromFieldOfView</a:t>
            </a:r>
            <a:r>
              <a:rPr lang="en-US" altLang="ko-KR" dirty="0"/>
              <a:t>(out, </a:t>
            </a:r>
            <a:r>
              <a:rPr lang="en-US" altLang="ko-KR" dirty="0" err="1"/>
              <a:t>fov</a:t>
            </a:r>
            <a:r>
              <a:rPr lang="en-US" altLang="ko-KR" dirty="0"/>
              <a:t>, near, far), </a:t>
            </a:r>
          </a:p>
          <a:p>
            <a:r>
              <a:rPr lang="en-US" altLang="ko-KR" dirty="0"/>
              <a:t>mat4 for quaternion</a:t>
            </a:r>
          </a:p>
          <a:p>
            <a:pPr lvl="1"/>
            <a:r>
              <a:rPr lang="en-US" altLang="ko-KR" dirty="0" err="1"/>
              <a:t>fromQuat</a:t>
            </a:r>
            <a:r>
              <a:rPr lang="en-US" altLang="ko-KR" dirty="0"/>
              <a:t>(out, q), fromQuat2(out, a), </a:t>
            </a:r>
            <a:br>
              <a:rPr lang="en-US" altLang="ko-KR" dirty="0"/>
            </a:br>
            <a:r>
              <a:rPr lang="en-US" altLang="ko-KR" dirty="0" err="1"/>
              <a:t>fromRotationTranslation</a:t>
            </a:r>
            <a:r>
              <a:rPr lang="en-US" altLang="ko-KR" dirty="0"/>
              <a:t>(out, q, v), </a:t>
            </a:r>
            <a:r>
              <a:rPr lang="en-US" altLang="ko-KR" dirty="0" err="1"/>
              <a:t>fromRotationTranslationScale</a:t>
            </a:r>
            <a:r>
              <a:rPr lang="en-US" altLang="ko-KR" dirty="0"/>
              <a:t>(out, q, v, s), </a:t>
            </a:r>
            <a:r>
              <a:rPr lang="en-US" altLang="ko-KR" dirty="0" err="1"/>
              <a:t>fromRotationTranslationScaleOrigin</a:t>
            </a:r>
            <a:r>
              <a:rPr lang="en-US" altLang="ko-KR" dirty="0"/>
              <a:t>(out, q, v, s, o), </a:t>
            </a:r>
          </a:p>
          <a:p>
            <a:pPr marL="342900" lvl="1" indent="0">
              <a:buNone/>
            </a:pP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198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41932-CE26-465F-B46F-A26B3D9C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Transformation 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0F5F5-5C2C-490D-8BCE-838DE529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Divide into 3 part of transformation</a:t>
            </a:r>
          </a:p>
          <a:p>
            <a:pPr lvl="1"/>
            <a:r>
              <a:rPr lang="en-US" altLang="ko-KR" dirty="0"/>
              <a:t>Model Transformation</a:t>
            </a:r>
          </a:p>
          <a:p>
            <a:pPr lvl="1"/>
            <a:r>
              <a:rPr lang="en-US" altLang="ko-KR" dirty="0"/>
              <a:t>View Transformation</a:t>
            </a:r>
          </a:p>
          <a:p>
            <a:pPr lvl="1"/>
            <a:r>
              <a:rPr lang="en-US" altLang="ko-KR" dirty="0"/>
              <a:t>Projective Transformation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Change Shader and </a:t>
            </a:r>
            <a:r>
              <a:rPr lang="en-US" altLang="ko-KR" dirty="0" err="1"/>
              <a:t>RenderScene</a:t>
            </a:r>
            <a:r>
              <a:rPr lang="en-US" altLang="ko-KR" dirty="0"/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080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96215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Lab. 06b</a:t>
            </a:r>
            <a:br>
              <a:rPr lang="en-US" altLang="ko-KR" dirty="0"/>
            </a:br>
            <a:r>
              <a:rPr lang="en-US" altLang="ko-KR" dirty="0"/>
              <a:t>Model transform</a:t>
            </a:r>
            <a:br>
              <a:rPr lang="en-US" altLang="ko-KR" dirty="0"/>
            </a:br>
            <a:r>
              <a:rPr lang="en-US" altLang="ko-KR" dirty="0"/>
              <a:t>with using </a:t>
            </a:r>
            <a:r>
              <a:rPr lang="en-US" altLang="ko-KR" dirty="0" err="1"/>
              <a:t>gl</a:t>
            </a:r>
            <a:r>
              <a:rPr lang="en-US" altLang="ko-KR" dirty="0"/>
              <a:t>-matrix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81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</a:t>
            </a:r>
            <a:r>
              <a:rPr lang="en-US" altLang="ko-KR" sz="3100" b="1" dirty="0">
                <a:solidFill>
                  <a:srgbClr val="00B0F0"/>
                </a:solidFill>
                <a:latin typeface="+mn-lt"/>
                <a:ea typeface="+mn-ea"/>
              </a:rPr>
              <a:t>Lecture 06 – Transformation Overview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Understanding Transformation and Matrix </a:t>
            </a:r>
          </a:p>
          <a:p>
            <a:pPr lvl="1"/>
            <a:r>
              <a:rPr lang="en-US" altLang="ko-KR" sz="1600" dirty="0"/>
              <a:t>Learn how to use gl-Matrix.js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hello triangle from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endParaRPr lang="en-US" sz="1600" dirty="0"/>
          </a:p>
          <a:p>
            <a:pPr lvl="1"/>
            <a:r>
              <a:rPr lang="en-US" sz="1600" dirty="0"/>
              <a:t>Download glmatrix.js</a:t>
            </a:r>
            <a:br>
              <a:rPr lang="en-US" sz="1600" dirty="0"/>
            </a:br>
            <a:r>
              <a:rPr lang="en-US" sz="1600" dirty="0">
                <a:hlinkClick r:id="rId4"/>
              </a:rPr>
              <a:t>https://glmatrix.net/</a:t>
            </a:r>
            <a:r>
              <a:rPr lang="en-US" sz="1600" dirty="0"/>
              <a:t>  or github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General Definition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1116460"/>
            <a:ext cx="5536406" cy="29105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>
                <a:ea typeface="ＭＳ Ｐゴシック" panose="020B0600070205080204" pitchFamily="34" charset="-128"/>
              </a:rPr>
              <a:t>A transformation maps points to other points and/or vectors to other vectors</a:t>
            </a:r>
          </a:p>
        </p:txBody>
      </p:sp>
      <p:pic>
        <p:nvPicPr>
          <p:cNvPr id="17414" name="Picture 5" descr="AN04F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077643"/>
            <a:ext cx="3143250" cy="255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3143252" y="3486150"/>
            <a:ext cx="9044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/>
              <a:t>Q=T(P)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4675990" y="2077643"/>
            <a:ext cx="11162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ko-KR" sz="18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v = T(u)</a:t>
            </a:r>
          </a:p>
        </p:txBody>
      </p:sp>
    </p:spTree>
    <p:extLst>
      <p:ext uri="{BB962C8B-B14F-4D97-AF65-F5344CB8AC3E}">
        <p14:creationId xmlns:p14="http://schemas.microsoft.com/office/powerpoint/2010/main" val="243623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CA2571B-92CE-4610-A84E-80583E9D0E22}"/>
              </a:ext>
            </a:extLst>
          </p:cNvPr>
          <p:cNvSpPr/>
          <p:nvPr/>
        </p:nvSpPr>
        <p:spPr>
          <a:xfrm>
            <a:off x="871040" y="1227178"/>
            <a:ext cx="6058752" cy="36427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Category of Transformation: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92D050"/>
                </a:solidFill>
              </a:rPr>
              <a:t>Linear, Affine, Projective, </a:t>
            </a:r>
            <a:endParaRPr lang="ko-KR" altLang="en-US" dirty="0">
              <a:solidFill>
                <a:srgbClr val="92D050"/>
              </a:solidFill>
            </a:endParaRPr>
          </a:p>
        </p:txBody>
      </p:sp>
      <p:pic>
        <p:nvPicPr>
          <p:cNvPr id="7172" name="Picture 4" descr="Affine transformation에 대한 이미지 검색결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70" y="1891064"/>
            <a:ext cx="4743450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다리꼴 11"/>
          <p:cNvSpPr/>
          <p:nvPr/>
        </p:nvSpPr>
        <p:spPr>
          <a:xfrm rot="16839895">
            <a:off x="5666428" y="1516029"/>
            <a:ext cx="950173" cy="750071"/>
          </a:xfrm>
          <a:custGeom>
            <a:avLst/>
            <a:gdLst>
              <a:gd name="connsiteX0" fmla="*/ 0 w 1665027"/>
              <a:gd name="connsiteY0" fmla="*/ 1003110 h 1003110"/>
              <a:gd name="connsiteX1" fmla="*/ 250778 w 1665027"/>
              <a:gd name="connsiteY1" fmla="*/ 0 h 1003110"/>
              <a:gd name="connsiteX2" fmla="*/ 1414250 w 1665027"/>
              <a:gd name="connsiteY2" fmla="*/ 0 h 1003110"/>
              <a:gd name="connsiteX3" fmla="*/ 1665027 w 1665027"/>
              <a:gd name="connsiteY3" fmla="*/ 1003110 h 1003110"/>
              <a:gd name="connsiteX4" fmla="*/ 0 w 1665027"/>
              <a:gd name="connsiteY4" fmla="*/ 1003110 h 1003110"/>
              <a:gd name="connsiteX0" fmla="*/ 0 w 2072754"/>
              <a:gd name="connsiteY0" fmla="*/ 1003110 h 1003110"/>
              <a:gd name="connsiteX1" fmla="*/ 2072754 w 2072754"/>
              <a:gd name="connsiteY1" fmla="*/ 238836 h 1003110"/>
              <a:gd name="connsiteX2" fmla="*/ 1414250 w 2072754"/>
              <a:gd name="connsiteY2" fmla="*/ 0 h 1003110"/>
              <a:gd name="connsiteX3" fmla="*/ 1665027 w 2072754"/>
              <a:gd name="connsiteY3" fmla="*/ 1003110 h 1003110"/>
              <a:gd name="connsiteX4" fmla="*/ 0 w 2072754"/>
              <a:gd name="connsiteY4" fmla="*/ 1003110 h 1003110"/>
              <a:gd name="connsiteX0" fmla="*/ 0 w 2072754"/>
              <a:gd name="connsiteY0" fmla="*/ 777922 h 777922"/>
              <a:gd name="connsiteX1" fmla="*/ 2072754 w 2072754"/>
              <a:gd name="connsiteY1" fmla="*/ 13648 h 777922"/>
              <a:gd name="connsiteX2" fmla="*/ 704566 w 2072754"/>
              <a:gd name="connsiteY2" fmla="*/ 0 h 777922"/>
              <a:gd name="connsiteX3" fmla="*/ 1665027 w 2072754"/>
              <a:gd name="connsiteY3" fmla="*/ 777922 h 777922"/>
              <a:gd name="connsiteX4" fmla="*/ 0 w 2072754"/>
              <a:gd name="connsiteY4" fmla="*/ 777922 h 777922"/>
              <a:gd name="connsiteX0" fmla="*/ 0 w 2072754"/>
              <a:gd name="connsiteY0" fmla="*/ 777922 h 866632"/>
              <a:gd name="connsiteX1" fmla="*/ 2072754 w 2072754"/>
              <a:gd name="connsiteY1" fmla="*/ 13648 h 866632"/>
              <a:gd name="connsiteX2" fmla="*/ 704566 w 2072754"/>
              <a:gd name="connsiteY2" fmla="*/ 0 h 866632"/>
              <a:gd name="connsiteX3" fmla="*/ 1972101 w 2072754"/>
              <a:gd name="connsiteY3" fmla="*/ 866632 h 866632"/>
              <a:gd name="connsiteX4" fmla="*/ 0 w 2072754"/>
              <a:gd name="connsiteY4" fmla="*/ 777922 h 86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754" h="866632">
                <a:moveTo>
                  <a:pt x="0" y="777922"/>
                </a:moveTo>
                <a:lnTo>
                  <a:pt x="2072754" y="13648"/>
                </a:lnTo>
                <a:lnTo>
                  <a:pt x="704566" y="0"/>
                </a:lnTo>
                <a:lnTo>
                  <a:pt x="1972101" y="866632"/>
                </a:lnTo>
                <a:lnTo>
                  <a:pt x="0" y="777922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0" name="자유형: 도형 19"/>
          <p:cNvSpPr/>
          <p:nvPr/>
        </p:nvSpPr>
        <p:spPr>
          <a:xfrm>
            <a:off x="2092263" y="1777993"/>
            <a:ext cx="3480179" cy="544150"/>
          </a:xfrm>
          <a:custGeom>
            <a:avLst/>
            <a:gdLst>
              <a:gd name="connsiteX0" fmla="*/ 0 w 4640238"/>
              <a:gd name="connsiteY0" fmla="*/ 725533 h 725533"/>
              <a:gd name="connsiteX1" fmla="*/ 1842447 w 4640238"/>
              <a:gd name="connsiteY1" fmla="*/ 22673 h 725533"/>
              <a:gd name="connsiteX2" fmla="*/ 4640238 w 4640238"/>
              <a:gd name="connsiteY2" fmla="*/ 159151 h 725533"/>
              <a:gd name="connsiteX3" fmla="*/ 4640238 w 4640238"/>
              <a:gd name="connsiteY3" fmla="*/ 159151 h 72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0238" h="725533">
                <a:moveTo>
                  <a:pt x="0" y="725533"/>
                </a:moveTo>
                <a:cubicBezTo>
                  <a:pt x="534537" y="421301"/>
                  <a:pt x="1069074" y="117070"/>
                  <a:pt x="1842447" y="22673"/>
                </a:cubicBezTo>
                <a:cubicBezTo>
                  <a:pt x="2615820" y="-71724"/>
                  <a:pt x="4640238" y="159151"/>
                  <a:pt x="4640238" y="159151"/>
                </a:cubicBezTo>
                <a:lnTo>
                  <a:pt x="4640238" y="159151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16196" y="1557530"/>
            <a:ext cx="82702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  <a:latin typeface="Cambria" panose="02040503050406030204" pitchFamily="18" charset="0"/>
              </a:rPr>
              <a:t>Complex</a:t>
            </a:r>
            <a:endParaRPr lang="ko-KR" altLang="en-US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자유형: 도형 23"/>
          <p:cNvSpPr/>
          <p:nvPr/>
        </p:nvSpPr>
        <p:spPr>
          <a:xfrm flipV="1">
            <a:off x="2092264" y="3454593"/>
            <a:ext cx="1908980" cy="1052897"/>
          </a:xfrm>
          <a:custGeom>
            <a:avLst/>
            <a:gdLst>
              <a:gd name="connsiteX0" fmla="*/ 0 w 4640238"/>
              <a:gd name="connsiteY0" fmla="*/ 725533 h 725533"/>
              <a:gd name="connsiteX1" fmla="*/ 1842447 w 4640238"/>
              <a:gd name="connsiteY1" fmla="*/ 22673 h 725533"/>
              <a:gd name="connsiteX2" fmla="*/ 4640238 w 4640238"/>
              <a:gd name="connsiteY2" fmla="*/ 159151 h 725533"/>
              <a:gd name="connsiteX3" fmla="*/ 4640238 w 4640238"/>
              <a:gd name="connsiteY3" fmla="*/ 159151 h 725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0238" h="725533">
                <a:moveTo>
                  <a:pt x="0" y="725533"/>
                </a:moveTo>
                <a:cubicBezTo>
                  <a:pt x="534537" y="421301"/>
                  <a:pt x="1069074" y="117070"/>
                  <a:pt x="1842447" y="22673"/>
                </a:cubicBezTo>
                <a:cubicBezTo>
                  <a:pt x="2615820" y="-71724"/>
                  <a:pt x="4640238" y="159151"/>
                  <a:pt x="4640238" y="159151"/>
                </a:cubicBezTo>
                <a:lnTo>
                  <a:pt x="4640238" y="159151"/>
                </a:ln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30" name="사다리꼴 11"/>
          <p:cNvSpPr/>
          <p:nvPr/>
        </p:nvSpPr>
        <p:spPr>
          <a:xfrm rot="16839895">
            <a:off x="4207761" y="3855410"/>
            <a:ext cx="950173" cy="878642"/>
          </a:xfrm>
          <a:custGeom>
            <a:avLst/>
            <a:gdLst>
              <a:gd name="connsiteX0" fmla="*/ 0 w 1665027"/>
              <a:gd name="connsiteY0" fmla="*/ 1003110 h 1003110"/>
              <a:gd name="connsiteX1" fmla="*/ 250778 w 1665027"/>
              <a:gd name="connsiteY1" fmla="*/ 0 h 1003110"/>
              <a:gd name="connsiteX2" fmla="*/ 1414250 w 1665027"/>
              <a:gd name="connsiteY2" fmla="*/ 0 h 1003110"/>
              <a:gd name="connsiteX3" fmla="*/ 1665027 w 1665027"/>
              <a:gd name="connsiteY3" fmla="*/ 1003110 h 1003110"/>
              <a:gd name="connsiteX4" fmla="*/ 0 w 1665027"/>
              <a:gd name="connsiteY4" fmla="*/ 1003110 h 1003110"/>
              <a:gd name="connsiteX0" fmla="*/ 0 w 2072754"/>
              <a:gd name="connsiteY0" fmla="*/ 1003110 h 1003110"/>
              <a:gd name="connsiteX1" fmla="*/ 2072754 w 2072754"/>
              <a:gd name="connsiteY1" fmla="*/ 238836 h 1003110"/>
              <a:gd name="connsiteX2" fmla="*/ 1414250 w 2072754"/>
              <a:gd name="connsiteY2" fmla="*/ 0 h 1003110"/>
              <a:gd name="connsiteX3" fmla="*/ 1665027 w 2072754"/>
              <a:gd name="connsiteY3" fmla="*/ 1003110 h 1003110"/>
              <a:gd name="connsiteX4" fmla="*/ 0 w 2072754"/>
              <a:gd name="connsiteY4" fmla="*/ 1003110 h 1003110"/>
              <a:gd name="connsiteX0" fmla="*/ 0 w 2072754"/>
              <a:gd name="connsiteY0" fmla="*/ 777922 h 777922"/>
              <a:gd name="connsiteX1" fmla="*/ 2072754 w 2072754"/>
              <a:gd name="connsiteY1" fmla="*/ 13648 h 777922"/>
              <a:gd name="connsiteX2" fmla="*/ 704566 w 2072754"/>
              <a:gd name="connsiteY2" fmla="*/ 0 h 777922"/>
              <a:gd name="connsiteX3" fmla="*/ 1665027 w 2072754"/>
              <a:gd name="connsiteY3" fmla="*/ 777922 h 777922"/>
              <a:gd name="connsiteX4" fmla="*/ 0 w 2072754"/>
              <a:gd name="connsiteY4" fmla="*/ 777922 h 777922"/>
              <a:gd name="connsiteX0" fmla="*/ 0 w 2072754"/>
              <a:gd name="connsiteY0" fmla="*/ 777922 h 866632"/>
              <a:gd name="connsiteX1" fmla="*/ 2072754 w 2072754"/>
              <a:gd name="connsiteY1" fmla="*/ 13648 h 866632"/>
              <a:gd name="connsiteX2" fmla="*/ 704566 w 2072754"/>
              <a:gd name="connsiteY2" fmla="*/ 0 h 866632"/>
              <a:gd name="connsiteX3" fmla="*/ 1972101 w 2072754"/>
              <a:gd name="connsiteY3" fmla="*/ 866632 h 866632"/>
              <a:gd name="connsiteX4" fmla="*/ 0 w 2072754"/>
              <a:gd name="connsiteY4" fmla="*/ 777922 h 866632"/>
              <a:gd name="connsiteX0" fmla="*/ 0 w 2072754"/>
              <a:gd name="connsiteY0" fmla="*/ 777922 h 866632"/>
              <a:gd name="connsiteX1" fmla="*/ 2072754 w 2072754"/>
              <a:gd name="connsiteY1" fmla="*/ 13648 h 866632"/>
              <a:gd name="connsiteX2" fmla="*/ 704566 w 2072754"/>
              <a:gd name="connsiteY2" fmla="*/ 0 h 866632"/>
              <a:gd name="connsiteX3" fmla="*/ 1972101 w 2072754"/>
              <a:gd name="connsiteY3" fmla="*/ 866632 h 866632"/>
              <a:gd name="connsiteX4" fmla="*/ 983571 w 2072754"/>
              <a:gd name="connsiteY4" fmla="*/ 824669 h 866632"/>
              <a:gd name="connsiteX5" fmla="*/ 0 w 2072754"/>
              <a:gd name="connsiteY5" fmla="*/ 777922 h 866632"/>
              <a:gd name="connsiteX0" fmla="*/ 0 w 2072754"/>
              <a:gd name="connsiteY0" fmla="*/ 777922 h 1015184"/>
              <a:gd name="connsiteX1" fmla="*/ 2072754 w 2072754"/>
              <a:gd name="connsiteY1" fmla="*/ 13648 h 1015184"/>
              <a:gd name="connsiteX2" fmla="*/ 704566 w 2072754"/>
              <a:gd name="connsiteY2" fmla="*/ 0 h 1015184"/>
              <a:gd name="connsiteX3" fmla="*/ 1972101 w 2072754"/>
              <a:gd name="connsiteY3" fmla="*/ 866632 h 1015184"/>
              <a:gd name="connsiteX4" fmla="*/ 983571 w 2072754"/>
              <a:gd name="connsiteY4" fmla="*/ 824669 h 1015184"/>
              <a:gd name="connsiteX5" fmla="*/ 0 w 2072754"/>
              <a:gd name="connsiteY5" fmla="*/ 777922 h 1015184"/>
              <a:gd name="connsiteX0" fmla="*/ 0 w 2072754"/>
              <a:gd name="connsiteY0" fmla="*/ 777922 h 1015184"/>
              <a:gd name="connsiteX1" fmla="*/ 2072754 w 2072754"/>
              <a:gd name="connsiteY1" fmla="*/ 13648 h 1015184"/>
              <a:gd name="connsiteX2" fmla="*/ 704566 w 2072754"/>
              <a:gd name="connsiteY2" fmla="*/ 0 h 1015184"/>
              <a:gd name="connsiteX3" fmla="*/ 1972101 w 2072754"/>
              <a:gd name="connsiteY3" fmla="*/ 866632 h 1015184"/>
              <a:gd name="connsiteX4" fmla="*/ 983571 w 2072754"/>
              <a:gd name="connsiteY4" fmla="*/ 824669 h 1015184"/>
              <a:gd name="connsiteX5" fmla="*/ 0 w 2072754"/>
              <a:gd name="connsiteY5" fmla="*/ 777922 h 101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2754" h="1015184">
                <a:moveTo>
                  <a:pt x="0" y="777922"/>
                </a:moveTo>
                <a:lnTo>
                  <a:pt x="2072754" y="13648"/>
                </a:lnTo>
                <a:lnTo>
                  <a:pt x="704566" y="0"/>
                </a:lnTo>
                <a:lnTo>
                  <a:pt x="1972101" y="866632"/>
                </a:lnTo>
                <a:cubicBezTo>
                  <a:pt x="1642591" y="852644"/>
                  <a:pt x="1447658" y="482256"/>
                  <a:pt x="983571" y="824669"/>
                </a:cubicBezTo>
                <a:cubicBezTo>
                  <a:pt x="479462" y="1271937"/>
                  <a:pt x="327857" y="793504"/>
                  <a:pt x="0" y="777922"/>
                </a:cubicBez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43277" y="4017731"/>
            <a:ext cx="10278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>
                <a:solidFill>
                  <a:schemeClr val="bg1"/>
                </a:solidFill>
                <a:latin typeface="Cambria" panose="02040503050406030204" pitchFamily="18" charset="0"/>
              </a:rPr>
              <a:t>Non-Linear</a:t>
            </a:r>
            <a:endParaRPr lang="ko-KR" altLang="en-US" sz="135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82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ＭＳ Ｐゴシック" panose="020B0600070205080204" pitchFamily="34" charset="-128"/>
              </a:rPr>
              <a:t>Linear Transformations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735804" y="1186644"/>
            <a:ext cx="6073313" cy="321390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Line preserving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Characteristic of many physically important transformations</a:t>
            </a:r>
          </a:p>
          <a:p>
            <a:pPr lvl="1"/>
            <a:r>
              <a:rPr lang="en-US" altLang="ko-KR" sz="1600" dirty="0">
                <a:ea typeface="ＭＳ Ｐゴシック" panose="020B0600070205080204" pitchFamily="34" charset="-128"/>
              </a:rPr>
              <a:t>rotation, translation, scaling, shear</a:t>
            </a: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Importance in graphics is that we need only transform endpoints of line segments and let implementation draw line segment between the transformed endpoints</a:t>
            </a:r>
          </a:p>
          <a:p>
            <a:endParaRPr lang="en-US" altLang="ko-KR" sz="1800" dirty="0">
              <a:ea typeface="ＭＳ Ｐゴシック" panose="020B0600070205080204" pitchFamily="34" charset="-128"/>
            </a:endParaRPr>
          </a:p>
          <a:p>
            <a:r>
              <a:rPr lang="en-US" altLang="ko-KR" sz="1800" dirty="0">
                <a:ea typeface="ＭＳ Ｐゴシック" panose="020B0600070205080204" pitchFamily="34" charset="-128"/>
              </a:rPr>
              <a:t>Can be represented with Linear Algebra equation</a:t>
            </a:r>
          </a:p>
          <a:p>
            <a:pPr lvl="1"/>
            <a:r>
              <a:rPr lang="en-US" altLang="ko-KR" sz="1600" dirty="0">
                <a:ea typeface="ＭＳ Ｐゴシック" panose="020B0600070205080204" pitchFamily="34" charset="-128"/>
              </a:rPr>
              <a:t>Matrix Multiplication with Vector</a:t>
            </a:r>
          </a:p>
        </p:txBody>
      </p:sp>
    </p:spTree>
    <p:extLst>
      <p:ext uri="{BB962C8B-B14F-4D97-AF65-F5344CB8AC3E}">
        <p14:creationId xmlns:p14="http://schemas.microsoft.com/office/powerpoint/2010/main" val="460386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A18A9-0D6C-4F07-BD4D-EE4FF7C3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Non-linear</a:t>
            </a:r>
            <a:r>
              <a:rPr lang="ko-KR" altLang="en-US" dirty="0"/>
              <a:t> </a:t>
            </a:r>
            <a:r>
              <a:rPr lang="en-US" altLang="ko-KR" dirty="0"/>
              <a:t>Transformation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14E98-E2C1-481D-BD59-3F242B28A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6537"/>
            <a:ext cx="7886700" cy="3425555"/>
          </a:xfrm>
        </p:spPr>
        <p:txBody>
          <a:bodyPr/>
          <a:lstStyle/>
          <a:p>
            <a:r>
              <a:rPr lang="en-US" altLang="ko-KR" dirty="0"/>
              <a:t>Example : Barrel Distortion</a:t>
            </a:r>
            <a:endParaRPr lang="ko-KR" altLang="en-US" dirty="0"/>
          </a:p>
        </p:txBody>
      </p:sp>
      <p:pic>
        <p:nvPicPr>
          <p:cNvPr id="7170" name="Picture 2" descr="barrel distortion\ì ëí ì´ë¯¸ì§ ê²ìê²°ê³¼">
            <a:extLst>
              <a:ext uri="{FF2B5EF4-FFF2-40B4-BE49-F238E27FC236}">
                <a16:creationId xmlns:a16="http://schemas.microsoft.com/office/drawing/2014/main" id="{DCAACCC1-F2DB-4AC0-AA0E-AEF5AD3DC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926" y="1457733"/>
            <a:ext cx="3243854" cy="167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arrel distortionì ëí ì´ë¯¸ì§ ê²ìê²°ê³¼">
            <a:extLst>
              <a:ext uri="{FF2B5EF4-FFF2-40B4-BE49-F238E27FC236}">
                <a16:creationId xmlns:a16="http://schemas.microsoft.com/office/drawing/2014/main" id="{50EACF93-057E-4F16-B8DF-E6075670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48" y="1454989"/>
            <a:ext cx="2616480" cy="337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04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6246</TotalTime>
  <Words>2267</Words>
  <Application>Microsoft Office PowerPoint</Application>
  <PresentationFormat>화면 슬라이드 쇼(16:9)</PresentationFormat>
  <Paragraphs>255</Paragraphs>
  <Slides>39</Slides>
  <Notes>19</Notes>
  <HiddenSlides>0</HiddenSlides>
  <MMClips>12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맑은 고딕</vt:lpstr>
      <vt:lpstr>Calibri</vt:lpstr>
      <vt:lpstr>AR HERMANN</vt:lpstr>
      <vt:lpstr>Times New Roman</vt:lpstr>
      <vt:lpstr>Arial</vt:lpstr>
      <vt:lpstr>Symbol</vt:lpstr>
      <vt:lpstr>Cambria</vt:lpstr>
      <vt:lpstr>나눔고딕코딩</vt:lpstr>
      <vt:lpstr>Cambria Math</vt:lpstr>
      <vt:lpstr>Office Theme</vt:lpstr>
      <vt:lpstr>Are you ready?</vt:lpstr>
      <vt:lpstr>PowerPoint 프레젠테이션</vt:lpstr>
      <vt:lpstr>PowerPoint 프레젠테이션</vt:lpstr>
      <vt:lpstr>WebGL 1.0 Tutorial      Lecture 06 – Transformation Overview</vt:lpstr>
      <vt:lpstr>General Definition</vt:lpstr>
      <vt:lpstr>Category of Transformation:     Linear, Affine, Projective, </vt:lpstr>
      <vt:lpstr>Linear Transformations</vt:lpstr>
      <vt:lpstr>Non-linear Transformation</vt:lpstr>
      <vt:lpstr>OpenGL ES 2.0 pipeline diagram</vt:lpstr>
      <vt:lpstr>Translate</vt:lpstr>
      <vt:lpstr>Scale</vt:lpstr>
      <vt:lpstr>Rotation with Z-axis</vt:lpstr>
      <vt:lpstr>Rotation with Y-axis and X-axis</vt:lpstr>
      <vt:lpstr>Reflection</vt:lpstr>
      <vt:lpstr>Shear with X-axis</vt:lpstr>
      <vt:lpstr>Shear with y-axis</vt:lpstr>
      <vt:lpstr>Inverses Transform</vt:lpstr>
      <vt:lpstr>Order of Transformations</vt:lpstr>
      <vt:lpstr>General Rotation About the Origin</vt:lpstr>
      <vt:lpstr>Rotation About Point (pf) other than the Origin</vt:lpstr>
      <vt:lpstr>PowerPoint 프레젠테이션</vt:lpstr>
      <vt:lpstr>PowerPoint 프레젠테이션</vt:lpstr>
      <vt:lpstr>PowerPoint 프레젠테이션</vt:lpstr>
      <vt:lpstr>PowerPoint 프레젠테이션</vt:lpstr>
      <vt:lpstr>Lab. 06a gl-Matrix</vt:lpstr>
      <vt:lpstr>gl-matrix</vt:lpstr>
      <vt:lpstr>How to use gl-matrix</vt:lpstr>
      <vt:lpstr>Start coding - Preparation</vt:lpstr>
      <vt:lpstr>gl-matrix</vt:lpstr>
      <vt:lpstr>gl-matrix</vt:lpstr>
      <vt:lpstr>gl-matrix</vt:lpstr>
      <vt:lpstr>Change Transformation Code</vt:lpstr>
      <vt:lpstr>PowerPoint 프레젠테이션</vt:lpstr>
      <vt:lpstr>PowerPoint 프레젠테이션</vt:lpstr>
      <vt:lpstr>PowerPoint 프레젠테이션</vt:lpstr>
      <vt:lpstr>PowerPoint 프레젠테이션</vt:lpstr>
      <vt:lpstr>Lab. 06b Model transform with using gl-matrix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you ready?</dc:title>
  <dc:creator>Hwanyong LEE</dc:creator>
  <cp:lastModifiedBy>Hwanyong LEE</cp:lastModifiedBy>
  <cp:revision>46</cp:revision>
  <dcterms:created xsi:type="dcterms:W3CDTF">2020-04-22T07:29:31Z</dcterms:created>
  <dcterms:modified xsi:type="dcterms:W3CDTF">2021-05-10T05:00:06Z</dcterms:modified>
</cp:coreProperties>
</file>