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glb" ContentType="model/gltf.binary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31"/>
  </p:notesMasterIdLst>
  <p:sldIdLst>
    <p:sldId id="261" r:id="rId2"/>
    <p:sldId id="378" r:id="rId3"/>
    <p:sldId id="342" r:id="rId4"/>
    <p:sldId id="316" r:id="rId5"/>
    <p:sldId id="343" r:id="rId6"/>
    <p:sldId id="344" r:id="rId7"/>
    <p:sldId id="336" r:id="rId8"/>
    <p:sldId id="296" r:id="rId9"/>
    <p:sldId id="259" r:id="rId10"/>
    <p:sldId id="338" r:id="rId11"/>
    <p:sldId id="298" r:id="rId12"/>
    <p:sldId id="339" r:id="rId13"/>
    <p:sldId id="263" r:id="rId14"/>
    <p:sldId id="264" r:id="rId15"/>
    <p:sldId id="266" r:id="rId16"/>
    <p:sldId id="267" r:id="rId17"/>
    <p:sldId id="270" r:id="rId18"/>
    <p:sldId id="273" r:id="rId19"/>
    <p:sldId id="274" r:id="rId20"/>
    <p:sldId id="275" r:id="rId21"/>
    <p:sldId id="324" r:id="rId22"/>
    <p:sldId id="325" r:id="rId23"/>
    <p:sldId id="341" r:id="rId24"/>
    <p:sldId id="331" r:id="rId25"/>
    <p:sldId id="379" r:id="rId26"/>
    <p:sldId id="380" r:id="rId27"/>
    <p:sldId id="345" r:id="rId28"/>
    <p:sldId id="359" r:id="rId29"/>
    <p:sldId id="351" r:id="rId30"/>
  </p:sldIdLst>
  <p:sldSz cx="9144000" cy="5143500" type="screen16x9"/>
  <p:notesSz cx="6858000" cy="9144000"/>
  <p:embeddedFontLst>
    <p:embeddedFont>
      <p:font typeface="AR HERMANN" panose="020B0600000101010101" charset="0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mbria" panose="02040503050406030204" pitchFamily="18" charset="0"/>
      <p:regular r:id="rId37"/>
      <p:bold r:id="rId38"/>
      <p:italic r:id="rId39"/>
      <p:boldItalic r:id="rId40"/>
    </p:embeddedFont>
    <p:embeddedFont>
      <p:font typeface="Tahoma" panose="020B0604030504040204" pitchFamily="34" charset="0"/>
      <p:regular r:id="rId41"/>
      <p:bold r:id="rId42"/>
    </p:embeddedFont>
    <p:embeddedFont>
      <p:font typeface="맑은 고딕" panose="020B0503020000020004" pitchFamily="50" charset="-127"/>
      <p:regular r:id="rId43"/>
      <p:bold r:id="rId44"/>
    </p:embeddedFont>
  </p:embeddedFontLst>
  <p:custDataLst>
    <p:tags r:id="rId4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53" autoAdjust="0"/>
    <p:restoredTop sz="73065" autoAdjust="0"/>
  </p:normalViewPr>
  <p:slideViewPr>
    <p:cSldViewPr snapToGrid="0">
      <p:cViewPr varScale="1">
        <p:scale>
          <a:sx n="111" d="100"/>
          <a:sy n="111" d="100"/>
        </p:scale>
        <p:origin x="4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6C2B-BA23-4B6F-A16C-E83E1A24F26C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09C8C-1C0B-460F-A188-A3D13441D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1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39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9C6AD-40AC-482A-BB92-1FA73865FCC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379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87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75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32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85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062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28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282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9C6AD-40AC-482A-BB92-1FA73865FCC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058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104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842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5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7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50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0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8" y="222251"/>
            <a:ext cx="8510954" cy="527844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2" y="851481"/>
            <a:ext cx="8311661" cy="3879850"/>
          </a:xfrm>
        </p:spPr>
        <p:txBody>
          <a:bodyPr/>
          <a:lstStyle>
            <a:lvl1pPr>
              <a:defRPr lang="en-US" sz="1725" b="1" dirty="0" smtClean="0">
                <a:solidFill>
                  <a:schemeClr val="tx1"/>
                </a:solidFill>
                <a:latin typeface="Tahoma" pitchFamily="34" charset="0"/>
                <a:ea typeface="ＭＳ Ｐゴシック" charset="-128"/>
                <a:cs typeface="Tahoma" pitchFamily="34" charset="0"/>
              </a:defRPr>
            </a:lvl1pPr>
            <a:lvl2pPr>
              <a:defRPr lang="en-US" sz="1725" b="0" dirty="0" smtClean="0">
                <a:solidFill>
                  <a:schemeClr val="tx1"/>
                </a:solidFill>
                <a:latin typeface="Tahoma" pitchFamily="34" charset="0"/>
                <a:ea typeface="ＭＳ Ｐゴシック" charset="-128"/>
                <a:cs typeface="Tahoma" pitchFamily="34" charset="0"/>
              </a:defRPr>
            </a:lvl2pPr>
            <a:lvl3pPr>
              <a:defRPr sz="1575" b="0">
                <a:latin typeface="Tahoma" pitchFamily="34" charset="0"/>
                <a:cs typeface="Tahoma" pitchFamily="34" charset="0"/>
              </a:defRPr>
            </a:lvl3pPr>
            <a:lvl4pPr>
              <a:defRPr sz="1575" b="0">
                <a:latin typeface="Tahoma" pitchFamily="34" charset="0"/>
                <a:cs typeface="Tahoma" pitchFamily="34" charset="0"/>
              </a:defRPr>
            </a:lvl4pPr>
            <a:lvl5pPr>
              <a:defRPr sz="1575" b="0">
                <a:latin typeface="Tahoma" pitchFamily="34" charset="0"/>
                <a:cs typeface="Tahoma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7CB0D7-CE68-4149-9D92-EE676780B50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3721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4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5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3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3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9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ko-KR" alt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7168"/>
            <a:ext cx="7886700" cy="342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4F1D-BB12-4672-BB3C-1516046A1FA4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5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27.emf"/><Relationship Id="rId3" Type="http://schemas.openxmlformats.org/officeDocument/2006/relationships/image" Target="../media/image22.emf"/><Relationship Id="rId7" Type="http://schemas.openxmlformats.org/officeDocument/2006/relationships/image" Target="../media/image24.e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29.e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26.emf"/><Relationship Id="rId5" Type="http://schemas.openxmlformats.org/officeDocument/2006/relationships/image" Target="../media/image23.emf"/><Relationship Id="rId15" Type="http://schemas.openxmlformats.org/officeDocument/2006/relationships/image" Target="../media/image28.e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25.emf"/><Relationship Id="rId1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0.sv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9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wan-ajou/webgl-1.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lmatrix.net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microsoft.com/office/2017/06/relationships/model3d" Target="../media/model3d1.glb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437C-04F3-4742-88FA-75438542E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Are you ready?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445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Camera Parameters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07168"/>
            <a:ext cx="7886700" cy="384791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Camera Position </a:t>
            </a:r>
          </a:p>
          <a:p>
            <a:pPr lvl="1"/>
            <a:r>
              <a:rPr lang="en-US" altLang="ko-KR" dirty="0"/>
              <a:t>3 DOF Coordinate </a:t>
            </a:r>
          </a:p>
          <a:p>
            <a:r>
              <a:rPr lang="en-US" altLang="ko-KR" dirty="0"/>
              <a:t>Camera Direction</a:t>
            </a:r>
          </a:p>
          <a:p>
            <a:pPr lvl="1"/>
            <a:r>
              <a:rPr lang="en-US" altLang="ko-KR" dirty="0"/>
              <a:t>3 DOF Angle</a:t>
            </a:r>
          </a:p>
          <a:p>
            <a:r>
              <a:rPr lang="en-US" altLang="ko-KR" dirty="0"/>
              <a:t>Optical Parameters</a:t>
            </a:r>
          </a:p>
          <a:p>
            <a:pPr lvl="1"/>
            <a:r>
              <a:rPr lang="en-US" altLang="ko-KR" dirty="0"/>
              <a:t>Focal Length – Field of View</a:t>
            </a:r>
          </a:p>
          <a:p>
            <a:pPr lvl="1"/>
            <a:r>
              <a:rPr lang="en-US" altLang="ko-KR" dirty="0"/>
              <a:t>Focus Position</a:t>
            </a:r>
          </a:p>
          <a:p>
            <a:pPr lvl="1"/>
            <a:r>
              <a:rPr lang="en-US" altLang="ko-KR" dirty="0"/>
              <a:t>Iris </a:t>
            </a:r>
          </a:p>
          <a:p>
            <a:pPr lvl="1"/>
            <a:r>
              <a:rPr lang="en-US" altLang="ko-KR" dirty="0"/>
              <a:t>Lens Distortion</a:t>
            </a:r>
          </a:p>
          <a:p>
            <a:r>
              <a:rPr lang="en-US" altLang="ko-KR" dirty="0"/>
              <a:t>We will deal with only</a:t>
            </a:r>
          </a:p>
          <a:p>
            <a:pPr lvl="1"/>
            <a:r>
              <a:rPr lang="en-US" altLang="ko-KR" dirty="0"/>
              <a:t>LINEAR!</a:t>
            </a:r>
          </a:p>
          <a:p>
            <a:pPr lvl="1"/>
            <a:r>
              <a:rPr lang="en-US" altLang="ko-KR" dirty="0"/>
              <a:t>Pin-hole camera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27650" name="Picture 2" descr="http://starizona.com/acb/basics/optics/distor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292" y="1017916"/>
            <a:ext cx="3444004" cy="172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 descr="https://scontent-b.xx.fbcdn.net/hphotos-frc1/t31.0-8/887316_610437435640532_1922842261_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01" y="2886209"/>
            <a:ext cx="3442364" cy="210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35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00B0F0"/>
                </a:solidFill>
                <a:latin typeface="+mn-lt"/>
                <a:ea typeface="+mn-ea"/>
              </a:rPr>
              <a:t>Kind of Projections</a:t>
            </a:r>
            <a:endParaRPr lang="ko-KR" altLang="en-US" sz="3200" b="1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hlink"/>
                </a:solidFill>
              </a:rPr>
              <a:t>parallel projection</a:t>
            </a:r>
          </a:p>
          <a:p>
            <a:pPr lvl="1"/>
            <a:r>
              <a:rPr lang="en-US" altLang="ko-KR" dirty="0"/>
              <a:t>infinite COP = DOP</a:t>
            </a:r>
          </a:p>
          <a:p>
            <a:pPr lvl="1"/>
            <a:r>
              <a:rPr lang="en-US" altLang="ko-KR" sz="1500" dirty="0"/>
              <a:t>direction of projection</a:t>
            </a:r>
            <a:br>
              <a:rPr lang="en-US" altLang="ko-KR" sz="1500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hlink"/>
                </a:solidFill>
              </a:rPr>
              <a:t>perspective viewing</a:t>
            </a:r>
          </a:p>
          <a:p>
            <a:pPr lvl="1"/>
            <a:r>
              <a:rPr lang="en-US" altLang="ko-KR" dirty="0"/>
              <a:t>finite COP</a:t>
            </a:r>
          </a:p>
          <a:p>
            <a:pPr lvl="1"/>
            <a:r>
              <a:rPr lang="en-US" altLang="ko-KR" sz="1500" dirty="0"/>
              <a:t>center of projection</a:t>
            </a:r>
            <a:br>
              <a:rPr lang="en-US" altLang="ko-KR" sz="1500" dirty="0"/>
            </a:br>
            <a:endParaRPr lang="ko-KR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E7297E3-B0EF-4F07-8841-EF13D6C44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991" y="2571750"/>
            <a:ext cx="4650538" cy="2241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06083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BE4F8-4F2B-4369-8DD4-7D76526B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200" b="1" dirty="0">
                <a:solidFill>
                  <a:srgbClr val="00B0F0"/>
                </a:solidFill>
                <a:latin typeface="+mn-lt"/>
                <a:ea typeface="+mn-ea"/>
                <a:cs typeface="+mj-cs"/>
              </a:rPr>
              <a:t>Final Target to make</a:t>
            </a:r>
            <a:endParaRPr lang="ko-KR" altLang="en-US" sz="3200" b="1" dirty="0">
              <a:solidFill>
                <a:srgbClr val="00B0F0"/>
              </a:solidFill>
              <a:latin typeface="+mn-lt"/>
              <a:ea typeface="+mn-ea"/>
              <a:cs typeface="+mj-cs"/>
            </a:endParaRPr>
          </a:p>
        </p:txBody>
      </p:sp>
      <p:pic>
        <p:nvPicPr>
          <p:cNvPr id="1028" name="Picture 4" descr="Mapping real-world coordinate to OpenGL coordinate system - Stack ...">
            <a:extLst>
              <a:ext uri="{FF2B5EF4-FFF2-40B4-BE49-F238E27FC236}">
                <a16:creationId xmlns:a16="http://schemas.microsoft.com/office/drawing/2014/main" id="{39ECB99C-9728-4596-A692-17520765C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77" y="891738"/>
            <a:ext cx="6839733" cy="2932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1372308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Camera Positioning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723061" y="1015505"/>
            <a:ext cx="4907189" cy="2910580"/>
          </a:xfrm>
        </p:spPr>
        <p:txBody>
          <a:bodyPr/>
          <a:lstStyle/>
          <a:p>
            <a:r>
              <a:rPr lang="en-US" altLang="ko-KR" dirty="0"/>
              <a:t>initial camera position in OpenGL</a:t>
            </a:r>
          </a:p>
          <a:p>
            <a:pPr lvl="1"/>
            <a:r>
              <a:rPr lang="en-US" altLang="ko-KR" dirty="0"/>
              <a:t>at the origin of the world frame, to –</a:t>
            </a:r>
            <a:r>
              <a:rPr lang="en-US" altLang="ko-KR" i="1" dirty="0"/>
              <a:t>z</a:t>
            </a:r>
            <a:r>
              <a:rPr lang="en-US" altLang="ko-KR" dirty="0"/>
              <a:t> direction</a:t>
            </a:r>
          </a:p>
          <a:p>
            <a:r>
              <a:rPr lang="en-US" altLang="ko-KR" dirty="0"/>
              <a:t>camera movement = reverse movement of the objects</a:t>
            </a:r>
          </a:p>
          <a:p>
            <a:pPr lvl="1"/>
            <a:endParaRPr lang="en-US" altLang="ko-KR" dirty="0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invGray">
          <a:xfrm>
            <a:off x="4321639" y="3875173"/>
            <a:ext cx="229710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500" dirty="0" err="1"/>
              <a:t>Translatef</a:t>
            </a:r>
            <a:r>
              <a:rPr lang="en-US" altLang="ko-KR" sz="1500" dirty="0"/>
              <a:t>(0.0, 0.0, –100);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flipV="1">
            <a:off x="4924130" y="3115684"/>
            <a:ext cx="619125" cy="571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 sz="1350"/>
          </a:p>
        </p:txBody>
      </p:sp>
      <p:pic>
        <p:nvPicPr>
          <p:cNvPr id="35842" name="Picture 2" descr="\\mobilegraphics\secure\Lectures\121Graphics\보조자료\CHAPTER04 JPEG\AN04F1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0810" y="2880835"/>
            <a:ext cx="3277896" cy="2074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6184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Viewing API’s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13672" y="1181724"/>
            <a:ext cx="6626815" cy="2910580"/>
          </a:xfrm>
        </p:spPr>
        <p:txBody>
          <a:bodyPr/>
          <a:lstStyle/>
          <a:p>
            <a:r>
              <a:rPr lang="en-US" altLang="ko-KR" dirty="0"/>
              <a:t>general viewing API</a:t>
            </a:r>
          </a:p>
          <a:p>
            <a:pPr lvl="1"/>
            <a:r>
              <a:rPr lang="en-US" altLang="ko-KR" dirty="0"/>
              <a:t>PHIGS, GKS-3D : famous graphics library</a:t>
            </a:r>
          </a:p>
          <a:p>
            <a:r>
              <a:rPr lang="en-US" altLang="ko-KR" dirty="0"/>
              <a:t>camera</a:t>
            </a:r>
            <a:r>
              <a:rPr lang="ko-KR" altLang="en-US" dirty="0"/>
              <a:t> </a:t>
            </a:r>
            <a:r>
              <a:rPr lang="en-US" altLang="ko-KR" dirty="0"/>
              <a:t>setting?</a:t>
            </a:r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VRP</a:t>
            </a:r>
            <a:r>
              <a:rPr lang="en-US" altLang="ko-KR" dirty="0"/>
              <a:t> (view reference point) </a:t>
            </a:r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VPN</a:t>
            </a:r>
            <a:r>
              <a:rPr lang="en-US" altLang="ko-KR" dirty="0"/>
              <a:t> (view plane normal)</a:t>
            </a:r>
            <a:endParaRPr lang="ko-KR" altLang="en-US" dirty="0"/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VUP</a:t>
            </a:r>
            <a:r>
              <a:rPr lang="en-US" altLang="ko-KR" dirty="0"/>
              <a:t> (view up vector)</a:t>
            </a:r>
            <a:endParaRPr lang="ko-KR" altLang="en-US" dirty="0"/>
          </a:p>
        </p:txBody>
      </p:sp>
      <p:pic>
        <p:nvPicPr>
          <p:cNvPr id="46084" name="Picture 4" descr="HH01698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8289" y="3314700"/>
            <a:ext cx="643633" cy="782241"/>
          </a:xfrm>
          <a:prstGeom prst="rect">
            <a:avLst/>
          </a:prstGeom>
          <a:noFill/>
        </p:spPr>
      </p:pic>
      <p:sp>
        <p:nvSpPr>
          <p:cNvPr id="46096" name="AutoShape 16"/>
          <p:cNvSpPr>
            <a:spLocks noChangeArrowheads="1"/>
          </p:cNvSpPr>
          <p:nvPr/>
        </p:nvSpPr>
        <p:spPr bwMode="auto">
          <a:xfrm>
            <a:off x="2528887" y="3657600"/>
            <a:ext cx="804863" cy="342900"/>
          </a:xfrm>
          <a:prstGeom prst="leftRightArrow">
            <a:avLst>
              <a:gd name="adj1" fmla="val 50000"/>
              <a:gd name="adj2" fmla="val 43333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5362675" y="3580109"/>
            <a:ext cx="619125" cy="685800"/>
          </a:xfrm>
          <a:custGeom>
            <a:avLst/>
            <a:gdLst/>
            <a:ahLst/>
            <a:cxnLst>
              <a:cxn ang="0">
                <a:pos x="480" y="0"/>
              </a:cxn>
              <a:cxn ang="0">
                <a:pos x="0" y="240"/>
              </a:cxn>
              <a:cxn ang="0">
                <a:pos x="0" y="576"/>
              </a:cxn>
              <a:cxn ang="0">
                <a:pos x="480" y="336"/>
              </a:cxn>
              <a:cxn ang="0">
                <a:pos x="480" y="0"/>
              </a:cxn>
            </a:cxnLst>
            <a:rect l="0" t="0" r="r" b="b"/>
            <a:pathLst>
              <a:path w="480" h="576">
                <a:moveTo>
                  <a:pt x="480" y="0"/>
                </a:moveTo>
                <a:lnTo>
                  <a:pt x="0" y="240"/>
                </a:lnTo>
                <a:lnTo>
                  <a:pt x="0" y="576"/>
                </a:lnTo>
                <a:lnTo>
                  <a:pt x="480" y="336"/>
                </a:lnTo>
                <a:lnTo>
                  <a:pt x="48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35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" name="Oval 10"/>
          <p:cNvSpPr>
            <a:spLocks noChangeArrowheads="1"/>
          </p:cNvSpPr>
          <p:nvPr/>
        </p:nvSpPr>
        <p:spPr bwMode="auto">
          <a:xfrm>
            <a:off x="5617693" y="3849562"/>
            <a:ext cx="61913" cy="571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35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 flipV="1">
            <a:off x="5672237" y="3351509"/>
            <a:ext cx="0" cy="5715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 sz="135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5672237" y="3923009"/>
            <a:ext cx="788094" cy="2905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 sz="135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5672237" y="3122910"/>
            <a:ext cx="162262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500">
                <a:solidFill>
                  <a:schemeClr val="hlin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view-up vector </a:t>
            </a:r>
            <a:r>
              <a:rPr lang="en-US" altLang="ko-KR" sz="1500" b="1">
                <a:solidFill>
                  <a:schemeClr val="hlin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</a:t>
            </a: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4912521" y="4380210"/>
            <a:ext cx="2533129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500" dirty="0">
                <a:solidFill>
                  <a:schemeClr val="accent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view-plane normal vector </a:t>
            </a:r>
            <a:r>
              <a:rPr lang="en-US" altLang="ko-KR" sz="1500" b="1" dirty="0">
                <a:solidFill>
                  <a:schemeClr val="accent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</a:t>
            </a: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3707904" y="3481232"/>
            <a:ext cx="190892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500" dirty="0">
                <a:solidFill>
                  <a:schemeClr val="accent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view reference point</a:t>
            </a:r>
          </a:p>
        </p:txBody>
      </p:sp>
    </p:spTree>
    <p:extLst>
      <p:ext uri="{BB962C8B-B14F-4D97-AF65-F5344CB8AC3E}">
        <p14:creationId xmlns:p14="http://schemas.microsoft.com/office/powerpoint/2010/main" val="3473142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Calculation Viewing Matrix</a:t>
            </a:r>
            <a:endParaRPr lang="ko-KR" alt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735944" y="966537"/>
            <a:ext cx="6197787" cy="2910580"/>
          </a:xfrm>
        </p:spPr>
        <p:txBody>
          <a:bodyPr/>
          <a:lstStyle/>
          <a:p>
            <a:r>
              <a:rPr lang="en-US" altLang="ko-KR" dirty="0" err="1"/>
              <a:t>M</a:t>
            </a:r>
            <a:r>
              <a:rPr lang="en-US" altLang="ko-KR" baseline="-25000" dirty="0" err="1"/>
              <a:t>view</a:t>
            </a:r>
            <a:r>
              <a:rPr lang="en-US" altLang="ko-KR" dirty="0"/>
              <a:t> : viewing matrix    </a:t>
            </a:r>
          </a:p>
          <a:p>
            <a:pPr lvl="1"/>
            <a:r>
              <a:rPr lang="en-US" altLang="ko-KR" dirty="0"/>
              <a:t>Transform from Point</a:t>
            </a:r>
            <a:r>
              <a:rPr lang="ko-KR" altLang="en-US" dirty="0"/>
              <a:t> </a:t>
            </a:r>
            <a:r>
              <a:rPr lang="en-US" altLang="ko-KR" b="1" dirty="0"/>
              <a:t>q</a:t>
            </a:r>
            <a:r>
              <a:rPr lang="ko-KR" altLang="en-US" dirty="0"/>
              <a:t> </a:t>
            </a:r>
            <a:r>
              <a:rPr lang="en-US" altLang="ko-KR" dirty="0"/>
              <a:t>in World Coordinate</a:t>
            </a:r>
            <a:r>
              <a:rPr lang="ko-KR" altLang="en-US" dirty="0"/>
              <a:t> </a:t>
            </a:r>
            <a:r>
              <a:rPr lang="en-US" altLang="ko-KR" dirty="0"/>
              <a:t>to Camera Coordinate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r>
              <a:rPr lang="en-US" altLang="ko-KR" b="1" dirty="0"/>
              <a:t>p</a:t>
            </a:r>
            <a:r>
              <a:rPr lang="en-US" altLang="ko-KR" dirty="0"/>
              <a:t> : VRP, </a:t>
            </a:r>
            <a:r>
              <a:rPr lang="en-US" altLang="ko-KR" b="1" dirty="0"/>
              <a:t>n</a:t>
            </a:r>
            <a:r>
              <a:rPr lang="en-US" altLang="ko-KR" dirty="0"/>
              <a:t> : (</a:t>
            </a:r>
            <a:r>
              <a:rPr lang="en-US" altLang="ko-KR" dirty="0">
                <a:solidFill>
                  <a:schemeClr val="accent2"/>
                </a:solidFill>
              </a:rPr>
              <a:t>normalized</a:t>
            </a:r>
            <a:r>
              <a:rPr lang="en-US" altLang="ko-KR" dirty="0"/>
              <a:t>) VPN, </a:t>
            </a:r>
            <a:r>
              <a:rPr lang="en-US" altLang="ko-KR" b="1" dirty="0"/>
              <a:t>v</a:t>
            </a:r>
            <a:r>
              <a:rPr lang="en-US" altLang="ko-KR" dirty="0"/>
              <a:t> : (</a:t>
            </a:r>
            <a:r>
              <a:rPr lang="en-US" altLang="ko-KR" dirty="0">
                <a:solidFill>
                  <a:schemeClr val="accent2"/>
                </a:solidFill>
              </a:rPr>
              <a:t>normalized</a:t>
            </a:r>
            <a:r>
              <a:rPr lang="en-US" altLang="ko-KR" dirty="0"/>
              <a:t>) VUP</a:t>
            </a:r>
          </a:p>
          <a:p>
            <a:pPr lvl="1"/>
            <a:r>
              <a:rPr lang="en-US" altLang="ko-KR" dirty="0"/>
              <a:t>in world frame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21EDE-5D27-4CC2-BC67-F1976B7DAB27}" type="slidenum">
              <a:rPr lang="en-US" altLang="ko-KR"/>
              <a:pPr/>
              <a:t>15</a:t>
            </a:fld>
            <a:endParaRPr lang="en-US" altLang="ko-KR"/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2311872" y="1945322"/>
          <a:ext cx="190023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3" imgW="1168200" imgH="228600" progId="Equation.3">
                  <p:embed/>
                </p:oleObj>
              </mc:Choice>
              <mc:Fallback>
                <p:oleObj name="수식" r:id="rId3" imgW="1168200" imgH="228600" progId="Equation.3">
                  <p:embed/>
                  <p:pic>
                    <p:nvPicPr>
                      <p:cNvPr id="49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311872" y="1945322"/>
                        <a:ext cx="1900238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309834"/>
              </p:ext>
            </p:extLst>
          </p:nvPr>
        </p:nvGraphicFramePr>
        <p:xfrm>
          <a:off x="1237252" y="3314700"/>
          <a:ext cx="877094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31640" imgH="774360" progId="Equation.3">
                  <p:embed/>
                </p:oleObj>
              </mc:Choice>
              <mc:Fallback>
                <p:oleObj name="Equation" r:id="rId5" imgW="431640" imgH="774360" progId="Equation.3">
                  <p:embed/>
                  <p:pic>
                    <p:nvPicPr>
                      <p:cNvPr id="491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237252" y="3314700"/>
                        <a:ext cx="877094" cy="14525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725321"/>
              </p:ext>
            </p:extLst>
          </p:nvPr>
        </p:nvGraphicFramePr>
        <p:xfrm>
          <a:off x="3173737" y="3072360"/>
          <a:ext cx="1702594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38080" imgH="1002960" progId="Equation.3">
                  <p:embed/>
                </p:oleObj>
              </mc:Choice>
              <mc:Fallback>
                <p:oleObj name="Equation" r:id="rId7" imgW="838080" imgH="1002960" progId="Equation.3">
                  <p:embed/>
                  <p:pic>
                    <p:nvPicPr>
                      <p:cNvPr id="491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173737" y="3072360"/>
                        <a:ext cx="1702594" cy="18811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406577"/>
              </p:ext>
            </p:extLst>
          </p:nvPr>
        </p:nvGraphicFramePr>
        <p:xfrm>
          <a:off x="5079531" y="3072360"/>
          <a:ext cx="1651000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12520" imgH="1002960" progId="Equation.3">
                  <p:embed/>
                </p:oleObj>
              </mc:Choice>
              <mc:Fallback>
                <p:oleObj name="Equation" r:id="rId9" imgW="812520" imgH="1002960" progId="Equation.3">
                  <p:embed/>
                  <p:pic>
                    <p:nvPicPr>
                      <p:cNvPr id="491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079531" y="3072360"/>
                        <a:ext cx="1651000" cy="18811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4072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+mj-lt"/>
                <a:cs typeface="+mj-cs"/>
              </a:rPr>
              <a:t>Computation of Viewing Matrix </a:t>
            </a:r>
            <a:endParaRPr lang="ko-KR" altLang="en-US" dirty="0">
              <a:solidFill>
                <a:srgbClr val="FFC000"/>
              </a:solidFill>
              <a:latin typeface="+mj-lt"/>
              <a:cs typeface="+mj-cs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62354" y="812636"/>
            <a:ext cx="8311661" cy="3879850"/>
          </a:xfrm>
        </p:spPr>
        <p:txBody>
          <a:bodyPr/>
          <a:lstStyle/>
          <a:p>
            <a:r>
              <a:rPr lang="en-US" altLang="ko-KR" b="0" dirty="0"/>
              <a:t>Condition</a:t>
            </a:r>
            <a:endParaRPr lang="ko-KR" altLang="en-US" b="0" dirty="0"/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3CBE0-90EF-4D90-ABB5-1CFA82EC5995}" type="slidenum">
              <a:rPr lang="en-US" altLang="ko-KR"/>
              <a:pPr/>
              <a:t>16</a:t>
            </a:fld>
            <a:endParaRPr lang="en-US" altLang="ko-KR"/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287457"/>
              </p:ext>
            </p:extLst>
          </p:nvPr>
        </p:nvGraphicFramePr>
        <p:xfrm>
          <a:off x="1627585" y="2085977"/>
          <a:ext cx="2581275" cy="1370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2" imgW="1587240" imgH="914400" progId="Equation.3">
                  <p:embed/>
                </p:oleObj>
              </mc:Choice>
              <mc:Fallback>
                <p:oleObj name="수식" r:id="rId2" imgW="1587240" imgH="914400" progId="Equation.3">
                  <p:embed/>
                  <p:pic>
                    <p:nvPicPr>
                      <p:cNvPr id="501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627585" y="2085977"/>
                        <a:ext cx="2581275" cy="137041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6" name="Text Box 30"/>
          <p:cNvSpPr txBox="1">
            <a:spLocks noChangeArrowheads="1"/>
          </p:cNvSpPr>
          <p:nvPr/>
        </p:nvSpPr>
        <p:spPr bwMode="auto">
          <a:xfrm>
            <a:off x="3254168" y="4233241"/>
            <a:ext cx="1970925" cy="3231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View Reference Point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4601262" y="1478935"/>
            <a:ext cx="3535106" cy="2915889"/>
            <a:chOff x="5214408" y="3472321"/>
            <a:chExt cx="4713475" cy="3887853"/>
          </a:xfrm>
        </p:grpSpPr>
        <p:sp>
          <p:nvSpPr>
            <p:cNvPr id="50191" name="Line 15"/>
            <p:cNvSpPr>
              <a:spLocks noChangeShapeType="1"/>
            </p:cNvSpPr>
            <p:nvPr/>
          </p:nvSpPr>
          <p:spPr bwMode="auto">
            <a:xfrm flipV="1">
              <a:off x="6865408" y="4632326"/>
              <a:ext cx="1568450" cy="61436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 sz="1350">
                <a:cs typeface="Tahoma" pitchFamily="34" charset="0"/>
              </a:endParaRPr>
            </a:p>
          </p:txBody>
        </p:sp>
        <p:sp>
          <p:nvSpPr>
            <p:cNvPr id="50192" name="Line 16"/>
            <p:cNvSpPr>
              <a:spLocks noChangeShapeType="1"/>
            </p:cNvSpPr>
            <p:nvPr/>
          </p:nvSpPr>
          <p:spPr bwMode="auto">
            <a:xfrm flipV="1">
              <a:off x="6844771" y="3641726"/>
              <a:ext cx="0" cy="160496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 sz="1350">
                <a:cs typeface="Tahoma" pitchFamily="34" charset="0"/>
              </a:endParaRPr>
            </a:p>
          </p:txBody>
        </p:sp>
        <p:sp>
          <p:nvSpPr>
            <p:cNvPr id="50193" name="Line 17"/>
            <p:cNvSpPr>
              <a:spLocks noChangeShapeType="1"/>
            </p:cNvSpPr>
            <p:nvPr/>
          </p:nvSpPr>
          <p:spPr bwMode="auto">
            <a:xfrm flipH="1" flipV="1">
              <a:off x="5296958" y="4489451"/>
              <a:ext cx="1630363" cy="75247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 sz="1350">
                <a:cs typeface="Tahoma" pitchFamily="34" charset="0"/>
              </a:endParaRPr>
            </a:p>
          </p:txBody>
        </p:sp>
        <p:sp>
          <p:nvSpPr>
            <p:cNvPr id="50194" name="Line 18"/>
            <p:cNvSpPr>
              <a:spLocks noChangeShapeType="1"/>
            </p:cNvSpPr>
            <p:nvPr/>
          </p:nvSpPr>
          <p:spPr bwMode="auto">
            <a:xfrm flipV="1">
              <a:off x="5957358" y="3946525"/>
              <a:ext cx="1898650" cy="762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ko-KR" altLang="en-US" sz="1350">
                <a:cs typeface="Tahoma" pitchFamily="34" charset="0"/>
              </a:endParaRPr>
            </a:p>
          </p:txBody>
        </p:sp>
        <p:sp>
          <p:nvSpPr>
            <p:cNvPr id="50195" name="Line 19"/>
            <p:cNvSpPr>
              <a:spLocks noChangeShapeType="1"/>
            </p:cNvSpPr>
            <p:nvPr/>
          </p:nvSpPr>
          <p:spPr bwMode="auto">
            <a:xfrm flipV="1">
              <a:off x="5957358" y="4708525"/>
              <a:ext cx="0" cy="1676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ko-KR" altLang="en-US" sz="1350">
                <a:cs typeface="Tahoma" pitchFamily="34" charset="0"/>
              </a:endParaRPr>
            </a:p>
          </p:txBody>
        </p:sp>
        <p:sp>
          <p:nvSpPr>
            <p:cNvPr id="50196" name="Line 20"/>
            <p:cNvSpPr>
              <a:spLocks noChangeShapeType="1"/>
            </p:cNvSpPr>
            <p:nvPr/>
          </p:nvSpPr>
          <p:spPr bwMode="auto">
            <a:xfrm flipV="1">
              <a:off x="7856008" y="3946525"/>
              <a:ext cx="0" cy="1676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ko-KR" altLang="en-US" sz="1350">
                <a:cs typeface="Tahoma" pitchFamily="34" charset="0"/>
              </a:endParaRPr>
            </a:p>
          </p:txBody>
        </p:sp>
        <p:sp>
          <p:nvSpPr>
            <p:cNvPr id="50197" name="Line 21"/>
            <p:cNvSpPr>
              <a:spLocks noChangeShapeType="1"/>
            </p:cNvSpPr>
            <p:nvPr/>
          </p:nvSpPr>
          <p:spPr bwMode="auto">
            <a:xfrm flipV="1">
              <a:off x="5957358" y="5622925"/>
              <a:ext cx="1898650" cy="762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ko-KR" altLang="en-US" sz="1350">
                <a:cs typeface="Tahoma" pitchFamily="34" charset="0"/>
              </a:endParaRPr>
            </a:p>
          </p:txBody>
        </p:sp>
        <p:graphicFrame>
          <p:nvGraphicFramePr>
            <p:cNvPr id="50198" name="Object 22"/>
            <p:cNvGraphicFramePr>
              <a:graphicFrameLocks noChangeAspect="1"/>
            </p:cNvGraphicFramePr>
            <p:nvPr/>
          </p:nvGraphicFramePr>
          <p:xfrm>
            <a:off x="8268758" y="4252913"/>
            <a:ext cx="206375" cy="303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수식" r:id="rId4" imgW="164880" imgH="228600" progId="Equation.3">
                    <p:embed/>
                  </p:oleObj>
                </mc:Choice>
                <mc:Fallback>
                  <p:oleObj name="수식" r:id="rId4" imgW="164880" imgH="228600" progId="Equation.3">
                    <p:embed/>
                    <p:pic>
                      <p:nvPicPr>
                        <p:cNvPr id="5019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8268758" y="4252913"/>
                          <a:ext cx="206375" cy="303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9" name="Object 23"/>
            <p:cNvGraphicFramePr>
              <a:graphicFrameLocks noChangeAspect="1"/>
            </p:cNvGraphicFramePr>
            <p:nvPr/>
          </p:nvGraphicFramePr>
          <p:xfrm>
            <a:off x="6941079" y="3490913"/>
            <a:ext cx="221854" cy="303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수식" r:id="rId6" imgW="177480" imgH="228600" progId="Equation.3">
                    <p:embed/>
                  </p:oleObj>
                </mc:Choice>
                <mc:Fallback>
                  <p:oleObj name="수식" r:id="rId6" imgW="177480" imgH="228600" progId="Equation.3">
                    <p:embed/>
                    <p:pic>
                      <p:nvPicPr>
                        <p:cNvPr id="50199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6941079" y="3490913"/>
                          <a:ext cx="221854" cy="303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00" name="Object 24"/>
            <p:cNvGraphicFramePr>
              <a:graphicFrameLocks noChangeAspect="1"/>
            </p:cNvGraphicFramePr>
            <p:nvPr/>
          </p:nvGraphicFramePr>
          <p:xfrm>
            <a:off x="5214408" y="4098926"/>
            <a:ext cx="206375" cy="303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수식" r:id="rId8" imgW="164880" imgH="228600" progId="Equation.3">
                    <p:embed/>
                  </p:oleObj>
                </mc:Choice>
                <mc:Fallback>
                  <p:oleObj name="수식" r:id="rId8" imgW="164880" imgH="228600" progId="Equation.3">
                    <p:embed/>
                    <p:pic>
                      <p:nvPicPr>
                        <p:cNvPr id="5020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5214408" y="4098926"/>
                          <a:ext cx="206375" cy="303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01" name="Line 25"/>
            <p:cNvSpPr>
              <a:spLocks noChangeShapeType="1"/>
            </p:cNvSpPr>
            <p:nvPr/>
          </p:nvSpPr>
          <p:spPr bwMode="auto">
            <a:xfrm flipV="1">
              <a:off x="6844771" y="4251326"/>
              <a:ext cx="0" cy="919163"/>
            </a:xfrm>
            <a:prstGeom prst="line">
              <a:avLst/>
            </a:prstGeom>
            <a:noFill/>
            <a:ln w="38100" cap="sq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 sz="1350">
                <a:cs typeface="Tahoma" pitchFamily="34" charset="0"/>
              </a:endParaRPr>
            </a:p>
          </p:txBody>
        </p:sp>
        <p:sp>
          <p:nvSpPr>
            <p:cNvPr id="50202" name="Line 26"/>
            <p:cNvSpPr>
              <a:spLocks noChangeShapeType="1"/>
            </p:cNvSpPr>
            <p:nvPr/>
          </p:nvSpPr>
          <p:spPr bwMode="auto">
            <a:xfrm flipH="1" flipV="1">
              <a:off x="6039908" y="4832351"/>
              <a:ext cx="887413" cy="409575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 sz="1350">
                <a:cs typeface="Tahoma" pitchFamily="34" charset="0"/>
              </a:endParaRPr>
            </a:p>
          </p:txBody>
        </p:sp>
        <p:graphicFrame>
          <p:nvGraphicFramePr>
            <p:cNvPr id="50203" name="Object 27"/>
            <p:cNvGraphicFramePr>
              <a:graphicFrameLocks noChangeAspect="1"/>
            </p:cNvGraphicFramePr>
            <p:nvPr/>
          </p:nvGraphicFramePr>
          <p:xfrm>
            <a:off x="6597121" y="4098926"/>
            <a:ext cx="187458" cy="233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2280" imgH="177480" progId="Equation.3">
                    <p:embed/>
                  </p:oleObj>
                </mc:Choice>
                <mc:Fallback>
                  <p:oleObj name="Equation" r:id="rId10" imgW="152280" imgH="177480" progId="Equation.3">
                    <p:embed/>
                    <p:pic>
                      <p:nvPicPr>
                        <p:cNvPr id="50203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6597121" y="4098926"/>
                          <a:ext cx="187458" cy="233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04" name="Object 28"/>
            <p:cNvGraphicFramePr>
              <a:graphicFrameLocks noChangeAspect="1"/>
            </p:cNvGraphicFramePr>
            <p:nvPr/>
          </p:nvGraphicFramePr>
          <p:xfrm>
            <a:off x="5983156" y="5084763"/>
            <a:ext cx="221853" cy="233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수식" r:id="rId12" imgW="177480" imgH="177480" progId="Equation.3">
                    <p:embed/>
                  </p:oleObj>
                </mc:Choice>
                <mc:Fallback>
                  <p:oleObj name="수식" r:id="rId12" imgW="177480" imgH="177480" progId="Equation.3">
                    <p:embed/>
                    <p:pic>
                      <p:nvPicPr>
                        <p:cNvPr id="50204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5983156" y="5084763"/>
                          <a:ext cx="221853" cy="233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05" name="Text Box 29"/>
            <p:cNvSpPr txBox="1">
              <a:spLocks noChangeArrowheads="1"/>
            </p:cNvSpPr>
            <p:nvPr/>
          </p:nvSpPr>
          <p:spPr bwMode="auto">
            <a:xfrm>
              <a:off x="7505367" y="3472321"/>
              <a:ext cx="1475191" cy="4308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500">
                  <a:ea typeface="Tahoma" pitchFamily="34" charset="0"/>
                  <a:cs typeface="Tahoma" pitchFamily="34" charset="0"/>
                </a:rPr>
                <a:t>View Plane</a:t>
              </a:r>
            </a:p>
          </p:txBody>
        </p:sp>
        <p:cxnSp>
          <p:nvCxnSpPr>
            <p:cNvPr id="50207" name="AutoShape 31"/>
            <p:cNvCxnSpPr>
              <a:cxnSpLocks noChangeShapeType="1"/>
              <a:stCxn id="50206" idx="3"/>
              <a:endCxn id="50213" idx="3"/>
            </p:cNvCxnSpPr>
            <p:nvPr/>
          </p:nvCxnSpPr>
          <p:spPr bwMode="auto">
            <a:xfrm flipV="1">
              <a:off x="6046183" y="5254580"/>
              <a:ext cx="807237" cy="21055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0211" name="Text Box 35"/>
            <p:cNvSpPr txBox="1">
              <a:spLocks noChangeArrowheads="1"/>
            </p:cNvSpPr>
            <p:nvPr/>
          </p:nvSpPr>
          <p:spPr bwMode="auto">
            <a:xfrm>
              <a:off x="7030508" y="6080126"/>
              <a:ext cx="289737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500" dirty="0">
                  <a:ea typeface="Tahoma" pitchFamily="34" charset="0"/>
                  <a:cs typeface="Tahoma" pitchFamily="34" charset="0"/>
                </a:rPr>
                <a:t>view coordinate system</a:t>
              </a:r>
            </a:p>
          </p:txBody>
        </p:sp>
        <p:sp>
          <p:nvSpPr>
            <p:cNvPr id="50212" name="Line 36"/>
            <p:cNvSpPr>
              <a:spLocks noChangeShapeType="1"/>
            </p:cNvSpPr>
            <p:nvPr/>
          </p:nvSpPr>
          <p:spPr bwMode="auto">
            <a:xfrm flipV="1">
              <a:off x="6865408" y="4937125"/>
              <a:ext cx="74295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 sz="1350">
                <a:cs typeface="Tahoma" pitchFamily="34" charset="0"/>
              </a:endParaRPr>
            </a:p>
          </p:txBody>
        </p:sp>
        <p:sp>
          <p:nvSpPr>
            <p:cNvPr id="50213" name="Oval 37"/>
            <p:cNvSpPr>
              <a:spLocks noChangeArrowheads="1"/>
            </p:cNvSpPr>
            <p:nvPr/>
          </p:nvSpPr>
          <p:spPr bwMode="auto">
            <a:xfrm>
              <a:off x="6841331" y="5189538"/>
              <a:ext cx="82550" cy="76200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 sz="1350">
                <a:cs typeface="Tahoma" pitchFamily="34" charset="0"/>
              </a:endParaRPr>
            </a:p>
          </p:txBody>
        </p:sp>
        <p:graphicFrame>
          <p:nvGraphicFramePr>
            <p:cNvPr id="50214" name="Object 38"/>
            <p:cNvGraphicFramePr>
              <a:graphicFrameLocks noChangeAspect="1"/>
            </p:cNvGraphicFramePr>
            <p:nvPr/>
          </p:nvGraphicFramePr>
          <p:xfrm>
            <a:off x="7450138" y="4632326"/>
            <a:ext cx="206375" cy="233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64880" imgH="177480" progId="Equation.3">
                    <p:embed/>
                  </p:oleObj>
                </mc:Choice>
                <mc:Fallback>
                  <p:oleObj name="Equation" r:id="rId14" imgW="164880" imgH="177480" progId="Equation.3">
                    <p:embed/>
                    <p:pic>
                      <p:nvPicPr>
                        <p:cNvPr id="50214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7450138" y="4632326"/>
                          <a:ext cx="206375" cy="233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248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269600"/>
              </p:ext>
            </p:extLst>
          </p:nvPr>
        </p:nvGraphicFramePr>
        <p:xfrm>
          <a:off x="1834753" y="1428752"/>
          <a:ext cx="2213372" cy="355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91880" imgH="190440" progId="Equation.3">
                  <p:embed/>
                </p:oleObj>
              </mc:Choice>
              <mc:Fallback>
                <p:oleObj name="Equation" r:id="rId16" imgW="1091880" imgH="190440" progId="Equation.3">
                  <p:embed/>
                  <p:pic>
                    <p:nvPicPr>
                      <p:cNvPr id="50248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834753" y="1428752"/>
                        <a:ext cx="2213372" cy="35599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378592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Viewing Matrix</a:t>
            </a:r>
            <a:r>
              <a:rPr lang="ko-KR" altLang="en-US"/>
              <a:t>의 계산</a:t>
            </a: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942079"/>
              </p:ext>
            </p:extLst>
          </p:nvPr>
        </p:nvGraphicFramePr>
        <p:xfrm>
          <a:off x="4572000" y="910456"/>
          <a:ext cx="2666223" cy="3759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2" imgW="1371600" imgH="2095200" progId="Equation.3">
                  <p:embed/>
                </p:oleObj>
              </mc:Choice>
              <mc:Fallback>
                <p:oleObj name="수식" r:id="rId2" imgW="1371600" imgH="2095200" progId="Equation.3">
                  <p:embed/>
                  <p:pic>
                    <p:nvPicPr>
                      <p:cNvPr id="512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572000" y="910456"/>
                        <a:ext cx="2666223" cy="375989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516458"/>
              </p:ext>
            </p:extLst>
          </p:nvPr>
        </p:nvGraphicFramePr>
        <p:xfrm>
          <a:off x="608410" y="910456"/>
          <a:ext cx="3963590" cy="1618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4" imgW="2641320" imgH="1168200" progId="Equation.3">
                  <p:embed/>
                </p:oleObj>
              </mc:Choice>
              <mc:Fallback>
                <p:oleObj name="수식" r:id="rId4" imgW="2641320" imgH="1168200" progId="Equation.3">
                  <p:embed/>
                  <p:pic>
                    <p:nvPicPr>
                      <p:cNvPr id="512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08410" y="910456"/>
                        <a:ext cx="3963590" cy="161806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925841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Look-At Approach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689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Look-At Interface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camera position + camera orientation</a:t>
            </a:r>
          </a:p>
          <a:p>
            <a:endParaRPr lang="en-US" altLang="ko-KR" dirty="0"/>
          </a:p>
          <a:p>
            <a:r>
              <a:rPr lang="en-US" altLang="ko-KR" dirty="0"/>
              <a:t>look-at approach</a:t>
            </a:r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At the Position (</a:t>
            </a:r>
            <a:r>
              <a:rPr lang="en-US" altLang="ko-KR" i="1" dirty="0" err="1">
                <a:solidFill>
                  <a:schemeClr val="accent2"/>
                </a:solidFill>
              </a:rPr>
              <a:t>eye</a:t>
            </a:r>
            <a:r>
              <a:rPr lang="en-US" altLang="ko-KR" i="1" baseline="-25000" dirty="0" err="1">
                <a:solidFill>
                  <a:schemeClr val="accent2"/>
                </a:solidFill>
              </a:rPr>
              <a:t>x</a:t>
            </a:r>
            <a:r>
              <a:rPr lang="en-US" altLang="ko-KR" dirty="0">
                <a:solidFill>
                  <a:schemeClr val="accent2"/>
                </a:solidFill>
              </a:rPr>
              <a:t>, </a:t>
            </a:r>
            <a:r>
              <a:rPr lang="en-US" altLang="ko-KR" i="1" dirty="0" err="1">
                <a:solidFill>
                  <a:schemeClr val="accent2"/>
                </a:solidFill>
              </a:rPr>
              <a:t>eye</a:t>
            </a:r>
            <a:r>
              <a:rPr lang="en-US" altLang="ko-KR" i="1" baseline="-25000" dirty="0" err="1">
                <a:solidFill>
                  <a:schemeClr val="accent2"/>
                </a:solidFill>
              </a:rPr>
              <a:t>y</a:t>
            </a:r>
            <a:r>
              <a:rPr lang="en-US" altLang="ko-KR" dirty="0">
                <a:solidFill>
                  <a:schemeClr val="accent2"/>
                </a:solidFill>
              </a:rPr>
              <a:t>, </a:t>
            </a:r>
            <a:r>
              <a:rPr lang="en-US" altLang="ko-KR" i="1" dirty="0" err="1">
                <a:solidFill>
                  <a:schemeClr val="accent2"/>
                </a:solidFill>
              </a:rPr>
              <a:t>eye</a:t>
            </a:r>
            <a:r>
              <a:rPr lang="en-US" altLang="ko-KR" i="1" baseline="-25000" dirty="0" err="1">
                <a:solidFill>
                  <a:schemeClr val="accent2"/>
                </a:solidFill>
              </a:rPr>
              <a:t>z</a:t>
            </a:r>
            <a:r>
              <a:rPr lang="en-US" altLang="ko-KR" dirty="0">
                <a:solidFill>
                  <a:schemeClr val="accent2"/>
                </a:solidFill>
              </a:rPr>
              <a:t>),</a:t>
            </a:r>
            <a:br>
              <a:rPr lang="en-US" altLang="ko-KR" dirty="0">
                <a:solidFill>
                  <a:schemeClr val="accent2"/>
                </a:solidFill>
              </a:rPr>
            </a:br>
            <a:r>
              <a:rPr lang="en-US" altLang="ko-KR" dirty="0">
                <a:solidFill>
                  <a:schemeClr val="accent2"/>
                </a:solidFill>
              </a:rPr>
              <a:t>Look at the Point (</a:t>
            </a:r>
            <a:r>
              <a:rPr lang="en-US" altLang="ko-KR" i="1" dirty="0" err="1">
                <a:solidFill>
                  <a:schemeClr val="accent2"/>
                </a:solidFill>
              </a:rPr>
              <a:t>at</a:t>
            </a:r>
            <a:r>
              <a:rPr lang="en-US" altLang="ko-KR" i="1" baseline="-25000" dirty="0" err="1">
                <a:solidFill>
                  <a:schemeClr val="accent2"/>
                </a:solidFill>
              </a:rPr>
              <a:t>x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en-US" altLang="ko-KR" i="1" dirty="0">
                <a:solidFill>
                  <a:schemeClr val="accent2"/>
                </a:solidFill>
              </a:rPr>
              <a:t> </a:t>
            </a:r>
            <a:r>
              <a:rPr lang="en-US" altLang="ko-KR" i="1" dirty="0" err="1">
                <a:solidFill>
                  <a:schemeClr val="accent2"/>
                </a:solidFill>
              </a:rPr>
              <a:t>at</a:t>
            </a:r>
            <a:r>
              <a:rPr lang="en-US" altLang="ko-KR" i="1" baseline="-25000" dirty="0" err="1">
                <a:solidFill>
                  <a:schemeClr val="accent2"/>
                </a:solidFill>
              </a:rPr>
              <a:t>y</a:t>
            </a:r>
            <a:r>
              <a:rPr lang="en-US" altLang="ko-KR" dirty="0">
                <a:solidFill>
                  <a:schemeClr val="accent2"/>
                </a:solidFill>
              </a:rPr>
              <a:t>, </a:t>
            </a:r>
            <a:r>
              <a:rPr lang="en-US" altLang="ko-KR" i="1" dirty="0" err="1">
                <a:solidFill>
                  <a:schemeClr val="accent2"/>
                </a:solidFill>
              </a:rPr>
              <a:t>at</a:t>
            </a:r>
            <a:r>
              <a:rPr lang="en-US" altLang="ko-KR" i="1" baseline="-25000" dirty="0" err="1">
                <a:solidFill>
                  <a:schemeClr val="accent2"/>
                </a:solidFill>
              </a:rPr>
              <a:t>z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  <a:endParaRPr lang="en-US" altLang="ko-KR" dirty="0"/>
          </a:p>
          <a:p>
            <a:pPr lvl="1"/>
            <a:r>
              <a:rPr lang="en-US" altLang="ko-KR" dirty="0"/>
              <a:t>Define Up Vector or Rotation Angle</a:t>
            </a:r>
            <a:br>
              <a:rPr lang="ko-KR" altLang="en-US" dirty="0"/>
            </a:br>
            <a:r>
              <a:rPr lang="en-US" altLang="ko-KR" dirty="0"/>
              <a:t>(</a:t>
            </a:r>
            <a:r>
              <a:rPr lang="en-US" altLang="ko-KR" i="1" dirty="0" err="1"/>
              <a:t>up</a:t>
            </a:r>
            <a:r>
              <a:rPr lang="en-US" altLang="ko-KR" i="1" baseline="-25000" dirty="0" err="1"/>
              <a:t>x</a:t>
            </a:r>
            <a:r>
              <a:rPr lang="en-US" altLang="ko-KR" dirty="0"/>
              <a:t>, </a:t>
            </a:r>
            <a:r>
              <a:rPr lang="en-US" altLang="ko-KR" i="1" dirty="0" err="1"/>
              <a:t>up</a:t>
            </a:r>
            <a:r>
              <a:rPr lang="en-US" altLang="ko-KR" i="1" baseline="-25000" dirty="0" err="1"/>
              <a:t>y</a:t>
            </a:r>
            <a:r>
              <a:rPr lang="en-US" altLang="ko-KR" dirty="0"/>
              <a:t>, </a:t>
            </a:r>
            <a:r>
              <a:rPr lang="en-US" altLang="ko-KR" i="1" dirty="0" err="1"/>
              <a:t>up</a:t>
            </a:r>
            <a:r>
              <a:rPr lang="en-US" altLang="ko-KR" i="1" baseline="-25000" dirty="0" err="1"/>
              <a:t>z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B0D7-CE68-4149-9D92-EE676780B50F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5" name="Picture 2" descr="\\mobilegraphics\secure\Lectures\121Graphics\보조자료\CHAPTER04 JPEG\AN04F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8024" y="2618338"/>
            <a:ext cx="2966751" cy="21136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95411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4769" y="1802313"/>
            <a:ext cx="563035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400" dirty="0">
                <a:latin typeface="AR HERMANN" panose="02000000000000000000" pitchFamily="2" charset="0"/>
              </a:rPr>
              <a:t>oft</a:t>
            </a:r>
            <a:r>
              <a:rPr lang="en-US" altLang="ko-KR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400" dirty="0">
                <a:latin typeface="AR HERMANN" panose="02000000000000000000" pitchFamily="2" charset="0"/>
              </a:rPr>
              <a:t>are </a:t>
            </a:r>
            <a:r>
              <a:rPr lang="en-US" altLang="ko-KR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ool </a:t>
            </a:r>
            <a:r>
              <a:rPr lang="en-US" altLang="ko-KR" sz="44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ime</a:t>
            </a:r>
            <a:endParaRPr lang="ko-KR" altLang="en-US" sz="44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880" y="1780171"/>
            <a:ext cx="1224267" cy="124758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99" y="2683390"/>
            <a:ext cx="1287379" cy="3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1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Look-At Approach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user input:</a:t>
            </a:r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in the world frame,</a:t>
            </a:r>
          </a:p>
          <a:p>
            <a:r>
              <a:rPr lang="en-US" altLang="ko-KR" dirty="0"/>
              <a:t>eye position: (</a:t>
            </a:r>
            <a:r>
              <a:rPr lang="en-US" altLang="ko-KR" i="1" dirty="0" err="1"/>
              <a:t>eye</a:t>
            </a:r>
            <a:r>
              <a:rPr lang="en-US" altLang="ko-KR" i="1" baseline="-25000" dirty="0" err="1"/>
              <a:t>x</a:t>
            </a:r>
            <a:r>
              <a:rPr lang="en-US" altLang="ko-KR" dirty="0"/>
              <a:t>, </a:t>
            </a:r>
            <a:r>
              <a:rPr lang="en-US" altLang="ko-KR" i="1" dirty="0" err="1"/>
              <a:t>eye</a:t>
            </a:r>
            <a:r>
              <a:rPr lang="en-US" altLang="ko-KR" i="1" baseline="-25000" dirty="0" err="1"/>
              <a:t>y</a:t>
            </a:r>
            <a:r>
              <a:rPr lang="en-US" altLang="ko-KR" dirty="0"/>
              <a:t>, </a:t>
            </a:r>
            <a:r>
              <a:rPr lang="en-US" altLang="ko-KR" i="1" dirty="0" err="1"/>
              <a:t>eye</a:t>
            </a:r>
            <a:r>
              <a:rPr lang="en-US" altLang="ko-KR" i="1" baseline="-25000" dirty="0" err="1"/>
              <a:t>z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at position: (</a:t>
            </a:r>
            <a:r>
              <a:rPr lang="en-US" altLang="ko-KR" i="1" dirty="0" err="1"/>
              <a:t>at</a:t>
            </a:r>
            <a:r>
              <a:rPr lang="en-US" altLang="ko-KR" i="1" baseline="-25000" dirty="0" err="1"/>
              <a:t>x</a:t>
            </a:r>
            <a:r>
              <a:rPr lang="en-US" altLang="ko-KR" dirty="0"/>
              <a:t>,</a:t>
            </a:r>
            <a:r>
              <a:rPr lang="en-US" altLang="ko-KR" i="1" dirty="0"/>
              <a:t> </a:t>
            </a:r>
            <a:r>
              <a:rPr lang="en-US" altLang="ko-KR" i="1" dirty="0" err="1"/>
              <a:t>at</a:t>
            </a:r>
            <a:r>
              <a:rPr lang="en-US" altLang="ko-KR" i="1" baseline="-25000" dirty="0" err="1"/>
              <a:t>y</a:t>
            </a:r>
            <a:r>
              <a:rPr lang="en-US" altLang="ko-KR" dirty="0"/>
              <a:t>, </a:t>
            </a:r>
            <a:r>
              <a:rPr lang="en-US" altLang="ko-KR" i="1" dirty="0" err="1"/>
              <a:t>at</a:t>
            </a:r>
            <a:r>
              <a:rPr lang="en-US" altLang="ko-KR" i="1" baseline="-25000" dirty="0" err="1"/>
              <a:t>z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up vector: : (</a:t>
            </a:r>
            <a:r>
              <a:rPr lang="en-US" altLang="ko-KR" i="1" dirty="0" err="1"/>
              <a:t>up</a:t>
            </a:r>
            <a:r>
              <a:rPr lang="en-US" altLang="ko-KR" i="1" baseline="-25000" dirty="0" err="1"/>
              <a:t>x</a:t>
            </a:r>
            <a:r>
              <a:rPr lang="en-US" altLang="ko-KR" dirty="0"/>
              <a:t>, </a:t>
            </a:r>
            <a:r>
              <a:rPr lang="en-US" altLang="ko-KR" i="1" dirty="0" err="1"/>
              <a:t>up</a:t>
            </a:r>
            <a:r>
              <a:rPr lang="en-US" altLang="ko-KR" i="1" baseline="-25000" dirty="0" err="1"/>
              <a:t>y</a:t>
            </a:r>
            <a:r>
              <a:rPr lang="en-US" altLang="ko-KR" dirty="0"/>
              <a:t>, </a:t>
            </a:r>
            <a:r>
              <a:rPr lang="en-US" altLang="ko-KR" i="1" dirty="0" err="1"/>
              <a:t>up</a:t>
            </a:r>
            <a:r>
              <a:rPr lang="en-US" altLang="ko-KR" i="1" baseline="-25000" dirty="0" err="1"/>
              <a:t>z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VRP = (</a:t>
            </a:r>
            <a:r>
              <a:rPr lang="en-US" altLang="ko-KR" i="1" dirty="0" err="1"/>
              <a:t>eye</a:t>
            </a:r>
            <a:r>
              <a:rPr lang="en-US" altLang="ko-KR" i="1" baseline="-25000" dirty="0" err="1"/>
              <a:t>x</a:t>
            </a:r>
            <a:r>
              <a:rPr lang="en-US" altLang="ko-KR" dirty="0"/>
              <a:t>, </a:t>
            </a:r>
            <a:r>
              <a:rPr lang="en-US" altLang="ko-KR" i="1" dirty="0" err="1"/>
              <a:t>eye</a:t>
            </a:r>
            <a:r>
              <a:rPr lang="en-US" altLang="ko-KR" i="1" baseline="-25000" dirty="0" err="1"/>
              <a:t>y</a:t>
            </a:r>
            <a:r>
              <a:rPr lang="en-US" altLang="ko-KR" dirty="0"/>
              <a:t>, </a:t>
            </a:r>
            <a:r>
              <a:rPr lang="en-US" altLang="ko-KR" i="1" dirty="0" err="1"/>
              <a:t>eye</a:t>
            </a:r>
            <a:r>
              <a:rPr lang="en-US" altLang="ko-KR" i="1" baseline="-25000" dirty="0" err="1"/>
              <a:t>z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VPN = (</a:t>
            </a:r>
            <a:r>
              <a:rPr lang="en-US" altLang="ko-KR" i="1" dirty="0" err="1"/>
              <a:t>at</a:t>
            </a:r>
            <a:r>
              <a:rPr lang="en-US" altLang="ko-KR" i="1" baseline="-25000" dirty="0" err="1"/>
              <a:t>x</a:t>
            </a:r>
            <a:r>
              <a:rPr lang="en-US" altLang="ko-KR" dirty="0"/>
              <a:t>,</a:t>
            </a:r>
            <a:r>
              <a:rPr lang="en-US" altLang="ko-KR" i="1" dirty="0"/>
              <a:t> </a:t>
            </a:r>
            <a:r>
              <a:rPr lang="en-US" altLang="ko-KR" i="1" dirty="0" err="1"/>
              <a:t>at</a:t>
            </a:r>
            <a:r>
              <a:rPr lang="en-US" altLang="ko-KR" i="1" baseline="-25000" dirty="0" err="1"/>
              <a:t>y</a:t>
            </a:r>
            <a:r>
              <a:rPr lang="en-US" altLang="ko-KR" dirty="0"/>
              <a:t>, </a:t>
            </a:r>
            <a:r>
              <a:rPr lang="en-US" altLang="ko-KR" i="1" dirty="0" err="1"/>
              <a:t>at</a:t>
            </a:r>
            <a:r>
              <a:rPr lang="en-US" altLang="ko-KR" i="1" baseline="-25000" dirty="0" err="1"/>
              <a:t>z</a:t>
            </a:r>
            <a:r>
              <a:rPr lang="en-US" altLang="ko-KR" dirty="0"/>
              <a:t>) – (</a:t>
            </a:r>
            <a:r>
              <a:rPr lang="en-US" altLang="ko-KR" i="1" dirty="0" err="1"/>
              <a:t>eye</a:t>
            </a:r>
            <a:r>
              <a:rPr lang="en-US" altLang="ko-KR" i="1" baseline="-25000" dirty="0" err="1"/>
              <a:t>x</a:t>
            </a:r>
            <a:r>
              <a:rPr lang="en-US" altLang="ko-KR" dirty="0"/>
              <a:t>, </a:t>
            </a:r>
            <a:r>
              <a:rPr lang="en-US" altLang="ko-KR" i="1" dirty="0" err="1"/>
              <a:t>eye</a:t>
            </a:r>
            <a:r>
              <a:rPr lang="en-US" altLang="ko-KR" i="1" baseline="-25000" dirty="0" err="1"/>
              <a:t>y</a:t>
            </a:r>
            <a:r>
              <a:rPr lang="en-US" altLang="ko-KR" dirty="0"/>
              <a:t>, </a:t>
            </a:r>
            <a:r>
              <a:rPr lang="en-US" altLang="ko-KR" i="1" dirty="0" err="1"/>
              <a:t>eye</a:t>
            </a:r>
            <a:r>
              <a:rPr lang="en-US" altLang="ko-KR" i="1" baseline="-25000" dirty="0" err="1"/>
              <a:t>z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VUP : (</a:t>
            </a:r>
            <a:r>
              <a:rPr lang="en-US" altLang="ko-KR" i="1" dirty="0" err="1"/>
              <a:t>up</a:t>
            </a:r>
            <a:r>
              <a:rPr lang="en-US" altLang="ko-KR" i="1" baseline="-25000" dirty="0" err="1"/>
              <a:t>x</a:t>
            </a:r>
            <a:r>
              <a:rPr lang="en-US" altLang="ko-KR" dirty="0"/>
              <a:t>, </a:t>
            </a:r>
            <a:r>
              <a:rPr lang="en-US" altLang="ko-KR" i="1" dirty="0" err="1"/>
              <a:t>up</a:t>
            </a:r>
            <a:r>
              <a:rPr lang="en-US" altLang="ko-KR" i="1" baseline="-25000" dirty="0" err="1"/>
              <a:t>y</a:t>
            </a:r>
            <a:r>
              <a:rPr lang="en-US" altLang="ko-KR" dirty="0"/>
              <a:t>, </a:t>
            </a:r>
            <a:r>
              <a:rPr lang="en-US" altLang="ko-KR" i="1" dirty="0" err="1"/>
              <a:t>up</a:t>
            </a:r>
            <a:r>
              <a:rPr lang="en-US" altLang="ko-KR" i="1" baseline="-25000" dirty="0" err="1"/>
              <a:t>z</a:t>
            </a:r>
            <a:r>
              <a:rPr lang="en-US" altLang="ko-KR" dirty="0"/>
              <a:t>)</a:t>
            </a:r>
            <a:r>
              <a:rPr lang="ko-KR" altLang="en-US" dirty="0"/>
              <a:t>의 방향 보정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normalization</a:t>
            </a:r>
          </a:p>
          <a:p>
            <a:endParaRPr lang="ko-KR" altLang="en-US" dirty="0"/>
          </a:p>
        </p:txBody>
      </p:sp>
      <p:pic>
        <p:nvPicPr>
          <p:cNvPr id="7" name="Picture 2" descr="\\mobilegraphics\secure\Lectures\121Graphics\보조자료\CHAPTER04 JPEG\AN04F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4867" y="1119985"/>
            <a:ext cx="2966751" cy="21136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15781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AA3AB59-13F9-4BA7-B0C7-5733BA71AD8C}"/>
              </a:ext>
            </a:extLst>
          </p:cNvPr>
          <p:cNvSpPr/>
          <p:nvPr/>
        </p:nvSpPr>
        <p:spPr>
          <a:xfrm>
            <a:off x="914050" y="1038283"/>
            <a:ext cx="6838495" cy="23612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828261" y="151886"/>
            <a:ext cx="5980671" cy="990600"/>
          </a:xfrm>
        </p:spPr>
        <p:txBody>
          <a:bodyPr/>
          <a:lstStyle/>
          <a:p>
            <a:r>
              <a:rPr lang="en-US" altLang="ko-KR" dirty="0"/>
              <a:t>Orthographic Projection Matrix</a:t>
            </a:r>
          </a:p>
        </p:txBody>
      </p:sp>
      <p:pic>
        <p:nvPicPr>
          <p:cNvPr id="6656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3160" y="1228315"/>
            <a:ext cx="3303961" cy="198120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117761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6161" y="1287429"/>
            <a:ext cx="1607344" cy="137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 bwMode="auto">
          <a:xfrm>
            <a:off x="1385646" y="3489853"/>
            <a:ext cx="282450" cy="27699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–</a:t>
            </a:r>
            <a:endParaRPr lang="ko-KR" altLang="en-US" sz="1200" b="1" dirty="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3" name="Picture 4" descr="Appendix C. Projection Matrices - WebGL Programming Guide ...">
            <a:extLst>
              <a:ext uri="{FF2B5EF4-FFF2-40B4-BE49-F238E27FC236}">
                <a16:creationId xmlns:a16="http://schemas.microsoft.com/office/drawing/2014/main" id="{5B3FFB9C-2933-4006-BF91-26F08FCCE8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12" t="-6150" r="-2941" b="-7818"/>
          <a:stretch/>
        </p:blipFill>
        <p:spPr bwMode="auto">
          <a:xfrm>
            <a:off x="914050" y="3078398"/>
            <a:ext cx="4538888" cy="2010016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241658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C3BDC5-FFA5-4C5D-957E-328AAEB6AC74}"/>
              </a:ext>
            </a:extLst>
          </p:cNvPr>
          <p:cNvSpPr/>
          <p:nvPr/>
        </p:nvSpPr>
        <p:spPr>
          <a:xfrm>
            <a:off x="879256" y="908789"/>
            <a:ext cx="6838495" cy="24760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Perspective Projection Matrix</a:t>
            </a:r>
          </a:p>
        </p:txBody>
      </p:sp>
      <p:pic>
        <p:nvPicPr>
          <p:cNvPr id="13" name="Picture 7">
            <a:extLst>
              <a:ext uri="{FF2B5EF4-FFF2-40B4-BE49-F238E27FC236}">
                <a16:creationId xmlns:a16="http://schemas.microsoft.com/office/drawing/2014/main" id="{D664949B-1C73-4BCE-902C-D3B25DD901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8115" t="-10622" b="10183"/>
          <a:stretch/>
        </p:blipFill>
        <p:spPr bwMode="auto">
          <a:xfrm>
            <a:off x="673675" y="902025"/>
            <a:ext cx="4520710" cy="2476057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16" name="Picture 1">
            <a:extLst>
              <a:ext uri="{FF2B5EF4-FFF2-40B4-BE49-F238E27FC236}">
                <a16:creationId xmlns:a16="http://schemas.microsoft.com/office/drawing/2014/main" id="{1DF5CBAC-6AF0-4A1B-B4EE-D0DDF9A9E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91293" y="1193006"/>
            <a:ext cx="1607344" cy="137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 descr="How to create a half-ortho half-perspective projection matrix - Quora">
            <a:extLst>
              <a:ext uri="{FF2B5EF4-FFF2-40B4-BE49-F238E27FC236}">
                <a16:creationId xmlns:a16="http://schemas.microsoft.com/office/drawing/2014/main" id="{3132A7D7-9EA7-448D-9536-C12078D09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94" y="3279063"/>
            <a:ext cx="4667016" cy="162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020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2BFBE7-8C10-4909-B755-6B370F9B6D1D}"/>
              </a:ext>
            </a:extLst>
          </p:cNvPr>
          <p:cNvSpPr/>
          <p:nvPr/>
        </p:nvSpPr>
        <p:spPr>
          <a:xfrm>
            <a:off x="572200" y="860389"/>
            <a:ext cx="4897323" cy="4160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Perspective using Field of View</a:t>
            </a:r>
          </a:p>
        </p:txBody>
      </p:sp>
      <p:pic>
        <p:nvPicPr>
          <p:cNvPr id="16390" name="Picture 6" descr="What does a perspective projection matrix look like in OpenGL ...">
            <a:extLst>
              <a:ext uri="{FF2B5EF4-FFF2-40B4-BE49-F238E27FC236}">
                <a16:creationId xmlns:a16="http://schemas.microsoft.com/office/drawing/2014/main" id="{FBF861E0-C5E5-43A1-8A3B-468F06A38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73" y="2888578"/>
            <a:ext cx="4466797" cy="207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785F35AD-64BF-4F4D-8586-BF602B73C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8115" t="-10622" b="10183"/>
          <a:stretch/>
        </p:blipFill>
        <p:spPr bwMode="auto">
          <a:xfrm>
            <a:off x="5662827" y="860389"/>
            <a:ext cx="3045826" cy="1668242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18434" name="Picture 2" descr="How to create a half-ortho half-perspective projection matrix - Quora">
            <a:extLst>
              <a:ext uri="{FF2B5EF4-FFF2-40B4-BE49-F238E27FC236}">
                <a16:creationId xmlns:a16="http://schemas.microsoft.com/office/drawing/2014/main" id="{8856DE19-D317-41D3-B868-4B998C694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903509"/>
            <a:ext cx="4667016" cy="162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668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9906B-30D4-40F5-8288-2D108587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view/projection in </a:t>
            </a:r>
            <a:r>
              <a:rPr lang="en-US" altLang="ko-KR" dirty="0" err="1"/>
              <a:t>gl</a:t>
            </a:r>
            <a:r>
              <a:rPr lang="en-US" altLang="ko-KR" dirty="0"/>
              <a:t>-matrix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F3183E-04D3-437E-8878-508FC3E72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45" y="966537"/>
            <a:ext cx="7886700" cy="3903119"/>
          </a:xfrm>
        </p:spPr>
        <p:txBody>
          <a:bodyPr>
            <a:normAutofit/>
          </a:bodyPr>
          <a:lstStyle/>
          <a:p>
            <a:r>
              <a:rPr lang="en-US" altLang="ko-KR" dirty="0"/>
              <a:t>mat4 for View Transformation</a:t>
            </a:r>
          </a:p>
          <a:p>
            <a:pPr lvl="1"/>
            <a:r>
              <a:rPr lang="en-US" altLang="ko-KR" dirty="0" err="1"/>
              <a:t>lookAt</a:t>
            </a:r>
            <a:r>
              <a:rPr lang="en-US" altLang="ko-KR" dirty="0"/>
              <a:t>(out, eye, center, up)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Projective Transformation</a:t>
            </a:r>
          </a:p>
          <a:p>
            <a:pPr lvl="1"/>
            <a:r>
              <a:rPr lang="en-US" altLang="ko-KR" dirty="0"/>
              <a:t>ortho(out, left, right, bottom, top, near, far), </a:t>
            </a:r>
          </a:p>
          <a:p>
            <a:pPr lvl="1"/>
            <a:r>
              <a:rPr lang="en-US" altLang="ko-KR" dirty="0"/>
              <a:t>frustum(out, left, right, bottom, top, near, far), </a:t>
            </a:r>
          </a:p>
          <a:p>
            <a:pPr lvl="1"/>
            <a:r>
              <a:rPr lang="en-US" altLang="ko-KR" dirty="0"/>
              <a:t>perspective(out, </a:t>
            </a:r>
            <a:r>
              <a:rPr lang="en-US" altLang="ko-KR" dirty="0" err="1"/>
              <a:t>fovy</a:t>
            </a:r>
            <a:r>
              <a:rPr lang="en-US" altLang="ko-KR" dirty="0"/>
              <a:t>, aspect, near, far), </a:t>
            </a:r>
          </a:p>
          <a:p>
            <a:pPr lvl="1"/>
            <a:r>
              <a:rPr lang="en-US" altLang="ko-KR" dirty="0" err="1"/>
              <a:t>perspectiveFromFieldOfView</a:t>
            </a:r>
            <a:r>
              <a:rPr lang="en-US" altLang="ko-KR" dirty="0"/>
              <a:t>(out, </a:t>
            </a:r>
            <a:r>
              <a:rPr lang="en-US" altLang="ko-KR" dirty="0" err="1"/>
              <a:t>fov</a:t>
            </a:r>
            <a:r>
              <a:rPr lang="en-US" altLang="ko-KR" dirty="0"/>
              <a:t>, near, far), </a:t>
            </a:r>
          </a:p>
          <a:p>
            <a:pPr marL="3429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198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4769" y="1802313"/>
            <a:ext cx="563035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400" dirty="0">
                <a:latin typeface="AR HERMANN" panose="02000000000000000000" pitchFamily="2" charset="0"/>
              </a:rPr>
              <a:t>oft</a:t>
            </a:r>
            <a:r>
              <a:rPr lang="en-US" altLang="ko-KR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400" dirty="0">
                <a:latin typeface="AR HERMANN" panose="02000000000000000000" pitchFamily="2" charset="0"/>
              </a:rPr>
              <a:t>are </a:t>
            </a:r>
            <a:r>
              <a:rPr lang="en-US" altLang="ko-KR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ool </a:t>
            </a:r>
            <a:r>
              <a:rPr lang="en-US" altLang="ko-KR" sz="44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ime</a:t>
            </a:r>
            <a:endParaRPr lang="ko-KR" altLang="en-US" sz="44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880" y="1780171"/>
            <a:ext cx="1224267" cy="124758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99" y="2683390"/>
            <a:ext cx="1287379" cy="3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7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0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437C-04F3-4742-88FA-75438542E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962150"/>
            <a:ext cx="6858000" cy="12192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Lab. 07</a:t>
            </a:r>
            <a:br>
              <a:rPr lang="en-US" altLang="ko-KR" dirty="0"/>
            </a:br>
            <a:r>
              <a:rPr lang="en-US" altLang="ko-KR" dirty="0"/>
              <a:t>view/projection transform</a:t>
            </a:r>
            <a:br>
              <a:rPr lang="en-US" altLang="ko-KR" dirty="0"/>
            </a:br>
            <a:r>
              <a:rPr lang="en-US" altLang="ko-KR" dirty="0"/>
              <a:t>with using </a:t>
            </a:r>
            <a:r>
              <a:rPr lang="en-US" altLang="ko-KR" dirty="0" err="1"/>
              <a:t>gl</a:t>
            </a:r>
            <a:r>
              <a:rPr lang="en-US" altLang="ko-KR" dirty="0"/>
              <a:t>-matrix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814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1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58266"/>
            <a:ext cx="7886700" cy="40744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Tool Time (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(CC-BY-NC 4.0) Hwanyong Lee and Ajou University</a:t>
            </a:r>
          </a:p>
          <a:p>
            <a:pPr marL="0" indent="0" algn="ctr">
              <a:buNone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Visit “Software Tool Time” channel in YouTube : 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http://goo.gl/remxrw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video was supported by the Khronos Group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48356DE-CE21-4391-8E51-CF1FEFD7FB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8758" y="268669"/>
            <a:ext cx="743671" cy="75783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0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149" y="329236"/>
            <a:ext cx="8262553" cy="799582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rgbClr val="00B0F0"/>
                </a:solidFill>
                <a:latin typeface="+mn-lt"/>
                <a:ea typeface="+mn-ea"/>
              </a:rPr>
              <a:t>WebGL 1.0 Tutorial</a:t>
            </a:r>
            <a:br>
              <a:rPr lang="en-US" altLang="ko-KR" sz="3600" b="1" dirty="0">
                <a:solidFill>
                  <a:srgbClr val="00B0F0"/>
                </a:solidFill>
                <a:latin typeface="+mn-lt"/>
                <a:ea typeface="+mn-ea"/>
              </a:rPr>
            </a:br>
            <a:r>
              <a:rPr lang="en-US" altLang="ko-KR" sz="3600" b="1" dirty="0">
                <a:solidFill>
                  <a:srgbClr val="00B0F0"/>
                </a:solidFill>
                <a:latin typeface="+mn-lt"/>
                <a:ea typeface="+mn-ea"/>
              </a:rPr>
              <a:t>     Lecture 07 –</a:t>
            </a:r>
            <a:r>
              <a:rPr lang="ko-KR" altLang="en-US" sz="3600" b="1" dirty="0">
                <a:solidFill>
                  <a:srgbClr val="00B0F0"/>
                </a:solidFill>
                <a:latin typeface="+mn-lt"/>
                <a:ea typeface="+mn-ea"/>
              </a:rPr>
              <a:t> </a:t>
            </a:r>
            <a:r>
              <a:rPr lang="en-US" altLang="ko-KR" sz="3600" b="1" dirty="0">
                <a:solidFill>
                  <a:srgbClr val="00B0F0"/>
                </a:solidFill>
                <a:latin typeface="+mn-lt"/>
                <a:ea typeface="+mn-ea"/>
              </a:rPr>
              <a:t>View/Projection Transform</a:t>
            </a:r>
            <a:endParaRPr lang="ko-KR" altLang="en-US" sz="3600" b="1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099" y="1159017"/>
            <a:ext cx="6783824" cy="3543612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92D050"/>
                </a:solidFill>
              </a:rPr>
              <a:t>Tutor</a:t>
            </a:r>
          </a:p>
          <a:p>
            <a:pPr lvl="1"/>
            <a:r>
              <a:rPr lang="en-US" altLang="ko-KR" sz="1600" dirty="0"/>
              <a:t>Hwanyong</a:t>
            </a:r>
            <a:r>
              <a:rPr lang="ko-KR" altLang="en-US" sz="1600" dirty="0"/>
              <a:t> </a:t>
            </a:r>
            <a:r>
              <a:rPr lang="en-US" altLang="ko-KR" sz="1600" dirty="0"/>
              <a:t>“Grey Bear” LEE</a:t>
            </a:r>
          </a:p>
          <a:p>
            <a:r>
              <a:rPr lang="en-US" altLang="ko-KR" sz="2000" dirty="0">
                <a:solidFill>
                  <a:srgbClr val="92D050"/>
                </a:solidFill>
              </a:rPr>
              <a:t>Contents</a:t>
            </a:r>
          </a:p>
          <a:p>
            <a:pPr lvl="1"/>
            <a:r>
              <a:rPr lang="en-US" altLang="ko-KR" sz="1600" dirty="0"/>
              <a:t>view</a:t>
            </a:r>
            <a:r>
              <a:rPr lang="ko-KR" altLang="en-US" sz="1600" dirty="0"/>
              <a:t> </a:t>
            </a:r>
            <a:r>
              <a:rPr lang="en-US" altLang="ko-KR" sz="1600" dirty="0"/>
              <a:t>and</a:t>
            </a:r>
            <a:r>
              <a:rPr lang="ko-KR" altLang="en-US" sz="1600" dirty="0"/>
              <a:t> </a:t>
            </a:r>
            <a:r>
              <a:rPr lang="en-US" altLang="ko-KR" sz="1600" dirty="0"/>
              <a:t>projective transformation</a:t>
            </a:r>
          </a:p>
          <a:p>
            <a:pPr lvl="1"/>
            <a:r>
              <a:rPr lang="en-US" altLang="ko-KR" sz="1600" dirty="0"/>
              <a:t>How to programming shaders</a:t>
            </a:r>
          </a:p>
          <a:p>
            <a:r>
              <a:rPr lang="en-US" altLang="ko-KR" sz="2000" dirty="0">
                <a:solidFill>
                  <a:srgbClr val="92D050"/>
                </a:solidFill>
              </a:rPr>
              <a:t>Preparation</a:t>
            </a:r>
          </a:p>
          <a:p>
            <a:pPr lvl="1"/>
            <a:r>
              <a:rPr lang="en-US" altLang="ko-KR" sz="1700" dirty="0"/>
              <a:t>Download hello triangle from</a:t>
            </a:r>
            <a:br>
              <a:rPr lang="en-US" altLang="ko-KR" sz="1700" dirty="0"/>
            </a:br>
            <a:r>
              <a:rPr lang="en-US" sz="1600" dirty="0">
                <a:hlinkClick r:id="rId3"/>
              </a:rPr>
              <a:t>https://github.com/hwan-ajou/webgl-1.0</a:t>
            </a:r>
            <a:endParaRPr lang="en-US" sz="1600" dirty="0"/>
          </a:p>
          <a:p>
            <a:pPr lvl="1"/>
            <a:r>
              <a:rPr lang="en-US" sz="1600" dirty="0"/>
              <a:t>Download glmatrix.js</a:t>
            </a:r>
            <a:br>
              <a:rPr lang="en-US" sz="1600" dirty="0"/>
            </a:br>
            <a:r>
              <a:rPr lang="en-US" sz="1600" dirty="0">
                <a:hlinkClick r:id="rId4"/>
              </a:rPr>
              <a:t>https://glmatrix.net/</a:t>
            </a:r>
            <a:r>
              <a:rPr lang="en-US" sz="1600" dirty="0"/>
              <a:t>  or github</a:t>
            </a: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00233C-C772-4D2D-9058-7AE680D04AC9}"/>
              </a:ext>
            </a:extLst>
          </p:cNvPr>
          <p:cNvSpPr/>
          <p:nvPr/>
        </p:nvSpPr>
        <p:spPr>
          <a:xfrm>
            <a:off x="634839" y="4763027"/>
            <a:ext cx="4359527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685800" latinLnBrk="1">
              <a:lnSpc>
                <a:spcPct val="90000"/>
              </a:lnSpc>
              <a:spcBef>
                <a:spcPts val="750"/>
              </a:spcBef>
            </a:pPr>
            <a:r>
              <a:rPr lang="en-US" altLang="ko-KR" sz="1200" dirty="0">
                <a:solidFill>
                  <a:srgbClr val="FFC000"/>
                </a:solidFill>
              </a:rPr>
              <a:t>April 2021 / (CC-BY-NC 4.0) Hwanyong Lee and Ajou University</a:t>
            </a:r>
            <a:endParaRPr lang="en-US" altLang="ko-KR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6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73930-0F67-4D1A-97B8-D9F8BFD5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ES 2.0 pipeline diagram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384B47F-4837-4C6C-B354-1F6F1DDB0683}"/>
              </a:ext>
            </a:extLst>
          </p:cNvPr>
          <p:cNvSpPr/>
          <p:nvPr/>
        </p:nvSpPr>
        <p:spPr>
          <a:xfrm>
            <a:off x="1626500" y="2331637"/>
            <a:ext cx="674301" cy="1192592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API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E2CBCED-021C-4CD4-AF86-985ABC029C2B}"/>
              </a:ext>
            </a:extLst>
          </p:cNvPr>
          <p:cNvSpPr/>
          <p:nvPr/>
        </p:nvSpPr>
        <p:spPr>
          <a:xfrm>
            <a:off x="675217" y="2332641"/>
            <a:ext cx="674301" cy="1194415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A</a:t>
            </a:r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  <a:ea typeface="맑은 고딕" panose="020B0503020000020004" pitchFamily="50" charset="-127"/>
              </a:rPr>
              <a:t>pp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B18E814-8C00-4E76-904D-2176F68C1D37}"/>
              </a:ext>
            </a:extLst>
          </p:cNvPr>
          <p:cNvSpPr/>
          <p:nvPr/>
        </p:nvSpPr>
        <p:spPr>
          <a:xfrm>
            <a:off x="675816" y="3905408"/>
            <a:ext cx="1624985" cy="777011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System SW</a:t>
            </a:r>
          </a:p>
          <a:p>
            <a:pPr algn="ctr" defTabSz="914400"/>
            <a:r>
              <a:rPr lang="en-US" sz="10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(Window, Web, HAL)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1D26A50-EC98-4575-82D2-2EEAD82F3971}"/>
              </a:ext>
            </a:extLst>
          </p:cNvPr>
          <p:cNvSpPr/>
          <p:nvPr/>
        </p:nvSpPr>
        <p:spPr>
          <a:xfrm>
            <a:off x="2552574" y="1142999"/>
            <a:ext cx="1731521" cy="3571900"/>
          </a:xfrm>
          <a:prstGeom prst="roundRect">
            <a:avLst>
              <a:gd name="adj" fmla="val 7131"/>
            </a:avLst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Graphics Context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80E1D67-D855-4C0F-82AC-78B011AE3E57}"/>
              </a:ext>
            </a:extLst>
          </p:cNvPr>
          <p:cNvSpPr/>
          <p:nvPr/>
        </p:nvSpPr>
        <p:spPr>
          <a:xfrm>
            <a:off x="2710573" y="1454768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Buffer</a:t>
            </a:r>
            <a:br>
              <a:rPr lang="en-US" sz="1200" kern="0" dirty="0">
                <a:latin typeface="Calibri" panose="020F0502020204030204"/>
              </a:rPr>
            </a:br>
            <a:r>
              <a:rPr lang="en-US" sz="1200" kern="0" dirty="0">
                <a:latin typeface="Calibri" panose="020F0502020204030204"/>
              </a:rPr>
              <a:t>(Array, Element)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0448239-B40D-4DA3-9865-F25160F1C5F7}"/>
              </a:ext>
            </a:extLst>
          </p:cNvPr>
          <p:cNvSpPr/>
          <p:nvPr/>
        </p:nvSpPr>
        <p:spPr>
          <a:xfrm>
            <a:off x="2710573" y="4043710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Framebuffer</a:t>
            </a:r>
          </a:p>
          <a:p>
            <a:pPr algn="ctr" defTabSz="914400"/>
            <a:r>
              <a:rPr lang="en-US" sz="1000" kern="0" dirty="0">
                <a:latin typeface="Calibri" panose="020F0502020204030204"/>
              </a:rPr>
              <a:t>(Color, Stencil, Depth)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B80BFE8-45AE-4C04-9196-98BA2CB10F73}"/>
              </a:ext>
            </a:extLst>
          </p:cNvPr>
          <p:cNvSpPr/>
          <p:nvPr/>
        </p:nvSpPr>
        <p:spPr>
          <a:xfrm>
            <a:off x="2724569" y="2741057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Texture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6447148-6BF5-468E-A032-F8C44AF78D3E}"/>
              </a:ext>
            </a:extLst>
          </p:cNvPr>
          <p:cNvSpPr/>
          <p:nvPr/>
        </p:nvSpPr>
        <p:spPr>
          <a:xfrm>
            <a:off x="2710573" y="2087524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Vertex Shader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9EB67AA-BCB1-43D3-A278-D6E6E1BE921A}"/>
              </a:ext>
            </a:extLst>
          </p:cNvPr>
          <p:cNvSpPr/>
          <p:nvPr/>
        </p:nvSpPr>
        <p:spPr>
          <a:xfrm>
            <a:off x="2710573" y="3401210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Fragment Shader</a:t>
            </a:r>
          </a:p>
        </p:txBody>
      </p:sp>
      <p:cxnSp>
        <p:nvCxnSpPr>
          <p:cNvPr id="46" name="직선 화살표 연결선 19">
            <a:extLst>
              <a:ext uri="{FF2B5EF4-FFF2-40B4-BE49-F238E27FC236}">
                <a16:creationId xmlns:a16="http://schemas.microsoft.com/office/drawing/2014/main" id="{3246078A-335C-4F92-BD78-2F7ADCC8529F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2300801" y="2927936"/>
            <a:ext cx="251773" cy="101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직선 화살표 연결선 20">
            <a:extLst>
              <a:ext uri="{FF2B5EF4-FFF2-40B4-BE49-F238E27FC236}">
                <a16:creationId xmlns:a16="http://schemas.microsoft.com/office/drawing/2014/main" id="{3F24DA29-4A52-440E-A8C2-8BBD74058B3E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1349518" y="2927936"/>
            <a:ext cx="276983" cy="191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BC3162D-2F7C-4A0A-A2D9-F5E5793AE0C6}"/>
              </a:ext>
            </a:extLst>
          </p:cNvPr>
          <p:cNvSpPr/>
          <p:nvPr/>
        </p:nvSpPr>
        <p:spPr>
          <a:xfrm>
            <a:off x="4772649" y="1775298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Vertex Processing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C91749F-15DB-46CB-BB3F-87D42994A259}"/>
              </a:ext>
            </a:extLst>
          </p:cNvPr>
          <p:cNvSpPr/>
          <p:nvPr/>
        </p:nvSpPr>
        <p:spPr>
          <a:xfrm>
            <a:off x="6477296" y="1776284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Primitive Processing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B6770C0-57DA-4C22-A0EC-2201D3122110}"/>
              </a:ext>
            </a:extLst>
          </p:cNvPr>
          <p:cNvSpPr/>
          <p:nvPr/>
        </p:nvSpPr>
        <p:spPr>
          <a:xfrm>
            <a:off x="6509709" y="2521895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Rasterization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105B87A-2996-4CDC-A3A8-A7543FBB8893}"/>
              </a:ext>
            </a:extLst>
          </p:cNvPr>
          <p:cNvSpPr/>
          <p:nvPr/>
        </p:nvSpPr>
        <p:spPr>
          <a:xfrm>
            <a:off x="4799949" y="3319748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Fragment Processing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8145A77-BC78-4679-93F6-80C7ADC82ADB}"/>
              </a:ext>
            </a:extLst>
          </p:cNvPr>
          <p:cNvSpPr/>
          <p:nvPr/>
        </p:nvSpPr>
        <p:spPr>
          <a:xfrm>
            <a:off x="4799949" y="4044800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Pixel </a:t>
            </a:r>
          </a:p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Processing</a:t>
            </a:r>
          </a:p>
        </p:txBody>
      </p:sp>
      <p:cxnSp>
        <p:nvCxnSpPr>
          <p:cNvPr id="53" name="직선 화살표 연결선 31">
            <a:extLst>
              <a:ext uri="{FF2B5EF4-FFF2-40B4-BE49-F238E27FC236}">
                <a16:creationId xmlns:a16="http://schemas.microsoft.com/office/drawing/2014/main" id="{C3CC3B80-CCAE-4A4D-A064-0FEF0583482A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4099964" y="2025906"/>
            <a:ext cx="672686" cy="31222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직선 화살표 연결선 35">
            <a:extLst>
              <a:ext uri="{FF2B5EF4-FFF2-40B4-BE49-F238E27FC236}">
                <a16:creationId xmlns:a16="http://schemas.microsoft.com/office/drawing/2014/main" id="{035EC68D-D069-444A-8059-78A8268A2683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6162040" y="2025909"/>
            <a:ext cx="315256" cy="98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직선 화살표 연결선 36">
            <a:extLst>
              <a:ext uri="{FF2B5EF4-FFF2-40B4-BE49-F238E27FC236}">
                <a16:creationId xmlns:a16="http://schemas.microsoft.com/office/drawing/2014/main" id="{8A1B27D9-A830-44D2-A499-BA1A63481DB3}"/>
              </a:ext>
            </a:extLst>
          </p:cNvPr>
          <p:cNvCxnSpPr>
            <a:cxnSpLocks/>
            <a:stCxn id="49" idx="3"/>
            <a:endCxn id="50" idx="3"/>
          </p:cNvCxnSpPr>
          <p:nvPr/>
        </p:nvCxnSpPr>
        <p:spPr>
          <a:xfrm>
            <a:off x="7866687" y="2026893"/>
            <a:ext cx="32413" cy="745611"/>
          </a:xfrm>
          <a:prstGeom prst="bentConnector3">
            <a:avLst>
              <a:gd name="adj1" fmla="val 644389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직선 화살표 연결선 20">
            <a:extLst>
              <a:ext uri="{FF2B5EF4-FFF2-40B4-BE49-F238E27FC236}">
                <a16:creationId xmlns:a16="http://schemas.microsoft.com/office/drawing/2014/main" id="{9250B009-3167-4CA3-9622-560589B3F335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rot="16200000" flipH="1">
            <a:off x="1061162" y="3478264"/>
            <a:ext cx="378352" cy="47594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직선 화살표 연결선 31">
            <a:extLst>
              <a:ext uri="{FF2B5EF4-FFF2-40B4-BE49-F238E27FC236}">
                <a16:creationId xmlns:a16="http://schemas.microsoft.com/office/drawing/2014/main" id="{1BDBE3DC-99DA-4DAE-815C-878E71F42E06}"/>
              </a:ext>
            </a:extLst>
          </p:cNvPr>
          <p:cNvCxnSpPr>
            <a:cxnSpLocks/>
            <a:stCxn id="41" idx="3"/>
            <a:endCxn id="48" idx="1"/>
          </p:cNvCxnSpPr>
          <p:nvPr/>
        </p:nvCxnSpPr>
        <p:spPr>
          <a:xfrm>
            <a:off x="4099964" y="1705379"/>
            <a:ext cx="672686" cy="32053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직선 화살표 연결선 35">
            <a:extLst>
              <a:ext uri="{FF2B5EF4-FFF2-40B4-BE49-F238E27FC236}">
                <a16:creationId xmlns:a16="http://schemas.microsoft.com/office/drawing/2014/main" id="{11118594-2105-4707-A8AD-B6A3487C6FBB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rot="5400000">
            <a:off x="6201210" y="2316553"/>
            <a:ext cx="296636" cy="170976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직선 화살표 연결선 31">
            <a:extLst>
              <a:ext uri="{FF2B5EF4-FFF2-40B4-BE49-F238E27FC236}">
                <a16:creationId xmlns:a16="http://schemas.microsoft.com/office/drawing/2014/main" id="{430AB037-06A0-4C1A-BF95-07FA2D391309}"/>
              </a:ext>
            </a:extLst>
          </p:cNvPr>
          <p:cNvCxnSpPr>
            <a:cxnSpLocks/>
            <a:stCxn id="43" idx="3"/>
            <a:endCxn id="63" idx="1"/>
          </p:cNvCxnSpPr>
          <p:nvPr/>
        </p:nvCxnSpPr>
        <p:spPr>
          <a:xfrm flipV="1">
            <a:off x="4113960" y="2775762"/>
            <a:ext cx="685691" cy="21590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0" name="직선 화살표 연결선 35">
            <a:extLst>
              <a:ext uri="{FF2B5EF4-FFF2-40B4-BE49-F238E27FC236}">
                <a16:creationId xmlns:a16="http://schemas.microsoft.com/office/drawing/2014/main" id="{FD060479-2120-4E81-8B60-162141DB5DE4}"/>
              </a:ext>
            </a:extLst>
          </p:cNvPr>
          <p:cNvCxnSpPr>
            <a:cxnSpLocks/>
            <a:stCxn id="51" idx="3"/>
            <a:endCxn id="52" idx="3"/>
          </p:cNvCxnSpPr>
          <p:nvPr/>
        </p:nvCxnSpPr>
        <p:spPr>
          <a:xfrm>
            <a:off x="6189340" y="3570356"/>
            <a:ext cx="9803" cy="725052"/>
          </a:xfrm>
          <a:prstGeom prst="bentConnector3">
            <a:avLst>
              <a:gd name="adj1" fmla="val 180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직선 화살표 연결선 35">
            <a:extLst>
              <a:ext uri="{FF2B5EF4-FFF2-40B4-BE49-F238E27FC236}">
                <a16:creationId xmlns:a16="http://schemas.microsoft.com/office/drawing/2014/main" id="{3217F9C1-78D0-4260-BAA9-5B00A1FFF5F2}"/>
              </a:ext>
            </a:extLst>
          </p:cNvPr>
          <p:cNvCxnSpPr>
            <a:cxnSpLocks/>
            <a:stCxn id="52" idx="1"/>
            <a:endCxn id="42" idx="3"/>
          </p:cNvCxnSpPr>
          <p:nvPr/>
        </p:nvCxnSpPr>
        <p:spPr>
          <a:xfrm rot="10800000">
            <a:off x="4099964" y="4294318"/>
            <a:ext cx="699985" cy="109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62" name="직선 화살표 연결선 31">
            <a:extLst>
              <a:ext uri="{FF2B5EF4-FFF2-40B4-BE49-F238E27FC236}">
                <a16:creationId xmlns:a16="http://schemas.microsoft.com/office/drawing/2014/main" id="{701467F1-2E4C-46B2-999A-980805CDBD8A}"/>
              </a:ext>
            </a:extLst>
          </p:cNvPr>
          <p:cNvCxnSpPr>
            <a:cxnSpLocks/>
            <a:stCxn id="45" idx="3"/>
            <a:endCxn id="51" idx="1"/>
          </p:cNvCxnSpPr>
          <p:nvPr/>
        </p:nvCxnSpPr>
        <p:spPr>
          <a:xfrm flipV="1">
            <a:off x="4099967" y="3570359"/>
            <a:ext cx="699985" cy="8146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DA52491-8735-4B59-B954-724C2C6215C6}"/>
              </a:ext>
            </a:extLst>
          </p:cNvPr>
          <p:cNvSpPr/>
          <p:nvPr/>
        </p:nvSpPr>
        <p:spPr>
          <a:xfrm>
            <a:off x="4799651" y="2525154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Texture</a:t>
            </a:r>
          </a:p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Processing </a:t>
            </a:r>
          </a:p>
        </p:txBody>
      </p:sp>
      <p:cxnSp>
        <p:nvCxnSpPr>
          <p:cNvPr id="64" name="직선 화살표 연결선 31">
            <a:extLst>
              <a:ext uri="{FF2B5EF4-FFF2-40B4-BE49-F238E27FC236}">
                <a16:creationId xmlns:a16="http://schemas.microsoft.com/office/drawing/2014/main" id="{EF434FBD-AF6E-4C65-B76B-9B774E544D7D}"/>
              </a:ext>
            </a:extLst>
          </p:cNvPr>
          <p:cNvCxnSpPr>
            <a:cxnSpLocks/>
            <a:stCxn id="63" idx="2"/>
            <a:endCxn id="51" idx="0"/>
          </p:cNvCxnSpPr>
          <p:nvPr/>
        </p:nvCxnSpPr>
        <p:spPr>
          <a:xfrm rot="16200000" flipH="1">
            <a:off x="5347806" y="3172910"/>
            <a:ext cx="293378" cy="29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5" name="직선 화살표 연결선 19">
            <a:extLst>
              <a:ext uri="{FF2B5EF4-FFF2-40B4-BE49-F238E27FC236}">
                <a16:creationId xmlns:a16="http://schemas.microsoft.com/office/drawing/2014/main" id="{3713335C-1D47-44CD-BC6E-414BD93FF276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300801" y="4293914"/>
            <a:ext cx="251773" cy="40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직선 화살표 연결선 20">
            <a:extLst>
              <a:ext uri="{FF2B5EF4-FFF2-40B4-BE49-F238E27FC236}">
                <a16:creationId xmlns:a16="http://schemas.microsoft.com/office/drawing/2014/main" id="{8B080F91-2296-4021-9E89-6A65405C47B9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rot="5400000">
            <a:off x="1535391" y="3477151"/>
            <a:ext cx="381178" cy="47534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0388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D9BAD-0424-4A95-A807-AAB3622D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Processing &amp; Primitive Processing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D982956-5C33-410E-A10F-90779C1975DB}"/>
              </a:ext>
            </a:extLst>
          </p:cNvPr>
          <p:cNvSpPr/>
          <p:nvPr/>
        </p:nvSpPr>
        <p:spPr>
          <a:xfrm>
            <a:off x="766007" y="1466871"/>
            <a:ext cx="3296947" cy="2592098"/>
          </a:xfrm>
          <a:prstGeom prst="roundRect">
            <a:avLst>
              <a:gd name="adj" fmla="val 6264"/>
            </a:avLst>
          </a:prstGeom>
          <a:solidFill>
            <a:schemeClr val="bg1"/>
          </a:solidFill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t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Processing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57617F1-979D-4ACF-ADD1-75DDAC42DC0B}"/>
              </a:ext>
            </a:extLst>
          </p:cNvPr>
          <p:cNvSpPr/>
          <p:nvPr/>
        </p:nvSpPr>
        <p:spPr>
          <a:xfrm>
            <a:off x="2534268" y="1813799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Assembly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FB25265-36A5-455F-9C06-F139336224DC}"/>
              </a:ext>
            </a:extLst>
          </p:cNvPr>
          <p:cNvSpPr/>
          <p:nvPr/>
        </p:nvSpPr>
        <p:spPr>
          <a:xfrm>
            <a:off x="894007" y="1813533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Buffer</a:t>
            </a:r>
            <a:b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(Array, Element)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E951605-2B6D-4AF3-A1F1-80F49D880A53}"/>
              </a:ext>
            </a:extLst>
          </p:cNvPr>
          <p:cNvSpPr/>
          <p:nvPr/>
        </p:nvSpPr>
        <p:spPr>
          <a:xfrm>
            <a:off x="894007" y="2541741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Shader</a:t>
            </a:r>
            <a:b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(uniform, attribute)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직선 화살표 연결선 19">
            <a:extLst>
              <a:ext uri="{FF2B5EF4-FFF2-40B4-BE49-F238E27FC236}">
                <a16:creationId xmlns:a16="http://schemas.microsoft.com/office/drawing/2014/main" id="{F1E72C9A-E1DD-44A9-8794-804CFA3FFD25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2244007" y="2083533"/>
            <a:ext cx="270000" cy="266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248540C-FF59-4E5C-83A2-016B245BB62B}"/>
              </a:ext>
            </a:extLst>
          </p:cNvPr>
          <p:cNvSpPr/>
          <p:nvPr/>
        </p:nvSpPr>
        <p:spPr>
          <a:xfrm>
            <a:off x="2534272" y="2540720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shading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881BE5F-2A96-4ADE-9DCE-C1C62C19785B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2244007" y="2810720"/>
            <a:ext cx="290265" cy="102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직선 화살표 연결선 19">
            <a:extLst>
              <a:ext uri="{FF2B5EF4-FFF2-40B4-BE49-F238E27FC236}">
                <a16:creationId xmlns:a16="http://schemas.microsoft.com/office/drawing/2014/main" id="{A62A314C-5773-4B86-B4CA-673F4D80F86D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rot="16200000" flipH="1">
            <a:off x="3115810" y="2447257"/>
            <a:ext cx="186921" cy="4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7762C9A-6420-4A48-BF92-FE64A0C03507}"/>
              </a:ext>
            </a:extLst>
          </p:cNvPr>
          <p:cNvSpPr/>
          <p:nvPr/>
        </p:nvSpPr>
        <p:spPr>
          <a:xfrm>
            <a:off x="2536002" y="3269194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</a:t>
            </a:r>
          </a:p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(varying, built-in output)</a:t>
            </a:r>
          </a:p>
        </p:txBody>
      </p:sp>
      <p:cxnSp>
        <p:nvCxnSpPr>
          <p:cNvPr id="23" name="직선 화살표 연결선 19">
            <a:extLst>
              <a:ext uri="{FF2B5EF4-FFF2-40B4-BE49-F238E27FC236}">
                <a16:creationId xmlns:a16="http://schemas.microsoft.com/office/drawing/2014/main" id="{F55D7738-6A56-4E03-A7E5-1C7A996104EF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 rot="16200000" flipH="1">
            <a:off x="3115900" y="3174092"/>
            <a:ext cx="188474" cy="173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70F9ABA-FA16-4817-8A04-3E3AB80E84C0}"/>
              </a:ext>
            </a:extLst>
          </p:cNvPr>
          <p:cNvSpPr/>
          <p:nvPr/>
        </p:nvSpPr>
        <p:spPr>
          <a:xfrm>
            <a:off x="4353215" y="869157"/>
            <a:ext cx="3296947" cy="4000499"/>
          </a:xfrm>
          <a:prstGeom prst="roundRect">
            <a:avLst>
              <a:gd name="adj" fmla="val 6264"/>
            </a:avLst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685800"/>
            <a:r>
              <a:rPr lang="en-US" sz="1350" dirty="0">
                <a:solidFill>
                  <a:schemeClr val="tx1"/>
                </a:solidFill>
                <a:latin typeface="Calibri" panose="020F0502020204030204"/>
              </a:rPr>
              <a:t>Primitive Processing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5E080AD-1E37-4015-BBF3-356B14E989AB}"/>
              </a:ext>
            </a:extLst>
          </p:cNvPr>
          <p:cNvSpPr/>
          <p:nvPr/>
        </p:nvSpPr>
        <p:spPr>
          <a:xfrm>
            <a:off x="4504782" y="2021525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Primitive Assembly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3DD6BE5-FC78-4581-8727-22A6164385FE}"/>
              </a:ext>
            </a:extLst>
          </p:cNvPr>
          <p:cNvSpPr/>
          <p:nvPr/>
        </p:nvSpPr>
        <p:spPr>
          <a:xfrm>
            <a:off x="4503405" y="1245946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350" dirty="0">
                <a:solidFill>
                  <a:schemeClr val="tx1"/>
                </a:solidFill>
                <a:latin typeface="Calibri" panose="020F0502020204030204"/>
              </a:rPr>
              <a:t>Vertex</a:t>
            </a:r>
            <a:endParaRPr lang="en-US" sz="900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C0721DF-1F16-4C85-9B33-F2E307E1783F}"/>
              </a:ext>
            </a:extLst>
          </p:cNvPr>
          <p:cNvSpPr/>
          <p:nvPr/>
        </p:nvSpPr>
        <p:spPr>
          <a:xfrm>
            <a:off x="6101938" y="2019479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schemeClr val="tx1"/>
                </a:solidFill>
                <a:latin typeface="Calibri" panose="020F0502020204030204"/>
              </a:rPr>
              <a:t>Primitive</a:t>
            </a:r>
          </a:p>
        </p:txBody>
      </p:sp>
      <p:cxnSp>
        <p:nvCxnSpPr>
          <p:cNvPr id="28" name="직선 화살표 연결선 19">
            <a:extLst>
              <a:ext uri="{FF2B5EF4-FFF2-40B4-BE49-F238E27FC236}">
                <a16:creationId xmlns:a16="http://schemas.microsoft.com/office/drawing/2014/main" id="{E55CC736-F0A8-44E6-B72A-0A57D6207BBA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rot="16200000" flipH="1">
            <a:off x="5061304" y="1903047"/>
            <a:ext cx="235580" cy="137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C0D7939-8207-4E00-9A6F-CC20469AC9BB}"/>
              </a:ext>
            </a:extLst>
          </p:cNvPr>
          <p:cNvSpPr/>
          <p:nvPr/>
        </p:nvSpPr>
        <p:spPr>
          <a:xfrm>
            <a:off x="6101825" y="2757191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Perspective Division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30" name="직선 화살표 연결선 19">
            <a:extLst>
              <a:ext uri="{FF2B5EF4-FFF2-40B4-BE49-F238E27FC236}">
                <a16:creationId xmlns:a16="http://schemas.microsoft.com/office/drawing/2014/main" id="{1BE85558-FC8C-4771-8D0A-404A60CB2A2E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rot="5400000">
            <a:off x="6678027" y="2658279"/>
            <a:ext cx="197711" cy="11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19">
            <a:extLst>
              <a:ext uri="{FF2B5EF4-FFF2-40B4-BE49-F238E27FC236}">
                <a16:creationId xmlns:a16="http://schemas.microsoft.com/office/drawing/2014/main" id="{3FCF568A-F2AF-42C1-B3C9-8ADE8D8333EA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5854783" y="2289479"/>
            <a:ext cx="247156" cy="204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65F2661-FC9D-429A-BAD2-E1A248681A7D}"/>
              </a:ext>
            </a:extLst>
          </p:cNvPr>
          <p:cNvSpPr/>
          <p:nvPr/>
        </p:nvSpPr>
        <p:spPr>
          <a:xfrm>
            <a:off x="6101957" y="3489106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Viewport Mapping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CC17FE5-E091-4FC3-821A-5C29BFF2CC2D}"/>
              </a:ext>
            </a:extLst>
          </p:cNvPr>
          <p:cNvSpPr/>
          <p:nvPr/>
        </p:nvSpPr>
        <p:spPr>
          <a:xfrm>
            <a:off x="6102978" y="4221021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Primitive Clipping</a:t>
            </a:r>
          </a:p>
        </p:txBody>
      </p:sp>
      <p:cxnSp>
        <p:nvCxnSpPr>
          <p:cNvPr id="34" name="직선 화살표 연결선 19">
            <a:extLst>
              <a:ext uri="{FF2B5EF4-FFF2-40B4-BE49-F238E27FC236}">
                <a16:creationId xmlns:a16="http://schemas.microsoft.com/office/drawing/2014/main" id="{7202F374-EB3A-45EB-8C82-88EE5DFA091C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rot="16200000" flipH="1">
            <a:off x="6680934" y="3393082"/>
            <a:ext cx="191915" cy="13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19">
            <a:extLst>
              <a:ext uri="{FF2B5EF4-FFF2-40B4-BE49-F238E27FC236}">
                <a16:creationId xmlns:a16="http://schemas.microsoft.com/office/drawing/2014/main" id="{94FDAE08-D3EC-44D2-AC0D-8902233E736C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rot="16200000" flipH="1">
            <a:off x="6681510" y="4124553"/>
            <a:ext cx="191915" cy="102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다이아몬드 35">
            <a:extLst>
              <a:ext uri="{FF2B5EF4-FFF2-40B4-BE49-F238E27FC236}">
                <a16:creationId xmlns:a16="http://schemas.microsoft.com/office/drawing/2014/main" id="{F4A128DA-D906-48B5-BFB1-E57958C205BA}"/>
              </a:ext>
            </a:extLst>
          </p:cNvPr>
          <p:cNvSpPr/>
          <p:nvPr/>
        </p:nvSpPr>
        <p:spPr>
          <a:xfrm>
            <a:off x="5763598" y="4339348"/>
            <a:ext cx="179615" cy="293330"/>
          </a:xfrm>
          <a:prstGeom prst="diamond">
            <a:avLst/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7" name="직선 화살표 연결선 19">
            <a:extLst>
              <a:ext uri="{FF2B5EF4-FFF2-40B4-BE49-F238E27FC236}">
                <a16:creationId xmlns:a16="http://schemas.microsoft.com/office/drawing/2014/main" id="{3595711F-042D-45DE-9084-F6ACDDB661EE}"/>
              </a:ext>
            </a:extLst>
          </p:cNvPr>
          <p:cNvCxnSpPr>
            <a:cxnSpLocks/>
            <a:stCxn id="36" idx="1"/>
            <a:endCxn id="38" idx="6"/>
          </p:cNvCxnSpPr>
          <p:nvPr/>
        </p:nvCxnSpPr>
        <p:spPr>
          <a:xfrm flipH="1">
            <a:off x="5647316" y="4486014"/>
            <a:ext cx="116282" cy="71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가산 접합 37">
            <a:extLst>
              <a:ext uri="{FF2B5EF4-FFF2-40B4-BE49-F238E27FC236}">
                <a16:creationId xmlns:a16="http://schemas.microsoft.com/office/drawing/2014/main" id="{77F097DB-57C0-4B24-BD50-AD81A16B5843}"/>
              </a:ext>
            </a:extLst>
          </p:cNvPr>
          <p:cNvSpPr/>
          <p:nvPr/>
        </p:nvSpPr>
        <p:spPr>
          <a:xfrm>
            <a:off x="5520480" y="4431293"/>
            <a:ext cx="126837" cy="123743"/>
          </a:xfrm>
          <a:prstGeom prst="flowChartSummingJunction">
            <a:avLst/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9" name="직선 화살표 연결선 19">
            <a:extLst>
              <a:ext uri="{FF2B5EF4-FFF2-40B4-BE49-F238E27FC236}">
                <a16:creationId xmlns:a16="http://schemas.microsoft.com/office/drawing/2014/main" id="{7DFB2E41-D356-4FA1-A852-ED9FC1A1CC20}"/>
              </a:ext>
            </a:extLst>
          </p:cNvPr>
          <p:cNvCxnSpPr>
            <a:cxnSpLocks/>
            <a:stCxn id="33" idx="1"/>
            <a:endCxn id="36" idx="3"/>
          </p:cNvCxnSpPr>
          <p:nvPr/>
        </p:nvCxnSpPr>
        <p:spPr>
          <a:xfrm rot="10800000">
            <a:off x="5943213" y="4486014"/>
            <a:ext cx="159765" cy="500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86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200" b="1" dirty="0">
                <a:solidFill>
                  <a:srgbClr val="00B0F0"/>
                </a:solidFill>
                <a:latin typeface="+mn-lt"/>
                <a:ea typeface="+mn-ea"/>
                <a:cs typeface="+mj-cs"/>
              </a:rPr>
              <a:t>Coordinate System &amp; Degree of Freedom</a:t>
            </a:r>
            <a:endParaRPr lang="ko-KR" altLang="en-US" sz="3200" b="1" dirty="0">
              <a:solidFill>
                <a:srgbClr val="00B0F0"/>
              </a:solidFill>
              <a:latin typeface="+mn-lt"/>
              <a:ea typeface="+mn-ea"/>
              <a:cs typeface="+mj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b="0" dirty="0"/>
              <a:t>Cartesian Coordinate System</a:t>
            </a:r>
          </a:p>
          <a:p>
            <a:pPr lvl="1"/>
            <a:r>
              <a:rPr lang="en-US" altLang="ko-KR" dirty="0"/>
              <a:t>Define Position with coordinate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0" dirty="0"/>
              <a:t>Degree of Freedom</a:t>
            </a:r>
          </a:p>
          <a:p>
            <a:pPr lvl="1"/>
            <a:endParaRPr lang="ko-KR" altLang="en-US" dirty="0"/>
          </a:p>
        </p:txBody>
      </p:sp>
      <p:pic>
        <p:nvPicPr>
          <p:cNvPr id="25602" name="Picture 2" descr="File:Coord system CA 0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622" y="1234443"/>
            <a:ext cx="3479135" cy="336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http://upload.wikimedia.org/wikipedia/commons/f/fa/DOF_Degrees_of_freedom_(mechanics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705" y="2769323"/>
            <a:ext cx="2269734" cy="206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8048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200" b="1" dirty="0">
                <a:solidFill>
                  <a:srgbClr val="00B0F0"/>
                </a:solidFill>
                <a:latin typeface="+mn-lt"/>
                <a:ea typeface="+mn-ea"/>
                <a:cs typeface="+mj-cs"/>
              </a:rPr>
              <a:t>Classical (Perspective) Projection</a:t>
            </a:r>
            <a:endParaRPr lang="ko-KR" altLang="en-US" sz="3200" b="1" dirty="0">
              <a:solidFill>
                <a:srgbClr val="00B0F0"/>
              </a:solidFill>
              <a:latin typeface="+mn-lt"/>
              <a:ea typeface="+mn-ea"/>
              <a:cs typeface="+mj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b="0" dirty="0"/>
              <a:t>Realism (1850 ~ 1880)</a:t>
            </a:r>
          </a:p>
          <a:p>
            <a:pPr lvl="1"/>
            <a:r>
              <a:rPr lang="en-US" altLang="ko-KR" dirty="0"/>
              <a:t>introducing </a:t>
            </a:r>
            <a:r>
              <a:rPr lang="en-US" altLang="ko-KR" dirty="0">
                <a:solidFill>
                  <a:schemeClr val="accent2"/>
                </a:solidFill>
              </a:rPr>
              <a:t>vanishing point (</a:t>
            </a:r>
            <a:r>
              <a:rPr lang="ko-KR" altLang="en-US" dirty="0">
                <a:solidFill>
                  <a:schemeClr val="accent2"/>
                </a:solidFill>
              </a:rPr>
              <a:t>소실점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B0D7-CE68-4149-9D92-EE676780B50F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6322" name="Picture 2" descr="http://www.artgalleryimage.net/image/data/122/12252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2" y="1659258"/>
            <a:ext cx="4286250" cy="2850357"/>
          </a:xfrm>
          <a:prstGeom prst="rect">
            <a:avLst/>
          </a:prstGeom>
          <a:noFill/>
        </p:spPr>
      </p:pic>
      <p:pic>
        <p:nvPicPr>
          <p:cNvPr id="6" name="Picture 4" descr="an05f0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33387" y="2642350"/>
            <a:ext cx="2119841" cy="18672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모델 4">
                <a:extLst>
                  <a:ext uri="{FF2B5EF4-FFF2-40B4-BE49-F238E27FC236}">
                    <a16:creationId xmlns:a16="http://schemas.microsoft.com/office/drawing/2014/main" id="{DE60C9A2-E775-4A85-984D-D528EF9DEB1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80787757"/>
                  </p:ext>
                </p:extLst>
              </p:nvPr>
            </p:nvGraphicFramePr>
            <p:xfrm>
              <a:off x="6468939" y="637815"/>
              <a:ext cx="1568576" cy="1669750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1568576" cy="1669750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4616" ay="-1547647" az="-1673331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71861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모델 4">
                <a:extLst>
                  <a:ext uri="{FF2B5EF4-FFF2-40B4-BE49-F238E27FC236}">
                    <a16:creationId xmlns:a16="http://schemas.microsoft.com/office/drawing/2014/main" id="{DE60C9A2-E775-4A85-984D-D528EF9DEB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68939" y="637815"/>
                <a:ext cx="1568576" cy="16697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472023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200" b="1" dirty="0">
                <a:solidFill>
                  <a:srgbClr val="00B0F0"/>
                </a:solidFill>
                <a:latin typeface="+mn-lt"/>
                <a:ea typeface="+mn-ea"/>
                <a:cs typeface="+mj-cs"/>
              </a:rPr>
              <a:t>Introducing View Matrix</a:t>
            </a:r>
            <a:endParaRPr lang="ko-KR" altLang="en-US" sz="3200" b="1" dirty="0">
              <a:solidFill>
                <a:srgbClr val="00B0F0"/>
              </a:solidFill>
              <a:latin typeface="+mn-lt"/>
              <a:ea typeface="+mn-ea"/>
              <a:cs typeface="+mj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b="0" dirty="0"/>
              <a:t>model matrix : you located the objects (or actors)</a:t>
            </a:r>
          </a:p>
          <a:p>
            <a:r>
              <a:rPr lang="en-US" altLang="ko-KR" b="0" dirty="0"/>
              <a:t>view matrix : now, you move the camera (or view)</a:t>
            </a:r>
            <a:endParaRPr lang="ko-KR" altLang="en-US" b="0" dirty="0"/>
          </a:p>
        </p:txBody>
      </p:sp>
      <p:pic>
        <p:nvPicPr>
          <p:cNvPr id="5" name="Picture 4" descr="http://t0.gstatic.com/images?q=tbn:ANd9GcQv80oTLv9K4FapuzQIFCTK-zXtDV7If0U7Vl3nEcVtThyFPGQwn1irP85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5275" y="1721724"/>
            <a:ext cx="4228929" cy="31676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633133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6&quot;/&gt;&lt;/object&gt;&lt;object type=&quot;3&quot; unique_id=&quot;10004&quot;&gt;&lt;property id=&quot;20148&quot; value=&quot;5&quot;/&gt;&lt;property id=&quot;20300&quot; value=&quot;Slide 6&quot;/&gt;&lt;property id=&quot;20307&quot; value=&quot;257&quot;/&gt;&lt;/object&gt;&lt;object type=&quot;3&quot; unique_id=&quot;10021&quot;&gt;&lt;property id=&quot;20148&quot; value=&quot;5&quot;/&gt;&lt;property id=&quot;20300&quot; value=&quot;Slide 3 - &amp;quot;Lecture : vi editor 초보편&amp;quot;&quot;/&gt;&lt;property id=&quot;20307&quot; value=&quot;258&quot;/&gt;&lt;/object&gt;&lt;object type=&quot;3&quot; unique_id=&quot;10047&quot;&gt;&lt;property id=&quot;20148&quot; value=&quot;5&quot;/&gt;&lt;property id=&quot;20300&quot; value=&quot;Slide 4 - &amp;quot;여기 부터 강의&amp;quot;&quot;/&gt;&lt;property id=&quot;20307&quot; value=&quot;260&quot;/&gt;&lt;/object&gt;&lt;object type=&quot;3&quot; unique_id=&quot;10048&quot;&gt;&lt;property id=&quot;20148&quot; value=&quot;5&quot;/&gt;&lt;property id=&quot;20300&quot; value=&quot;Slide 5 - &amp;quot;Lecture : vi editor 초보편&amp;quot;&quot;/&gt;&lt;property id=&quot;20307&quot; value=&quot;259&quot;/&gt;&lt;/object&gt;&lt;object type=&quot;3&quot; unique_id=&quot;10071&quot;&gt;&lt;property id=&quot;20148&quot; value=&quot;5&quot;/&gt;&lt;property id=&quot;20300&quot; value=&quot;Slide 1 - &amp;quot;Are you ready?&amp;quot;&quot;/&gt;&lt;property id=&quot;20307&quot; value=&quot;261&quot;/&gt;&lt;/object&gt;&lt;/object&gt;&lt;object type=&quot;8&quot; unique_id=&quot;100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/>
        <a:ea typeface="맑은 고딕"/>
        <a:cs typeface=""/>
      </a:majorFont>
      <a:minorFont>
        <a:latin typeface="Cambria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5702</TotalTime>
  <Words>800</Words>
  <Application>Microsoft Office PowerPoint</Application>
  <PresentationFormat>화면 슬라이드 쇼(16:9)</PresentationFormat>
  <Paragraphs>169</Paragraphs>
  <Slides>29</Slides>
  <Notes>15</Notes>
  <HiddenSlides>0</HiddenSlides>
  <MMClips>6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맑은 고딕</vt:lpstr>
      <vt:lpstr>AR HERMANN</vt:lpstr>
      <vt:lpstr>Tahoma</vt:lpstr>
      <vt:lpstr>Calibri</vt:lpstr>
      <vt:lpstr>Arial</vt:lpstr>
      <vt:lpstr>Cambria</vt:lpstr>
      <vt:lpstr>Office Theme</vt:lpstr>
      <vt:lpstr>수식</vt:lpstr>
      <vt:lpstr>Equation</vt:lpstr>
      <vt:lpstr>Are you ready?</vt:lpstr>
      <vt:lpstr>PowerPoint 프레젠테이션</vt:lpstr>
      <vt:lpstr>PowerPoint 프레젠테이션</vt:lpstr>
      <vt:lpstr>WebGL 1.0 Tutorial      Lecture 07 – View/Projection Transform</vt:lpstr>
      <vt:lpstr>OpenGL ES 2.0 pipeline diagram</vt:lpstr>
      <vt:lpstr>Vertex Processing &amp; Primitive Processing</vt:lpstr>
      <vt:lpstr>Coordinate System &amp; Degree of Freedom</vt:lpstr>
      <vt:lpstr>Classical (Perspective) Projection</vt:lpstr>
      <vt:lpstr>Introducing View Matrix</vt:lpstr>
      <vt:lpstr>Camera Parameters</vt:lpstr>
      <vt:lpstr>Kind of Projections</vt:lpstr>
      <vt:lpstr>Final Target to make</vt:lpstr>
      <vt:lpstr>Camera Positioning</vt:lpstr>
      <vt:lpstr>Viewing API’s</vt:lpstr>
      <vt:lpstr>Calculation Viewing Matrix</vt:lpstr>
      <vt:lpstr>Computation of Viewing Matrix </vt:lpstr>
      <vt:lpstr>Viewing Matrix의 계산</vt:lpstr>
      <vt:lpstr>Look-At Approach</vt:lpstr>
      <vt:lpstr>Look-At Interface</vt:lpstr>
      <vt:lpstr>Look-At Approach</vt:lpstr>
      <vt:lpstr>Orthographic Projection Matrix</vt:lpstr>
      <vt:lpstr>Perspective Projection Matrix</vt:lpstr>
      <vt:lpstr>Perspective using Field of View</vt:lpstr>
      <vt:lpstr>view/projection in gl-matrix</vt:lpstr>
      <vt:lpstr>PowerPoint 프레젠테이션</vt:lpstr>
      <vt:lpstr>PowerPoint 프레젠테이션</vt:lpstr>
      <vt:lpstr>Lab. 07 view/projection transform with using gl-matrix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you ready?</dc:title>
  <dc:creator>Hwanyong LEE</dc:creator>
  <cp:lastModifiedBy>Hwanyong LEE</cp:lastModifiedBy>
  <cp:revision>15</cp:revision>
  <dcterms:created xsi:type="dcterms:W3CDTF">2020-05-05T05:26:40Z</dcterms:created>
  <dcterms:modified xsi:type="dcterms:W3CDTF">2021-05-10T02:17:39Z</dcterms:modified>
</cp:coreProperties>
</file>