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3" r:id="rId4"/>
    <p:sldId id="262" r:id="rId5"/>
    <p:sldId id="261" r:id="rId6"/>
    <p:sldId id="260" r:id="rId7"/>
    <p:sldId id="264" r:id="rId8"/>
    <p:sldId id="265" r:id="rId9"/>
    <p:sldId id="269" r:id="rId10"/>
    <p:sldId id="266" r:id="rId11"/>
    <p:sldId id="268" r:id="rId12"/>
    <p:sldId id="271" r:id="rId13"/>
    <p:sldId id="270" r:id="rId14"/>
    <p:sldId id="272" r:id="rId15"/>
    <p:sldId id="274" r:id="rId16"/>
    <p:sldId id="273" r:id="rId17"/>
    <p:sldId id="275" r:id="rId18"/>
    <p:sldId id="276" r:id="rId19"/>
    <p:sldId id="281" r:id="rId20"/>
    <p:sldId id="277" r:id="rId21"/>
    <p:sldId id="278" r:id="rId22"/>
    <p:sldId id="279" r:id="rId23"/>
    <p:sldId id="280" r:id="rId24"/>
    <p:sldId id="282" r:id="rId25"/>
    <p:sldId id="283" r:id="rId26"/>
    <p:sldId id="286" r:id="rId27"/>
    <p:sldId id="287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6296"/>
  </p:normalViewPr>
  <p:slideViewPr>
    <p:cSldViewPr snapToGrid="0" snapToObjects="1">
      <p:cViewPr>
        <p:scale>
          <a:sx n="95" d="100"/>
          <a:sy n="95" d="100"/>
        </p:scale>
        <p:origin x="1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6A34-7B89-554B-9E2D-867F6340E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1F1EF-45B0-2340-BBC7-22215FE8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14B5-C493-504C-824C-3A9C0DAF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18E3-A62A-5C4E-89B2-97E370FE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8126-8C90-824A-88A5-EE851630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3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1ECE-16FF-0941-B0B1-E8769905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8737-1D4E-884D-9DA8-C270832E9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1EE1-8864-9345-8E3A-6F4B82E6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542E-B8E9-C549-9B54-CAFC61ED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DC6E-C26B-A24F-B599-211CC06E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6C346-7AEE-F549-A22E-B3E2E550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288E-0A3C-C84D-84D9-70533A047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1449-F617-E442-8350-BB664389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8B8-6427-9642-AEFA-72A0264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24D6-8F0C-234B-873B-71E42B05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6710-778C-094E-8C45-33187AEF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8181-0D54-A94A-B006-D4866E83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3C813-70F8-3A41-B88C-B9DB519C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8078-8E24-0B4B-8E98-A33B51A1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F93C-2DB3-A14A-A398-1163187E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E571-3781-A044-AA6B-8D6A4722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E0E7-A9FE-7E41-9AA4-E19D664C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231F-EDDB-5C45-91B3-EA372427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A301-4A70-044D-8E41-584A14FA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267B-55FF-8446-B40B-5359C42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9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67AA-69B1-7F46-B17F-BCDE3F7B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437D-6468-AE4B-BD32-196DC5A47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B5A8D-E877-0741-B7A0-E601639A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9ABD-BF28-C242-BA73-77F5F5FC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D776-50F8-4B44-BFAE-7E761EBA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9D2CA-0F46-224F-BD24-E15E21F0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561D-3292-AC45-8502-F025A591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833BD-461E-624B-80D5-57A15BC4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CF12E-2390-814E-8F7E-D2E4EEC8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F6671-7E97-B640-BF6B-84FA6DFFC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EBEB8-2A43-6D42-864E-823A7B05E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5026B-9979-0343-BCE3-A7047801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15053-954C-1740-9B16-18D9D29D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0AC26-AA45-9643-931C-B76F1892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F8ED-2768-4345-A57C-A72A01D1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0C065-28B4-9349-B416-D1074430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C9013-D288-1D44-81FA-11B47963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91185-7933-B74C-85BC-6C290D2D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9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99975-76D9-8646-9687-311B00CD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023FD-D38A-024A-A2B5-B549491A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E57FB-B3D2-2341-B3A7-5FF0A482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DFEC-6FDE-3645-AD9D-1D4E81C2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E3C2-B693-B444-BB93-0784C9DB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803DC-4435-314D-AFD5-60126DE3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6FB0-9A1B-D143-A478-3B9DC1B3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16ED7-A8A9-CF4C-8E14-FF086773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7FB96-53ED-FC42-8E5B-A3EA1690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2EE9-73E0-E543-9DB3-7F66A062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986D8-DF06-FA4C-8F75-D0E970492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42DC3-B77D-614D-84BE-351843BCE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330E-4A7D-B74D-8FC9-7480D309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F2EA8-643A-7145-9042-1E18EB4E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8547-E74A-1546-84A0-3F20DDEB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7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30F85-7E71-3D4A-BA5D-B22586C9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A4C5-364C-694C-BD39-CCC67AA8B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02ED-77CA-F747-9B61-9EF4B8651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3F2F-0B4D-7D4B-8392-4C73A8CA19B7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A45A-64D8-064B-80C0-60105397B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F27C-2A71-414C-8985-174D81A42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67D8-49EB-7748-92A0-C685A9481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direct?event=video_description&amp;redir_token=QUFFLUhqbkJHZERNX3JUT2FkbVZ5VUMxRVA1ZXdoazd1Z3xBQ3Jtc0tuQWFIMnNrSWMyLUtWdlMweU8wTlJCcll3bjhfWVBZbTNBRWZsb09XYjNnQ0ZfTGVVNFJ0NzJwY2UwN1o2Tzg2eEpfcjZVOEswUUlHcGZfNkl6UjVkNFhLSmVqdnFrZHpHb3lDYzY2aExtVE9MSTB4MA&amp;q=https%3A%2F%2Fsebastianraschka.com%2Fpdf%2Flecture-notes%2Fstat453ss21%2FL15_intro-rnn__slides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382AB-D1E4-C04C-B4E3-D2F4455D4169}"/>
              </a:ext>
            </a:extLst>
          </p:cNvPr>
          <p:cNvSpPr txBox="1"/>
          <p:nvPr/>
        </p:nvSpPr>
        <p:spPr>
          <a:xfrm>
            <a:off x="2986086" y="3823634"/>
            <a:ext cx="8201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I love cats </a:t>
            </a:r>
            <a:r>
              <a:rPr lang="en-US" sz="4800" b="1" dirty="0">
                <a:sym typeface="Wingdings" pitchFamily="2" charset="2"/>
              </a:rPr>
              <a:t> 1 (positive)</a:t>
            </a:r>
            <a:endParaRPr 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1F8CE-0827-9D43-B4CA-EC4680B6CE10}"/>
              </a:ext>
            </a:extLst>
          </p:cNvPr>
          <p:cNvSpPr txBox="1"/>
          <p:nvPr/>
        </p:nvSpPr>
        <p:spPr>
          <a:xfrm>
            <a:off x="2152648" y="679876"/>
            <a:ext cx="82010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Problem statement: Use an RNN to predict the sentiment of the following document</a:t>
            </a:r>
          </a:p>
        </p:txBody>
      </p:sp>
    </p:spTree>
    <p:extLst>
      <p:ext uri="{BB962C8B-B14F-4D97-AF65-F5344CB8AC3E}">
        <p14:creationId xmlns:p14="http://schemas.microsoft.com/office/powerpoint/2010/main" val="19686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“Love”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69803"/>
              </p:ext>
            </p:extLst>
          </p:nvPr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113429"/>
              </p:ext>
            </p:extLst>
          </p:nvPr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37176"/>
              </p:ext>
            </p:extLst>
          </p:nvPr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13312"/>
              </p:ext>
            </p:extLst>
          </p:nvPr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D3935-85D5-7043-819D-881991E6CEBE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49CFD5-E769-0B42-B83A-F993A92D7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14385"/>
              </p:ext>
            </p:extLst>
          </p:nvPr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A9838F2-227C-4A43-9423-780D141B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18426"/>
              </p:ext>
            </p:extLst>
          </p:nvPr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A577E77-9DF8-F54D-A729-2A10161E4895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20B4A-31A9-B142-8C5A-D05DCA04CE7F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F1FBF-3D79-B248-A619-5FEE50371F2F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766AE9E-E9F7-C942-8FB8-D80121FA4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41319"/>
              </p:ext>
            </p:extLst>
          </p:nvPr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140E43-2C64-BE4D-AA32-C96A4066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45226"/>
              </p:ext>
            </p:extLst>
          </p:nvPr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006E125-7A42-9948-A374-1CD71BD12CE6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DED7-0ABB-644B-8310-4C5CF4C134A6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2/4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AD5FD7-496D-E746-8D49-9FD36821C6BF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95246-AB6A-504B-91A5-9E99C1F76112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53C83F-8C55-AD43-A81B-2FD6AB2E81E1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D8DDB-6B57-944A-893C-E99632FE628C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6E22D-2AD6-B643-8AB6-B287B1B91636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7AE644A-FC76-BA4B-B6F1-6D84B7645F0B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ADFC8F7-D9D7-6641-8763-47939C598E08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317270-23F7-664C-AC95-7FB449D94224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A1E5533-EDCD-3C40-874B-52F4FFE40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93062"/>
              </p:ext>
            </p:extLst>
          </p:nvPr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78D6DDE8-747C-BE4C-8CAB-CBF047AAF48E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805147-A846-0144-BC4A-C4F74D25B807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F44CAD-A222-A34B-80F7-A48E6BC073F3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81287B-3DD5-7049-9897-3C0862664443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89234DCF-C2D1-D541-8111-B7703336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88767"/>
              </p:ext>
            </p:extLst>
          </p:nvPr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7E269012-725E-6948-A633-39E2C58D5396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2329564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“Love”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D3935-85D5-7043-819D-881991E6CEBE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49CFD5-E769-0B42-B83A-F993A92D7D6E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A9838F2-227C-4A43-9423-780D141BEAD5}"/>
              </a:ext>
            </a:extLst>
          </p:cNvPr>
          <p:cNvGraphicFramePr>
            <a:graphicFrameLocks noGrp="1"/>
          </p:cNvGraphicFramePr>
          <p:nvPr/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A577E77-9DF8-F54D-A729-2A10161E4895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20B4A-31A9-B142-8C5A-D05DCA04CE7F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F1FBF-3D79-B248-A619-5FEE50371F2F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766AE9E-E9F7-C942-8FB8-D80121FA4C03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140E43-2C64-BE4D-AA32-C96A4066C850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006E125-7A42-9948-A374-1CD71BD12CE6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DED7-0ABB-644B-8310-4C5CF4C134A6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2/4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AD5FD7-496D-E746-8D49-9FD36821C6BF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95246-AB6A-504B-91A5-9E99C1F76112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53C83F-8C55-AD43-A81B-2FD6AB2E81E1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D8DDB-6B57-944A-893C-E99632FE628C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6E22D-2AD6-B643-8AB6-B287B1B91636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7AE644A-FC76-BA4B-B6F1-6D84B7645F0B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ADFC8F7-D9D7-6641-8763-47939C598E08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317270-23F7-664C-AC95-7FB449D94224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A1E5533-EDCD-3C40-874B-52F4FFE4055D}"/>
              </a:ext>
            </a:extLst>
          </p:cNvPr>
          <p:cNvGraphicFramePr>
            <a:graphicFrameLocks noGrp="1"/>
          </p:cNvGraphicFramePr>
          <p:nvPr/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78D6DDE8-747C-BE4C-8CAB-CBF047AAF48E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805147-A846-0144-BC4A-C4F74D25B807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F44CAD-A222-A34B-80F7-A48E6BC073F3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81287B-3DD5-7049-9897-3C0862664443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89234DCF-C2D1-D541-8111-B770333637FA}"/>
              </a:ext>
            </a:extLst>
          </p:cNvPr>
          <p:cNvGraphicFramePr>
            <a:graphicFrameLocks noGrp="1"/>
          </p:cNvGraphicFramePr>
          <p:nvPr/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D66A88E-9C8A-604A-B7D5-9E783704B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38611"/>
              </p:ext>
            </p:extLst>
          </p:nvPr>
        </p:nvGraphicFramePr>
        <p:xfrm>
          <a:off x="8512689" y="5167499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9609A5A-2A43-1C43-A932-B98C75AA5671}"/>
              </a:ext>
            </a:extLst>
          </p:cNvPr>
          <p:cNvSpPr txBox="1"/>
          <p:nvPr/>
        </p:nvSpPr>
        <p:spPr>
          <a:xfrm>
            <a:off x="6678410" y="5023371"/>
            <a:ext cx="193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sigmoid(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05BCBA-BA1D-434E-A09D-4147C4C7C1E6}"/>
              </a:ext>
            </a:extLst>
          </p:cNvPr>
          <p:cNvSpPr/>
          <p:nvPr/>
        </p:nvSpPr>
        <p:spPr>
          <a:xfrm>
            <a:off x="8865999" y="5020485"/>
            <a:ext cx="328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007D66C-1641-4B48-A340-A388A768EC7B}"/>
              </a:ext>
            </a:extLst>
          </p:cNvPr>
          <p:cNvSpPr/>
          <p:nvPr/>
        </p:nvSpPr>
        <p:spPr>
          <a:xfrm>
            <a:off x="6854368" y="4683212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7D7476-6F70-B74B-AE1C-C8FDFCAEC7BE}"/>
              </a:ext>
            </a:extLst>
          </p:cNvPr>
          <p:cNvSpPr/>
          <p:nvPr/>
        </p:nvSpPr>
        <p:spPr>
          <a:xfrm>
            <a:off x="7286643" y="4720068"/>
            <a:ext cx="922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AF5CFC-E9AB-974A-A5DB-C6C58CB731F6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07D9B07-0B74-0A46-BB6F-C77F8E024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96500"/>
              </p:ext>
            </p:extLst>
          </p:nvPr>
        </p:nvGraphicFramePr>
        <p:xfrm>
          <a:off x="9473805" y="5181822"/>
          <a:ext cx="483361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361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894E52F5-050F-BC44-A13C-7A7E6FCE9FC9}"/>
              </a:ext>
            </a:extLst>
          </p:cNvPr>
          <p:cNvSpPr/>
          <p:nvPr/>
        </p:nvSpPr>
        <p:spPr>
          <a:xfrm>
            <a:off x="9121441" y="5684127"/>
            <a:ext cx="1644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Our predicted sentiment at sequence step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985998-D804-904C-857A-07DD4FF8A604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100608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“Cats”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3/4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59D4DB-D086-D74C-BC16-C417221E28D9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24916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“Cats”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5238"/>
              </p:ext>
            </p:extLst>
          </p:nvPr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65798"/>
              </p:ext>
            </p:extLst>
          </p:nvPr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3/4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CF6D32-41C8-CA43-86C7-CFA170BF6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61800"/>
              </p:ext>
            </p:extLst>
          </p:nvPr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1271BB-30C3-B241-8D94-4CA86A5CE5E6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AB76A16-CC36-DC44-B3F5-79AAA57C870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88265C-439C-B64F-BDC5-DED0298568A7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BD17F-B1B2-174F-BAD5-D6C4788B6976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E0235-E2B9-6041-BD55-2B84235658B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98E971F-45AD-D748-8E37-339FAC2B8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7963"/>
              </p:ext>
            </p:extLst>
          </p:nvPr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15D9624-8F34-4440-8B58-60B071DF0BF5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10952B-2E15-CF45-AE7A-D995213C395F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10524-F137-CD4F-8D52-AEF18BA052D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E2B3B0-BFCE-0440-B639-7196E9ED177B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80636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“Cats”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3/4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CF6D32-41C8-CA43-86C7-CFA170BF668C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1271BB-30C3-B241-8D94-4CA86A5CE5E6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AB76A16-CC36-DC44-B3F5-79AAA57C870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88265C-439C-B64F-BDC5-DED0298568A7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BD17F-B1B2-174F-BAD5-D6C4788B6976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E0235-E2B9-6041-BD55-2B84235658B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98E971F-45AD-D748-8E37-339FAC2B8D96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15D9624-8F34-4440-8B58-60B071DF0BF5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10952B-2E15-CF45-AE7A-D995213C395F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10524-F137-CD4F-8D52-AEF18BA052D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A7570-25AB-D24E-9B88-7322A26CDDE4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38AAB0-CFB8-F04E-A116-A00670CBD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56948"/>
              </p:ext>
            </p:extLst>
          </p:nvPr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B151FDC-99B7-204C-8100-23AC6052B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01694"/>
              </p:ext>
            </p:extLst>
          </p:nvPr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F4C62EE-56E6-8746-A416-DA3EDAA87B5B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D9F00-C71A-5B41-B97A-2637AC773B19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87A4F-3665-3942-88AD-D98BFEDF9AC0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D0B0BDE-E28F-DC46-AA7D-70B44F7D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29581"/>
              </p:ext>
            </p:extLst>
          </p:nvPr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7C6EF21-C001-8D49-8155-ECFA04D8C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70594"/>
              </p:ext>
            </p:extLst>
          </p:nvPr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342D10B-EAA5-504F-8F9F-8711B0F0A91F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5FD34-B66E-1842-977F-234A14DEAE02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D2259B-1E2F-E44A-A685-FD1038D0752E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C1B8E-73FE-944F-9D58-6B1011D911AF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D46F84-4418-EB48-ABA1-0E02E7B835AE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77346B-DD6F-E246-B7D1-97E7A1FBC05B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370F3C-4EB1-6F47-AA69-EEB2D8EE6C28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206851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“Cats”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3/4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CF6D32-41C8-CA43-86C7-CFA170BF668C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1271BB-30C3-B241-8D94-4CA86A5CE5E6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AB76A16-CC36-DC44-B3F5-79AAA57C870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88265C-439C-B64F-BDC5-DED0298568A7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BD17F-B1B2-174F-BAD5-D6C4788B6976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E0235-E2B9-6041-BD55-2B84235658B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98E971F-45AD-D748-8E37-339FAC2B8D96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15D9624-8F34-4440-8B58-60B071DF0BF5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10952B-2E15-CF45-AE7A-D995213C395F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10524-F137-CD4F-8D52-AEF18BA052D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A7570-25AB-D24E-9B88-7322A26CDDE4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38AAB0-CFB8-F04E-A116-A00670CBDAA1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B151FDC-99B7-204C-8100-23AC6052BA6C}"/>
              </a:ext>
            </a:extLst>
          </p:cNvPr>
          <p:cNvGraphicFramePr>
            <a:graphicFrameLocks noGrp="1"/>
          </p:cNvGraphicFramePr>
          <p:nvPr/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F4C62EE-56E6-8746-A416-DA3EDAA87B5B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D9F00-C71A-5B41-B97A-2637AC773B19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87A4F-3665-3942-88AD-D98BFEDF9AC0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D0B0BDE-E28F-DC46-AA7D-70B44F7D36CC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7C6EF21-C001-8D49-8155-ECFA04D8C393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342D10B-EAA5-504F-8F9F-8711B0F0A91F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5FD34-B66E-1842-977F-234A14DEAE02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D2259B-1E2F-E44A-A685-FD1038D0752E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C1B8E-73FE-944F-9D58-6B1011D911AF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D46F84-4418-EB48-ABA1-0E02E7B835AE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77346B-DD6F-E246-B7D1-97E7A1FBC05B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175E17A-7481-7543-A3C5-8D3895A9A5D6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1742185-C25C-2B47-83EE-42E582DEE9B9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18059B-C297-D443-8EE0-6CC6E41C4895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67088CF-1B8F-004C-B19F-19233260CA60}"/>
              </a:ext>
            </a:extLst>
          </p:cNvPr>
          <p:cNvGraphicFramePr>
            <a:graphicFrameLocks noGrp="1"/>
          </p:cNvGraphicFramePr>
          <p:nvPr/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B63BCFD-668D-E74E-9E6F-F0611BA85B3F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10BE02-43A9-8944-B4D5-2AF85813824F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EC6D9B-6910-BE49-919E-EDD37868B666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29AEFF-91E1-0247-9E22-A66FF11656E5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006DC72-5080-F540-9893-C2B2C6605268}"/>
              </a:ext>
            </a:extLst>
          </p:cNvPr>
          <p:cNvGraphicFramePr>
            <a:graphicFrameLocks noGrp="1"/>
          </p:cNvGraphicFramePr>
          <p:nvPr/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0FA4851A-6185-9D40-985A-8555B4FAD017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343686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“Cats”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3/4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CF6D32-41C8-CA43-86C7-CFA170BF668C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1271BB-30C3-B241-8D94-4CA86A5CE5E6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AB76A16-CC36-DC44-B3F5-79AAA57C870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B88265C-439C-B64F-BDC5-DED0298568A7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BD17F-B1B2-174F-BAD5-D6C4788B6976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5E0235-E2B9-6041-BD55-2B84235658B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98E971F-45AD-D748-8E37-339FAC2B8D96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15D9624-8F34-4440-8B58-60B071DF0BF5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10952B-2E15-CF45-AE7A-D995213C395F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C10524-F137-CD4F-8D52-AEF18BA052D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A7570-25AB-D24E-9B88-7322A26CDDE4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38AAB0-CFB8-F04E-A116-A00670CBDAA1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B151FDC-99B7-204C-8100-23AC6052BA6C}"/>
              </a:ext>
            </a:extLst>
          </p:cNvPr>
          <p:cNvGraphicFramePr>
            <a:graphicFrameLocks noGrp="1"/>
          </p:cNvGraphicFramePr>
          <p:nvPr/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F4C62EE-56E6-8746-A416-DA3EDAA87B5B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DD9F00-C71A-5B41-B97A-2637AC773B19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87A4F-3665-3942-88AD-D98BFEDF9AC0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D0B0BDE-E28F-DC46-AA7D-70B44F7D36CC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7C6EF21-C001-8D49-8155-ECFA04D8C393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342D10B-EAA5-504F-8F9F-8711B0F0A91F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55FD34-B66E-1842-977F-234A14DEAE02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D2259B-1E2F-E44A-A685-FD1038D0752E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7C1B8E-73FE-944F-9D58-6B1011D911AF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D46F84-4418-EB48-ABA1-0E02E7B835AE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77346B-DD6F-E246-B7D1-97E7A1FBC05B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175E17A-7481-7543-A3C5-8D3895A9A5D6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1742185-C25C-2B47-83EE-42E582DEE9B9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18059B-C297-D443-8EE0-6CC6E41C4895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67088CF-1B8F-004C-B19F-19233260C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06378"/>
              </p:ext>
            </p:extLst>
          </p:nvPr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EB63BCFD-668D-E74E-9E6F-F0611BA85B3F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E10BE02-43A9-8944-B4D5-2AF85813824F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EC6D9B-6910-BE49-919E-EDD37868B666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29AEFF-91E1-0247-9E22-A66FF11656E5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006DC72-5080-F540-9893-C2B2C6605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665"/>
              </p:ext>
            </p:extLst>
          </p:nvPr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2F4E89EE-62E0-A844-91CC-7574626C2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28092"/>
              </p:ext>
            </p:extLst>
          </p:nvPr>
        </p:nvGraphicFramePr>
        <p:xfrm>
          <a:off x="8512689" y="5167499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F0C5A45-9E45-8744-95C8-EFC7274A1305}"/>
              </a:ext>
            </a:extLst>
          </p:cNvPr>
          <p:cNvSpPr txBox="1"/>
          <p:nvPr/>
        </p:nvSpPr>
        <p:spPr>
          <a:xfrm>
            <a:off x="6678410" y="5023371"/>
            <a:ext cx="193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sigmoid(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291131-AF48-6C42-B624-B7E374561C32}"/>
              </a:ext>
            </a:extLst>
          </p:cNvPr>
          <p:cNvSpPr/>
          <p:nvPr/>
        </p:nvSpPr>
        <p:spPr>
          <a:xfrm>
            <a:off x="8865999" y="5020485"/>
            <a:ext cx="328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63D1C7-DFA9-E24E-B2F5-51CB0CF20704}"/>
              </a:ext>
            </a:extLst>
          </p:cNvPr>
          <p:cNvSpPr/>
          <p:nvPr/>
        </p:nvSpPr>
        <p:spPr>
          <a:xfrm>
            <a:off x="6854368" y="4683212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757485-4A8F-A148-A2DB-4DA538280293}"/>
              </a:ext>
            </a:extLst>
          </p:cNvPr>
          <p:cNvSpPr/>
          <p:nvPr/>
        </p:nvSpPr>
        <p:spPr>
          <a:xfrm>
            <a:off x="7286643" y="4720068"/>
            <a:ext cx="922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61BBAF-E894-064D-A81E-85B13E8F661B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1701993-C297-7840-A225-A2BBC67EF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38452"/>
              </p:ext>
            </p:extLst>
          </p:nvPr>
        </p:nvGraphicFramePr>
        <p:xfrm>
          <a:off x="9473805" y="5181822"/>
          <a:ext cx="483361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361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0.12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EB183613-7F46-3C40-AB12-D45C2CC2DC3C}"/>
              </a:ext>
            </a:extLst>
          </p:cNvPr>
          <p:cNvSpPr/>
          <p:nvPr/>
        </p:nvSpPr>
        <p:spPr>
          <a:xfrm>
            <a:off x="9121441" y="5684127"/>
            <a:ext cx="1644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Our predicted sentiment at sequence step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31568C-30AA-5F4F-871D-9D3B8D842B18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271740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295343" y="3277445"/>
            <a:ext cx="150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“EMPTY_TOKEN”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89567"/>
              </p:ext>
            </p:extLst>
          </p:nvPr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1719"/>
              </p:ext>
            </p:extLst>
          </p:nvPr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4/4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04B36B-3656-6D49-BA02-5E5555058F43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3427490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295343" y="3277445"/>
            <a:ext cx="150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“EMPTY_TOKEN”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4/4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2AC90B-5AA3-3E49-BCCC-701FBF1CB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98754"/>
              </p:ext>
            </p:extLst>
          </p:nvPr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CB98C79-04CF-5C43-8DBA-24A1B2084AC8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92D9A7-E1CE-7F44-9F43-E7EDE1BAFD7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C20D01-11D6-CD44-81DE-1A3A658E6AE1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25FA7-F981-254B-BE02-D4DDED4975AD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856B9-1496-1F4A-89FA-006441AB922C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033CE94-753C-F340-92EB-4FB28769F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57617"/>
              </p:ext>
            </p:extLst>
          </p:nvPr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137C68E-C9D1-4949-96B6-3C1408F267E8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AAF61E-9C22-334E-A4B1-EB075410A5BC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6A678-B2F1-434E-A822-BCCB0C981535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7504BB-CF95-E14F-9B44-C565BDE303EE}"/>
              </a:ext>
            </a:extLst>
          </p:cNvPr>
          <p:cNvSpPr/>
          <p:nvPr/>
        </p:nvSpPr>
        <p:spPr>
          <a:xfrm>
            <a:off x="10748195" y="-8466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420784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295343" y="3277445"/>
            <a:ext cx="150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“EMPTY_TOKEN”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4/4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2AC90B-5AA3-3E49-BCCC-701FBF1CB985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CB98C79-04CF-5C43-8DBA-24A1B2084AC8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92D9A7-E1CE-7F44-9F43-E7EDE1BAFD7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C20D01-11D6-CD44-81DE-1A3A658E6AE1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25FA7-F981-254B-BE02-D4DDED4975AD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856B9-1496-1F4A-89FA-006441AB922C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033CE94-753C-F340-92EB-4FB28769F67F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137C68E-C9D1-4949-96B6-3C1408F267E8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AAF61E-9C22-334E-A4B1-EB075410A5BC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6A678-B2F1-434E-A822-BCCB0C981535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CB5E8-7B2D-074B-9237-EA7E3B7E6522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A7CEB6F-DCA2-0040-B7C8-5F71E23FD4B1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717991B-3570-034D-B270-B062519CDB6F}"/>
              </a:ext>
            </a:extLst>
          </p:cNvPr>
          <p:cNvGraphicFramePr>
            <a:graphicFrameLocks noGrp="1"/>
          </p:cNvGraphicFramePr>
          <p:nvPr/>
        </p:nvGraphicFramePr>
        <p:xfrm>
          <a:off x="894379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5ECB734-C7E8-604C-8BD3-498516BEF863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AF639-4516-D849-824D-FE3B155D3F95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895C8-0AE9-064C-914C-ED804116A851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7DE11B6-D809-3342-A5E1-4F3D418881AB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-.96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18FCC85-6B94-2243-B5A0-DE762A85F89E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C5508DD-BA7F-AA47-B034-852882FB5501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6E2994-15D0-F84B-B1FE-0E746D403E8C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965BFE-B310-7B4A-A35A-9A41801A6BEA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00C94-5CEF-6A4D-850B-8AA646F54886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3B727D-AB7E-7B43-9C98-84324EFB190C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EAE434-B8DF-7B46-88C0-BC8528C1FE7A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A4F0D4-D7E0-414E-B63E-007F2331F94D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6951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“I”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89F19B-543C-0243-8AF9-A4A710D085AB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410222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295343" y="3277445"/>
            <a:ext cx="150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“EMPTY_TOKEN”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4/4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2AC90B-5AA3-3E49-BCCC-701FBF1CB985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CB98C79-04CF-5C43-8DBA-24A1B2084AC8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92D9A7-E1CE-7F44-9F43-E7EDE1BAFD7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C20D01-11D6-CD44-81DE-1A3A658E6AE1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25FA7-F981-254B-BE02-D4DDED4975AD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856B9-1496-1F4A-89FA-006441AB922C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033CE94-753C-F340-92EB-4FB28769F67F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137C68E-C9D1-4949-96B6-3C1408F267E8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AAF61E-9C22-334E-A4B1-EB075410A5BC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6A678-B2F1-434E-A822-BCCB0C981535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CB5E8-7B2D-074B-9237-EA7E3B7E6522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A7CEB6F-DCA2-0040-B7C8-5F71E23FD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00579"/>
              </p:ext>
            </p:extLst>
          </p:nvPr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717991B-3570-034D-B270-B062519CD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30461"/>
              </p:ext>
            </p:extLst>
          </p:nvPr>
        </p:nvGraphicFramePr>
        <p:xfrm>
          <a:off x="894379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5ECB734-C7E8-604C-8BD3-498516BEF863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AF639-4516-D849-824D-FE3B155D3F95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895C8-0AE9-064C-914C-ED804116A851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7DE11B6-D809-3342-A5E1-4F3D41888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33093"/>
              </p:ext>
            </p:extLst>
          </p:nvPr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-.96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18FCC85-6B94-2243-B5A0-DE762A85F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22541"/>
              </p:ext>
            </p:extLst>
          </p:nvPr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C5508DD-BA7F-AA47-B034-852882FB5501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6E2994-15D0-F84B-B1FE-0E746D403E8C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965BFE-B310-7B4A-A35A-9A41801A6BEA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00C94-5CEF-6A4D-850B-8AA646F54886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3B727D-AB7E-7B43-9C98-84324EFB190C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EAE434-B8DF-7B46-88C0-BC8528C1FE7A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A6558E2-A076-C74F-B583-D1AE1DE1F6A8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DD228C5-10D0-414B-B3C3-009B07A86B4A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CF55C7-4F43-BC43-9ABA-EC8F865F04E2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655FF81-9A9F-5349-96D1-96F242DB2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69234"/>
              </p:ext>
            </p:extLst>
          </p:nvPr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77DE9B9-0239-7A44-9316-029BB4C1B9C6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178883-7982-C24D-A4E3-7CB12BBEF73C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D680E2-6A9F-4841-A0DF-70D2D9449B75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70635AE-1459-EA43-9DE0-E00DC9415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0592"/>
              </p:ext>
            </p:extLst>
          </p:nvPr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C2CB7362-7AEE-4949-BFC4-200123BDF143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A4F0D4-D7E0-414E-B63E-007F2331F94D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121148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295343" y="3277445"/>
            <a:ext cx="1502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“EMPTY_TOKEN”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4/4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2AC90B-5AA3-3E49-BCCC-701FBF1CB985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CB98C79-04CF-5C43-8DBA-24A1B2084AC8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92D9A7-E1CE-7F44-9F43-E7EDE1BAFD7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CC20D01-11D6-CD44-81DE-1A3A658E6AE1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25FA7-F981-254B-BE02-D4DDED4975AD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D856B9-1496-1F4A-89FA-006441AB922C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033CE94-753C-F340-92EB-4FB28769F67F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137C68E-C9D1-4949-96B6-3C1408F267E8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AAF61E-9C22-334E-A4B1-EB075410A5BC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6A678-B2F1-434E-A822-BCCB0C981535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CB5E8-7B2D-074B-9237-EA7E3B7E6522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A7CEB6F-DCA2-0040-B7C8-5F71E23FD4B1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717991B-3570-034D-B270-B062519CDB6F}"/>
              </a:ext>
            </a:extLst>
          </p:cNvPr>
          <p:cNvGraphicFramePr>
            <a:graphicFrameLocks noGrp="1"/>
          </p:cNvGraphicFramePr>
          <p:nvPr/>
        </p:nvGraphicFramePr>
        <p:xfrm>
          <a:off x="894379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5ECB734-C7E8-604C-8BD3-498516BEF863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6AF639-4516-D849-824D-FE3B155D3F95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895C8-0AE9-064C-914C-ED804116A851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7DE11B6-D809-3342-A5E1-4F3D418881AB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-.96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18FCC85-6B94-2243-B5A0-DE762A85F89E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C5508DD-BA7F-AA47-B034-852882FB5501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6E2994-15D0-F84B-B1FE-0E746D403E8C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7965BFE-B310-7B4A-A35A-9A41801A6BEA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D00C94-5CEF-6A4D-850B-8AA646F54886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3B727D-AB7E-7B43-9C98-84324EFB190C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EAE434-B8DF-7B46-88C0-BC8528C1FE7A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A6558E2-A076-C74F-B583-D1AE1DE1F6A8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DD228C5-10D0-414B-B3C3-009B07A86B4A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CF55C7-4F43-BC43-9ABA-EC8F865F04E2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655FF81-9A9F-5349-96D1-96F242DB2FDB}"/>
              </a:ext>
            </a:extLst>
          </p:cNvPr>
          <p:cNvGraphicFramePr>
            <a:graphicFrameLocks noGrp="1"/>
          </p:cNvGraphicFramePr>
          <p:nvPr/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77DE9B9-0239-7A44-9316-029BB4C1B9C6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C178883-7982-C24D-A4E3-7CB12BBEF73C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D680E2-6A9F-4841-A0DF-70D2D9449B75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70635AE-1459-EA43-9DE0-E00DC9415766}"/>
              </a:ext>
            </a:extLst>
          </p:cNvPr>
          <p:cNvGraphicFramePr>
            <a:graphicFrameLocks noGrp="1"/>
          </p:cNvGraphicFramePr>
          <p:nvPr/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C2CB7362-7AEE-4949-BFC4-200123BDF143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EECDEF95-2F80-1942-9155-397DFCA0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19656"/>
              </p:ext>
            </p:extLst>
          </p:nvPr>
        </p:nvGraphicFramePr>
        <p:xfrm>
          <a:off x="8512689" y="5167499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8ADFC4F-1AD4-0548-AE0F-357D57C0CACE}"/>
              </a:ext>
            </a:extLst>
          </p:cNvPr>
          <p:cNvSpPr txBox="1"/>
          <p:nvPr/>
        </p:nvSpPr>
        <p:spPr>
          <a:xfrm>
            <a:off x="6678410" y="5023371"/>
            <a:ext cx="193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sigmoid(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BD7AB9-A223-4C4D-BC21-6C5752C9397D}"/>
              </a:ext>
            </a:extLst>
          </p:cNvPr>
          <p:cNvSpPr/>
          <p:nvPr/>
        </p:nvSpPr>
        <p:spPr>
          <a:xfrm>
            <a:off x="8865999" y="5020485"/>
            <a:ext cx="328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BAF8118-0FA3-BA4C-AEC7-E29EB7E3A836}"/>
              </a:ext>
            </a:extLst>
          </p:cNvPr>
          <p:cNvSpPr/>
          <p:nvPr/>
        </p:nvSpPr>
        <p:spPr>
          <a:xfrm>
            <a:off x="6854368" y="4683212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AB8FB0-5CCA-034E-ADD7-CFBAB3C17CD9}"/>
              </a:ext>
            </a:extLst>
          </p:cNvPr>
          <p:cNvSpPr/>
          <p:nvPr/>
        </p:nvSpPr>
        <p:spPr>
          <a:xfrm>
            <a:off x="7286643" y="4720068"/>
            <a:ext cx="922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DB22D0-73F6-4043-83E2-F9C64945EB72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E521E91-913F-9B46-A55E-A5F68B9EC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96809"/>
              </p:ext>
            </p:extLst>
          </p:nvPr>
        </p:nvGraphicFramePr>
        <p:xfrm>
          <a:off x="9473805" y="5181822"/>
          <a:ext cx="483361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361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60" name="Rectangle 59">
            <a:extLst>
              <a:ext uri="{FF2B5EF4-FFF2-40B4-BE49-F238E27FC236}">
                <a16:creationId xmlns:a16="http://schemas.microsoft.com/office/drawing/2014/main" id="{027F5321-D431-0A4F-9343-D62C0F2DEB7A}"/>
              </a:ext>
            </a:extLst>
          </p:cNvPr>
          <p:cNvSpPr/>
          <p:nvPr/>
        </p:nvSpPr>
        <p:spPr>
          <a:xfrm>
            <a:off x="9121441" y="5684127"/>
            <a:ext cx="1644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Our predicted sentiment at sequence step 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13DDD5-43CA-9C4B-9500-5E236A57B35D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264696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9D9D-408E-E74D-86BA-7C1543F43791}"/>
              </a:ext>
            </a:extLst>
          </p:cNvPr>
          <p:cNvSpPr/>
          <p:nvPr/>
        </p:nvSpPr>
        <p:spPr>
          <a:xfrm>
            <a:off x="536028" y="31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predicted y 	= </a:t>
            </a:r>
            <a:r>
              <a:rPr lang="en-US" b="1" dirty="0">
                <a:solidFill>
                  <a:schemeClr val="accent6"/>
                </a:solidFill>
              </a:rPr>
              <a:t>0.5</a:t>
            </a:r>
          </a:p>
          <a:p>
            <a:r>
              <a:rPr lang="en-US" b="1" dirty="0"/>
              <a:t>true y 		=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B9F0D-9C6B-F84B-B03B-B16637E5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40" y="1848618"/>
            <a:ext cx="69596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EF518E-1216-FA48-93C1-5CBC31230D09}"/>
              </a:ext>
            </a:extLst>
          </p:cNvPr>
          <p:cNvSpPr/>
          <p:nvPr/>
        </p:nvSpPr>
        <p:spPr>
          <a:xfrm>
            <a:off x="3379460" y="13869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Binary Cross-Entropy (Log Loss)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F4E21-415E-D245-8164-06501DD78532}"/>
              </a:ext>
            </a:extLst>
          </p:cNvPr>
          <p:cNvSpPr/>
          <p:nvPr/>
        </p:nvSpPr>
        <p:spPr>
          <a:xfrm>
            <a:off x="4462026" y="28519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Loss is -log(</a:t>
            </a:r>
            <a:r>
              <a:rPr lang="en-US" sz="2400" b="1" dirty="0">
                <a:solidFill>
                  <a:schemeClr val="accent6"/>
                </a:solidFill>
              </a:rPr>
              <a:t>0.5</a:t>
            </a:r>
            <a:r>
              <a:rPr lang="en-US" sz="2400" b="1" dirty="0"/>
              <a:t>)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0.3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8F301-A2FA-614D-8ECC-25A57F59D703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408440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9D9D-408E-E74D-86BA-7C1543F43791}"/>
              </a:ext>
            </a:extLst>
          </p:cNvPr>
          <p:cNvSpPr/>
          <p:nvPr/>
        </p:nvSpPr>
        <p:spPr>
          <a:xfrm>
            <a:off x="536028" y="31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predicted y 	= </a:t>
            </a:r>
            <a:r>
              <a:rPr lang="en-US" b="1" dirty="0">
                <a:solidFill>
                  <a:schemeClr val="accent6"/>
                </a:solidFill>
              </a:rPr>
              <a:t>0.5</a:t>
            </a:r>
          </a:p>
          <a:p>
            <a:r>
              <a:rPr lang="en-US" b="1" dirty="0"/>
              <a:t>true y 		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C1263-6191-184B-809D-93B1B476BCF5}"/>
              </a:ext>
            </a:extLst>
          </p:cNvPr>
          <p:cNvSpPr/>
          <p:nvPr/>
        </p:nvSpPr>
        <p:spPr>
          <a:xfrm>
            <a:off x="536028" y="4660672"/>
            <a:ext cx="4403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If this was the only sample in our training dataset, we would be done with 1 epoch. We then use our log loss function to calculate the partial derivatives needed to update our weights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AF83A1-6A8A-D448-9A60-C45FD6CE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24546"/>
              </p:ext>
            </p:extLst>
          </p:nvPr>
        </p:nvGraphicFramePr>
        <p:xfrm>
          <a:off x="5209166" y="478680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14BF9C-5E83-3341-84E7-E47A55E57B00}"/>
              </a:ext>
            </a:extLst>
          </p:cNvPr>
          <p:cNvSpPr txBox="1"/>
          <p:nvPr/>
        </p:nvSpPr>
        <p:spPr>
          <a:xfrm>
            <a:off x="5119183" y="596982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BC64D6-7D22-BF4D-B965-4FEDA6CA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54895"/>
              </p:ext>
            </p:extLst>
          </p:nvPr>
        </p:nvGraphicFramePr>
        <p:xfrm>
          <a:off x="7074684" y="5003842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58DC6F-6E64-B740-9451-DC11A7AFF6D1}"/>
              </a:ext>
            </a:extLst>
          </p:cNvPr>
          <p:cNvSpPr txBox="1"/>
          <p:nvPr/>
        </p:nvSpPr>
        <p:spPr>
          <a:xfrm>
            <a:off x="6984701" y="5810002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48F7BA-346E-7F40-9BE2-96CACC738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46776"/>
              </p:ext>
            </p:extLst>
          </p:nvPr>
        </p:nvGraphicFramePr>
        <p:xfrm>
          <a:off x="8676599" y="516349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A63708-20CC-6F48-B467-F5F4AB7AF420}"/>
              </a:ext>
            </a:extLst>
          </p:cNvPr>
          <p:cNvSpPr txBox="1"/>
          <p:nvPr/>
        </p:nvSpPr>
        <p:spPr>
          <a:xfrm>
            <a:off x="8609340" y="557944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37E5B-8F7B-D344-952E-A88402C0930E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5A8934-D7F4-8846-821D-7D687D93C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40" y="1848618"/>
            <a:ext cx="69596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B34CFB-54BB-AB4B-A0B2-E2A8A0265567}"/>
              </a:ext>
            </a:extLst>
          </p:cNvPr>
          <p:cNvSpPr/>
          <p:nvPr/>
        </p:nvSpPr>
        <p:spPr>
          <a:xfrm>
            <a:off x="3379460" y="13869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Binary Cross-Entropy (Log Loss)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F9746-ED20-B24F-9EE4-C98F570A7174}"/>
              </a:ext>
            </a:extLst>
          </p:cNvPr>
          <p:cNvSpPr/>
          <p:nvPr/>
        </p:nvSpPr>
        <p:spPr>
          <a:xfrm>
            <a:off x="4462026" y="28519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Loss is -log(</a:t>
            </a:r>
            <a:r>
              <a:rPr lang="en-US" sz="2400" b="1" dirty="0">
                <a:solidFill>
                  <a:schemeClr val="accent6"/>
                </a:solidFill>
              </a:rPr>
              <a:t>0.5</a:t>
            </a:r>
            <a:r>
              <a:rPr lang="en-US" sz="2400" b="1" dirty="0"/>
              <a:t>)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0.3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5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9D9D-408E-E74D-86BA-7C1543F43791}"/>
              </a:ext>
            </a:extLst>
          </p:cNvPr>
          <p:cNvSpPr/>
          <p:nvPr/>
        </p:nvSpPr>
        <p:spPr>
          <a:xfrm>
            <a:off x="536028" y="31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predicted y 	= </a:t>
            </a:r>
            <a:r>
              <a:rPr lang="en-US" b="1" dirty="0">
                <a:solidFill>
                  <a:schemeClr val="accent6"/>
                </a:solidFill>
              </a:rPr>
              <a:t>0.78</a:t>
            </a:r>
          </a:p>
          <a:p>
            <a:r>
              <a:rPr lang="en-US" b="1" dirty="0"/>
              <a:t>true y 		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C1263-6191-184B-809D-93B1B476BCF5}"/>
              </a:ext>
            </a:extLst>
          </p:cNvPr>
          <p:cNvSpPr/>
          <p:nvPr/>
        </p:nvSpPr>
        <p:spPr>
          <a:xfrm>
            <a:off x="536028" y="4660672"/>
            <a:ext cx="4403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Pretend we update our weights via backpropagation, and make a new prediction for “I love cats” of </a:t>
            </a:r>
            <a:r>
              <a:rPr lang="en-US" sz="2000" b="1" dirty="0">
                <a:solidFill>
                  <a:schemeClr val="accent6"/>
                </a:solidFill>
              </a:rPr>
              <a:t>0.78</a:t>
            </a:r>
            <a:r>
              <a:rPr lang="en-US" sz="2000" b="1" dirty="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AF83A1-6A8A-D448-9A60-C45FD6CE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94572"/>
              </p:ext>
            </p:extLst>
          </p:nvPr>
        </p:nvGraphicFramePr>
        <p:xfrm>
          <a:off x="5209166" y="478680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14BF9C-5E83-3341-84E7-E47A55E57B00}"/>
              </a:ext>
            </a:extLst>
          </p:cNvPr>
          <p:cNvSpPr txBox="1"/>
          <p:nvPr/>
        </p:nvSpPr>
        <p:spPr>
          <a:xfrm>
            <a:off x="5119183" y="596982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BC64D6-7D22-BF4D-B965-4FEDA6CA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39344"/>
              </p:ext>
            </p:extLst>
          </p:nvPr>
        </p:nvGraphicFramePr>
        <p:xfrm>
          <a:off x="7074684" y="5003842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58DC6F-6E64-B740-9451-DC11A7AFF6D1}"/>
              </a:ext>
            </a:extLst>
          </p:cNvPr>
          <p:cNvSpPr txBox="1"/>
          <p:nvPr/>
        </p:nvSpPr>
        <p:spPr>
          <a:xfrm>
            <a:off x="6984701" y="5810002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48F7BA-346E-7F40-9BE2-96CACC738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09935"/>
              </p:ext>
            </p:extLst>
          </p:nvPr>
        </p:nvGraphicFramePr>
        <p:xfrm>
          <a:off x="8676599" y="516349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A63708-20CC-6F48-B467-F5F4AB7AF420}"/>
              </a:ext>
            </a:extLst>
          </p:cNvPr>
          <p:cNvSpPr txBox="1"/>
          <p:nvPr/>
        </p:nvSpPr>
        <p:spPr>
          <a:xfrm>
            <a:off x="8609340" y="557944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37E5B-8F7B-D344-952E-A88402C0930E}"/>
              </a:ext>
            </a:extLst>
          </p:cNvPr>
          <p:cNvSpPr/>
          <p:nvPr/>
        </p:nvSpPr>
        <p:spPr>
          <a:xfrm>
            <a:off x="10748195" y="86031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2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5A8934-D7F4-8846-821D-7D687D93C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40" y="1848618"/>
            <a:ext cx="69596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B34CFB-54BB-AB4B-A0B2-E2A8A0265567}"/>
              </a:ext>
            </a:extLst>
          </p:cNvPr>
          <p:cNvSpPr/>
          <p:nvPr/>
        </p:nvSpPr>
        <p:spPr>
          <a:xfrm>
            <a:off x="3379460" y="13869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Binary Cross-Entropy (Log Loss)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F9746-ED20-B24F-9EE4-C98F570A7174}"/>
              </a:ext>
            </a:extLst>
          </p:cNvPr>
          <p:cNvSpPr/>
          <p:nvPr/>
        </p:nvSpPr>
        <p:spPr>
          <a:xfrm>
            <a:off x="4462026" y="28519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Loss is -log(</a:t>
            </a:r>
            <a:r>
              <a:rPr lang="en-US" sz="2400" b="1" dirty="0">
                <a:solidFill>
                  <a:schemeClr val="accent6"/>
                </a:solidFill>
              </a:rPr>
              <a:t>0.78</a:t>
            </a:r>
            <a:r>
              <a:rPr lang="en-US" sz="2400" b="1" dirty="0"/>
              <a:t>)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0.108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9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9D9D-408E-E74D-86BA-7C1543F43791}"/>
              </a:ext>
            </a:extLst>
          </p:cNvPr>
          <p:cNvSpPr/>
          <p:nvPr/>
        </p:nvSpPr>
        <p:spPr>
          <a:xfrm>
            <a:off x="536028" y="316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predicted y 	= </a:t>
            </a:r>
            <a:r>
              <a:rPr lang="en-US" b="1" dirty="0">
                <a:solidFill>
                  <a:schemeClr val="accent6"/>
                </a:solidFill>
              </a:rPr>
              <a:t>0.98</a:t>
            </a:r>
          </a:p>
          <a:p>
            <a:r>
              <a:rPr lang="en-US" b="1" dirty="0"/>
              <a:t>true y 		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C1263-6191-184B-809D-93B1B476BCF5}"/>
              </a:ext>
            </a:extLst>
          </p:cNvPr>
          <p:cNvSpPr/>
          <p:nvPr/>
        </p:nvSpPr>
        <p:spPr>
          <a:xfrm>
            <a:off x="536028" y="4660672"/>
            <a:ext cx="4403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Pretend we update our weights via backpropagation, and make a new prediction for “I love cats” of </a:t>
            </a:r>
            <a:r>
              <a:rPr lang="en-US" sz="2000" b="1" dirty="0">
                <a:solidFill>
                  <a:schemeClr val="accent6"/>
                </a:solidFill>
              </a:rPr>
              <a:t>0.98</a:t>
            </a:r>
            <a:r>
              <a:rPr lang="en-US" sz="2000" b="1" dirty="0"/>
              <a:t>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AF83A1-6A8A-D448-9A60-C45FD6CE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0931"/>
              </p:ext>
            </p:extLst>
          </p:nvPr>
        </p:nvGraphicFramePr>
        <p:xfrm>
          <a:off x="5209166" y="478680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14BF9C-5E83-3341-84E7-E47A55E57B00}"/>
              </a:ext>
            </a:extLst>
          </p:cNvPr>
          <p:cNvSpPr txBox="1"/>
          <p:nvPr/>
        </p:nvSpPr>
        <p:spPr>
          <a:xfrm>
            <a:off x="5119183" y="596982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BC64D6-7D22-BF4D-B965-4FEDA6CA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95559"/>
              </p:ext>
            </p:extLst>
          </p:nvPr>
        </p:nvGraphicFramePr>
        <p:xfrm>
          <a:off x="7074684" y="5003842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58DC6F-6E64-B740-9451-DC11A7AFF6D1}"/>
              </a:ext>
            </a:extLst>
          </p:cNvPr>
          <p:cNvSpPr txBox="1"/>
          <p:nvPr/>
        </p:nvSpPr>
        <p:spPr>
          <a:xfrm>
            <a:off x="6984701" y="5810002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48F7BA-346E-7F40-9BE2-96CACC738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84801"/>
              </p:ext>
            </p:extLst>
          </p:nvPr>
        </p:nvGraphicFramePr>
        <p:xfrm>
          <a:off x="8676599" y="516349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A63708-20CC-6F48-B467-F5F4AB7AF420}"/>
              </a:ext>
            </a:extLst>
          </p:cNvPr>
          <p:cNvSpPr txBox="1"/>
          <p:nvPr/>
        </p:nvSpPr>
        <p:spPr>
          <a:xfrm>
            <a:off x="8609340" y="557944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37E5B-8F7B-D344-952E-A88402C0930E}"/>
              </a:ext>
            </a:extLst>
          </p:cNvPr>
          <p:cNvSpPr/>
          <p:nvPr/>
        </p:nvSpPr>
        <p:spPr>
          <a:xfrm>
            <a:off x="10748195" y="86031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3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5A8934-D7F4-8846-821D-7D687D93C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40" y="1848618"/>
            <a:ext cx="69596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B34CFB-54BB-AB4B-A0B2-E2A8A0265567}"/>
              </a:ext>
            </a:extLst>
          </p:cNvPr>
          <p:cNvSpPr/>
          <p:nvPr/>
        </p:nvSpPr>
        <p:spPr>
          <a:xfrm>
            <a:off x="3379460" y="138695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Binary Cross-Entropy (Log Loss)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F9746-ED20-B24F-9EE4-C98F570A7174}"/>
              </a:ext>
            </a:extLst>
          </p:cNvPr>
          <p:cNvSpPr/>
          <p:nvPr/>
        </p:nvSpPr>
        <p:spPr>
          <a:xfrm>
            <a:off x="4462026" y="28519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Loss is -log(</a:t>
            </a:r>
            <a:r>
              <a:rPr lang="en-US" sz="2400" b="1" dirty="0">
                <a:solidFill>
                  <a:schemeClr val="accent6"/>
                </a:solidFill>
              </a:rPr>
              <a:t>0.98</a:t>
            </a:r>
            <a:r>
              <a:rPr lang="en-US" sz="2400" b="1" dirty="0"/>
              <a:t>)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0.008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76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00C6AA-DACA-BF4E-9966-78706B106BB6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Backpropagation Through Time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073D402-2EFC-544C-ADC7-7FBA5089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60" y="1863801"/>
            <a:ext cx="10150279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9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00C6AA-DACA-BF4E-9966-78706B106BB6}"/>
              </a:ext>
            </a:extLst>
          </p:cNvPr>
          <p:cNvSpPr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Backpropagation Through Time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405D2C-35C8-B246-AF9E-B0BBB78E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01" y="4736769"/>
            <a:ext cx="5214798" cy="183014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5188F09-9077-8C4C-B2B6-502EF0E69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17" y="1380257"/>
            <a:ext cx="7314361" cy="32000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96BAFD-5A79-8B4B-A9D2-0AD037A4D8D4}"/>
              </a:ext>
            </a:extLst>
          </p:cNvPr>
          <p:cNvSpPr/>
          <p:nvPr/>
        </p:nvSpPr>
        <p:spPr>
          <a:xfrm>
            <a:off x="9644536" y="6241925"/>
            <a:ext cx="28216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1" dirty="0">
                <a:effectLst/>
                <a:latin typeface="Roboto" panose="020F0502020204030204" pitchFamily="34" charset="0"/>
              </a:rPr>
              <a:t>Sebastian, Raschka, </a:t>
            </a:r>
            <a:r>
              <a:rPr lang="en-US" sz="1100" i="1" dirty="0">
                <a:latin typeface="Roboto" panose="020F0502020204030204" pitchFamily="34" charset="0"/>
                <a:hlinkClick r:id="rId4"/>
              </a:rPr>
              <a:t>B</a:t>
            </a:r>
            <a:r>
              <a:rPr lang="en-US" sz="1100" b="0" i="1" dirty="0">
                <a:effectLst/>
                <a:latin typeface="Roboto" panose="020F0502020204030204" pitchFamily="34" charset="0"/>
                <a:hlinkClick r:id="rId4"/>
              </a:rPr>
              <a:t>ackpropagation Through Time Overview</a:t>
            </a:r>
            <a:endParaRPr lang="en-US" sz="1100" b="0" i="1" dirty="0">
              <a:effectLst/>
              <a:latin typeface="Robo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3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0C6AA-DACA-BF4E-9966-78706B106BB6}"/>
              </a:ext>
            </a:extLst>
          </p:cNvPr>
          <p:cNvSpPr/>
          <p:nvPr/>
        </p:nvSpPr>
        <p:spPr>
          <a:xfrm>
            <a:off x="3532872" y="4935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Backpropagation Through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E2158-CF98-9F47-8EF2-FF2A8E364331}"/>
              </a:ext>
            </a:extLst>
          </p:cNvPr>
          <p:cNvSpPr/>
          <p:nvPr/>
        </p:nvSpPr>
        <p:spPr>
          <a:xfrm>
            <a:off x="0" y="6486750"/>
            <a:ext cx="100216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https://stats.stackexchange.com/questions/140537/why-do-rnns-have-a-tendency-to-suffer-from-vanishing-exploding-gradient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75951D0-491B-784E-8907-03D70B651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10" y="3901614"/>
            <a:ext cx="4294715" cy="230616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BB2006C-413E-FD4F-A127-8B473447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147" y="1279282"/>
            <a:ext cx="2311400" cy="812800"/>
          </a:xfrm>
          <a:prstGeom prst="rect">
            <a:avLst/>
          </a:prstGeom>
        </p:spPr>
      </p:pic>
      <p:pic>
        <p:nvPicPr>
          <p:cNvPr id="28680" name="Picture 8" descr="Data science: Neural networks: Deriving the sigmoid derivative via chain  and quotient rules">
            <a:extLst>
              <a:ext uri="{FF2B5EF4-FFF2-40B4-BE49-F238E27FC236}">
                <a16:creationId xmlns:a16="http://schemas.microsoft.com/office/drawing/2014/main" id="{E4E3B443-ED8F-9F4A-AF22-7A2BA316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70" y="1802523"/>
            <a:ext cx="3845555" cy="20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344C199-DF03-A747-94DD-D390A2893EF7}"/>
              </a:ext>
            </a:extLst>
          </p:cNvPr>
          <p:cNvSpPr/>
          <p:nvPr/>
        </p:nvSpPr>
        <p:spPr>
          <a:xfrm>
            <a:off x="7129138" y="146168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Hidden state at sequence step 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755688-CE31-5D46-A0F1-D09436C1D432}"/>
              </a:ext>
            </a:extLst>
          </p:cNvPr>
          <p:cNvSpPr/>
          <p:nvPr/>
        </p:nvSpPr>
        <p:spPr>
          <a:xfrm>
            <a:off x="7129138" y="211366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Definition of the sigmoid activation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4DEA89-A8A9-F944-A96F-E338648002F7}"/>
              </a:ext>
            </a:extLst>
          </p:cNvPr>
          <p:cNvSpPr/>
          <p:nvPr/>
        </p:nvSpPr>
        <p:spPr>
          <a:xfrm>
            <a:off x="7129379" y="324890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Derivative of the sigmoid activation function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B5F880-4920-884C-930D-327722C7718E}"/>
              </a:ext>
            </a:extLst>
          </p:cNvPr>
          <p:cNvSpPr/>
          <p:nvPr/>
        </p:nvSpPr>
        <p:spPr>
          <a:xfrm>
            <a:off x="7242625" y="43273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Derivative of the hidden state </a:t>
            </a:r>
          </a:p>
        </p:txBody>
      </p:sp>
    </p:spTree>
    <p:extLst>
      <p:ext uri="{BB962C8B-B14F-4D97-AF65-F5344CB8AC3E}">
        <p14:creationId xmlns:p14="http://schemas.microsoft.com/office/powerpoint/2010/main" val="266125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“I”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B0B5FF-A9CD-AC4E-9FD1-982DA4104361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4002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“I”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D3935-85D5-7043-819D-881991E6CEBE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49CFD5-E769-0B42-B83A-F993A92D7D6E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A9838F2-227C-4A43-9423-780D141BEAD5}"/>
              </a:ext>
            </a:extLst>
          </p:cNvPr>
          <p:cNvGraphicFramePr>
            <a:graphicFrameLocks noGrp="1"/>
          </p:cNvGraphicFramePr>
          <p:nvPr/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A577E77-9DF8-F54D-A729-2A10161E4895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20B4A-31A9-B142-8C5A-D05DCA04CE7F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F1FBF-3D79-B248-A619-5FEE50371F2F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766AE9E-E9F7-C942-8FB8-D80121FA4C03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-0.76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140E43-2C64-BE4D-AA32-C96A4066C850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006E125-7A42-9948-A374-1CD71BD12CE6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DED7-0ABB-644B-8310-4C5CF4C134A6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AD5FD7-496D-E746-8D49-9FD36821C6BF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95246-AB6A-504B-91A5-9E99C1F76112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53C83F-8C55-AD43-A81B-2FD6AB2E81E1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D8DDB-6B57-944A-893C-E99632FE628C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B514F8-AD8F-D747-9C16-007D25C5B040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418522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“I”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1032296-A6D3-4247-9C8C-DCAFB880332A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328D76-5312-8544-9DFC-847C572E1507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48032-ED65-5D4B-B5ED-9A104E7AA4B1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8801"/>
              </p:ext>
            </p:extLst>
          </p:nvPr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D3935-85D5-7043-819D-881991E6CEBE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49CFD5-E769-0B42-B83A-F993A92D7D6E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A9838F2-227C-4A43-9423-780D141BEAD5}"/>
              </a:ext>
            </a:extLst>
          </p:cNvPr>
          <p:cNvGraphicFramePr>
            <a:graphicFrameLocks noGrp="1"/>
          </p:cNvGraphicFramePr>
          <p:nvPr/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A577E77-9DF8-F54D-A729-2A10161E4895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20B4A-31A9-B142-8C5A-D05DCA04CE7F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F1FBF-3D79-B248-A619-5FEE50371F2F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766AE9E-E9F7-C942-8FB8-D80121FA4C03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-0.76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140E43-2C64-BE4D-AA32-C96A4066C850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006E125-7A42-9948-A374-1CD71BD12CE6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DED7-0ABB-644B-8310-4C5CF4C134A6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AD5FD7-496D-E746-8D49-9FD36821C6BF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95246-AB6A-504B-91A5-9E99C1F76112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53C83F-8C55-AD43-A81B-2FD6AB2E81E1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D8DDB-6B57-944A-893C-E99632FE628C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63EAE53-A583-0243-8AB2-741765B38EE3}"/>
              </a:ext>
            </a:extLst>
          </p:cNvPr>
          <p:cNvGraphicFramePr>
            <a:graphicFrameLocks noGrp="1"/>
          </p:cNvGraphicFramePr>
          <p:nvPr/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91411A8-3F2A-C84F-825C-2994F1FA7EB3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2FA82F-0BAC-E047-BEA9-C9AF3C9C8A6A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F71ED8-CEF8-6D41-ABFF-62046A15097A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8B12DD-2801-A443-A7FB-FBA4558265AC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E40B985-541F-9A47-A63B-79F9FCEB7317}"/>
              </a:ext>
            </a:extLst>
          </p:cNvPr>
          <p:cNvGraphicFramePr>
            <a:graphicFrameLocks noGrp="1"/>
          </p:cNvGraphicFramePr>
          <p:nvPr/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E26E22D-2AD6-B643-8AB6-B287B1B91636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858A1B-FF26-0B44-A236-B9DC98228FAC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95270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“I”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1032296-A6D3-4247-9C8C-DCAFB880332A}"/>
              </a:ext>
            </a:extLst>
          </p:cNvPr>
          <p:cNvGraphicFramePr>
            <a:graphicFrameLocks noGrp="1"/>
          </p:cNvGraphicFramePr>
          <p:nvPr/>
        </p:nvGraphicFramePr>
        <p:xfrm>
          <a:off x="3679503" y="5152989"/>
          <a:ext cx="933746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6873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66873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328D76-5312-8544-9DFC-847C572E1507}"/>
              </a:ext>
            </a:extLst>
          </p:cNvPr>
          <p:cNvSpPr txBox="1"/>
          <p:nvPr/>
        </p:nvSpPr>
        <p:spPr>
          <a:xfrm>
            <a:off x="2915658" y="5037797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48032-ED65-5D4B-B5ED-9A104E7AA4B1}"/>
              </a:ext>
            </a:extLst>
          </p:cNvPr>
          <p:cNvSpPr txBox="1"/>
          <p:nvPr/>
        </p:nvSpPr>
        <p:spPr>
          <a:xfrm>
            <a:off x="3612244" y="5568937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1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6"/>
                </a:solidFill>
              </a:rPr>
              <a:t>Y</a:t>
            </a:r>
            <a:r>
              <a:rPr lang="en-US" sz="1400" b="1" dirty="0"/>
              <a:t>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D3935-85D5-7043-819D-881991E6CEBE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49CFD5-E769-0B42-B83A-F993A92D7D6E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A9838F2-227C-4A43-9423-780D141BEAD5}"/>
              </a:ext>
            </a:extLst>
          </p:cNvPr>
          <p:cNvGraphicFramePr>
            <a:graphicFrameLocks noGrp="1"/>
          </p:cNvGraphicFramePr>
          <p:nvPr/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A577E77-9DF8-F54D-A729-2A10161E4895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20B4A-31A9-B142-8C5A-D05DCA04CE7F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F1FBF-3D79-B248-A619-5FEE50371F2F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766AE9E-E9F7-C942-8FB8-D80121FA4C03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-0.76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0.76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140E43-2C64-BE4D-AA32-C96A4066C850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006E125-7A42-9948-A374-1CD71BD12CE6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DED7-0ABB-644B-8310-4C5CF4C134A6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1/4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AD5FD7-496D-E746-8D49-9FD36821C6BF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95246-AB6A-504B-91A5-9E99C1F76112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53C83F-8C55-AD43-A81B-2FD6AB2E81E1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D8DDB-6B57-944A-893C-E99632FE628C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63EAE53-A583-0243-8AB2-741765B38EE3}"/>
              </a:ext>
            </a:extLst>
          </p:cNvPr>
          <p:cNvGraphicFramePr>
            <a:graphicFrameLocks noGrp="1"/>
          </p:cNvGraphicFramePr>
          <p:nvPr/>
        </p:nvGraphicFramePr>
        <p:xfrm>
          <a:off x="1647091" y="5181198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91411A8-3F2A-C84F-825C-2994F1FA7EB3}"/>
              </a:ext>
            </a:extLst>
          </p:cNvPr>
          <p:cNvSpPr txBox="1"/>
          <p:nvPr/>
        </p:nvSpPr>
        <p:spPr>
          <a:xfrm>
            <a:off x="1425671" y="5572708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2FA82F-0BAC-E047-BEA9-C9AF3C9C8A6A}"/>
              </a:ext>
            </a:extLst>
          </p:cNvPr>
          <p:cNvSpPr/>
          <p:nvPr/>
        </p:nvSpPr>
        <p:spPr>
          <a:xfrm>
            <a:off x="226513" y="506308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F71ED8-CEF8-6D41-ABFF-62046A15097A}"/>
              </a:ext>
            </a:extLst>
          </p:cNvPr>
          <p:cNvSpPr/>
          <p:nvPr/>
        </p:nvSpPr>
        <p:spPr>
          <a:xfrm>
            <a:off x="658788" y="5099942"/>
            <a:ext cx="922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8B12DD-2801-A443-A7FB-FBA4558265AC}"/>
              </a:ext>
            </a:extLst>
          </p:cNvPr>
          <p:cNvSpPr txBox="1"/>
          <p:nvPr/>
        </p:nvSpPr>
        <p:spPr>
          <a:xfrm>
            <a:off x="4789412" y="5037796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8A3963C-6BA7-2842-9383-5A47C5ABE514}"/>
              </a:ext>
            </a:extLst>
          </p:cNvPr>
          <p:cNvGraphicFramePr>
            <a:graphicFrameLocks noGrp="1"/>
          </p:cNvGraphicFramePr>
          <p:nvPr/>
        </p:nvGraphicFramePr>
        <p:xfrm>
          <a:off x="8512689" y="5167499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EF308024-6517-7D49-85EC-488B34A42438}"/>
              </a:ext>
            </a:extLst>
          </p:cNvPr>
          <p:cNvSpPr txBox="1"/>
          <p:nvPr/>
        </p:nvSpPr>
        <p:spPr>
          <a:xfrm>
            <a:off x="6678410" y="5023371"/>
            <a:ext cx="193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sigmoid(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EEA186-C417-144F-9822-D7A41008B030}"/>
              </a:ext>
            </a:extLst>
          </p:cNvPr>
          <p:cNvSpPr/>
          <p:nvPr/>
        </p:nvSpPr>
        <p:spPr>
          <a:xfrm>
            <a:off x="8865999" y="5020485"/>
            <a:ext cx="328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)</a:t>
            </a:r>
            <a:endParaRPr lang="en-US" sz="360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E40B985-541F-9A47-A63B-79F9FCEB7317}"/>
              </a:ext>
            </a:extLst>
          </p:cNvPr>
          <p:cNvGraphicFramePr>
            <a:graphicFrameLocks noGrp="1"/>
          </p:cNvGraphicFramePr>
          <p:nvPr/>
        </p:nvGraphicFramePr>
        <p:xfrm>
          <a:off x="5219777" y="5181198"/>
          <a:ext cx="378707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70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61" name="Oval 60">
            <a:extLst>
              <a:ext uri="{FF2B5EF4-FFF2-40B4-BE49-F238E27FC236}">
                <a16:creationId xmlns:a16="http://schemas.microsoft.com/office/drawing/2014/main" id="{3C3701D3-AAE4-E84D-B003-DF681D7D880F}"/>
              </a:ext>
            </a:extLst>
          </p:cNvPr>
          <p:cNvSpPr/>
          <p:nvPr/>
        </p:nvSpPr>
        <p:spPr>
          <a:xfrm>
            <a:off x="6854368" y="4683212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158F55-F404-BE4C-8A36-05D2E2403D3A}"/>
              </a:ext>
            </a:extLst>
          </p:cNvPr>
          <p:cNvSpPr/>
          <p:nvPr/>
        </p:nvSpPr>
        <p:spPr>
          <a:xfrm>
            <a:off x="7286643" y="4720068"/>
            <a:ext cx="922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Compute Output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6E22D-2AD6-B643-8AB6-B287B1B91636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5D846AD-03AD-1940-AAEE-20BD67180046}"/>
              </a:ext>
            </a:extLst>
          </p:cNvPr>
          <p:cNvGraphicFramePr>
            <a:graphicFrameLocks noGrp="1"/>
          </p:cNvGraphicFramePr>
          <p:nvPr/>
        </p:nvGraphicFramePr>
        <p:xfrm>
          <a:off x="9473805" y="5181822"/>
          <a:ext cx="483361" cy="4159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83361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</a:tblGrid>
              <a:tr h="41594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0.18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544A28CE-C473-B641-BF91-1802DEACC524}"/>
              </a:ext>
            </a:extLst>
          </p:cNvPr>
          <p:cNvSpPr/>
          <p:nvPr/>
        </p:nvSpPr>
        <p:spPr>
          <a:xfrm>
            <a:off x="9121441" y="5684127"/>
            <a:ext cx="1644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Our predicted sentiment at sequence step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2425E00-5E30-5A41-96BD-7DC8C761A52D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11225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“Love”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12197"/>
              </p:ext>
            </p:extLst>
          </p:nvPr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53262"/>
              </p:ext>
            </p:extLst>
          </p:nvPr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2/4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B06A2-0A60-3D48-A5A4-6CC2CFE59B91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19299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“Love”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92706"/>
              </p:ext>
            </p:extLst>
          </p:nvPr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46076"/>
              </p:ext>
            </p:extLst>
          </p:nvPr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52919"/>
              </p:ext>
            </p:extLst>
          </p:nvPr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21860"/>
              </p:ext>
            </p:extLst>
          </p:nvPr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2/4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344610-67C3-194A-8583-0FC2D6AFDB91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96694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9BF74-CE4D-8B49-9335-1EEBF41A90E0}"/>
              </a:ext>
            </a:extLst>
          </p:cNvPr>
          <p:cNvSpPr txBox="1"/>
          <p:nvPr/>
        </p:nvSpPr>
        <p:spPr>
          <a:xfrm>
            <a:off x="390224" y="3429000"/>
            <a:ext cx="1329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 Token “Love” 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sz="1400" b="1" dirty="0"/>
              <a:t>(1 token x 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36486-74D7-AF46-97CB-178DF83B992F}"/>
              </a:ext>
            </a:extLst>
          </p:cNvPr>
          <p:cNvSpPr txBox="1"/>
          <p:nvPr/>
        </p:nvSpPr>
        <p:spPr>
          <a:xfrm>
            <a:off x="5397" y="137112"/>
            <a:ext cx="358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(S) Sequence Length = 4</a:t>
            </a:r>
          </a:p>
          <a:p>
            <a:r>
              <a:rPr lang="en-US" b="1" dirty="0">
                <a:solidFill>
                  <a:srgbClr val="FF0000"/>
                </a:solidFill>
              </a:rPr>
              <a:t>(E) Embedding Size = 3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(H) Hidden State Dimensions = 2</a:t>
            </a:r>
          </a:p>
          <a:p>
            <a:r>
              <a:rPr lang="en-US" b="1" dirty="0">
                <a:solidFill>
                  <a:schemeClr val="accent6"/>
                </a:solidFill>
              </a:rPr>
              <a:t>(Y) Output Dimension = 1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A47092-235D-4F4B-97BD-66ADD11638BE}"/>
              </a:ext>
            </a:extLst>
          </p:cNvPr>
          <p:cNvGraphicFramePr>
            <a:graphicFrameLocks noGrp="1"/>
          </p:cNvGraphicFramePr>
          <p:nvPr/>
        </p:nvGraphicFramePr>
        <p:xfrm>
          <a:off x="389197" y="2771949"/>
          <a:ext cx="1330251" cy="41472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724050965"/>
                    </a:ext>
                  </a:extLst>
                </a:gridCol>
              </a:tblGrid>
              <a:tr h="4147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CAE9AC-51FE-B84A-99FB-BBB08DE4E519}"/>
              </a:ext>
            </a:extLst>
          </p:cNvPr>
          <p:cNvGraphicFramePr>
            <a:graphicFrameLocks noGrp="1"/>
          </p:cNvGraphicFramePr>
          <p:nvPr/>
        </p:nvGraphicFramePr>
        <p:xfrm>
          <a:off x="2402476" y="2245989"/>
          <a:ext cx="886834" cy="1107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138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8D54BBF-1C63-5C40-A1F7-AB510378E026}"/>
              </a:ext>
            </a:extLst>
          </p:cNvPr>
          <p:cNvSpPr txBox="1"/>
          <p:nvPr/>
        </p:nvSpPr>
        <p:spPr>
          <a:xfrm>
            <a:off x="2312493" y="3429000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77403-7C6D-3F47-9A04-D3C22D623FCB}"/>
              </a:ext>
            </a:extLst>
          </p:cNvPr>
          <p:cNvSpPr txBox="1"/>
          <p:nvPr/>
        </p:nvSpPr>
        <p:spPr>
          <a:xfrm>
            <a:off x="1892750" y="263111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0921D-0CEF-0B41-B27D-08DA5DDBE1AD}"/>
              </a:ext>
            </a:extLst>
          </p:cNvPr>
          <p:cNvGraphicFramePr>
            <a:graphicFrameLocks noGrp="1"/>
          </p:cNvGraphicFramePr>
          <p:nvPr/>
        </p:nvGraphicFramePr>
        <p:xfrm>
          <a:off x="4146376" y="2716880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DF43E8A-BD3A-CD42-8333-9C58E30E9C0E}"/>
              </a:ext>
            </a:extLst>
          </p:cNvPr>
          <p:cNvSpPr txBox="1"/>
          <p:nvPr/>
        </p:nvSpPr>
        <p:spPr>
          <a:xfrm>
            <a:off x="3462612" y="2578381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CF7B8-D34E-584F-8025-7D84EB2BBF7E}"/>
              </a:ext>
            </a:extLst>
          </p:cNvPr>
          <p:cNvSpPr txBox="1"/>
          <p:nvPr/>
        </p:nvSpPr>
        <p:spPr>
          <a:xfrm>
            <a:off x="3936191" y="3167687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Input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365E32-344C-EC48-AA46-CCC3F10F1518}"/>
              </a:ext>
            </a:extLst>
          </p:cNvPr>
          <p:cNvGraphicFramePr>
            <a:graphicFrameLocks noGrp="1"/>
          </p:cNvGraphicFramePr>
          <p:nvPr/>
        </p:nvGraphicFramePr>
        <p:xfrm>
          <a:off x="5906858" y="491056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10F6C0-334B-7443-B32D-622B063798E9}"/>
              </a:ext>
            </a:extLst>
          </p:cNvPr>
          <p:cNvSpPr txBox="1"/>
          <p:nvPr/>
        </p:nvSpPr>
        <p:spPr>
          <a:xfrm>
            <a:off x="5906858" y="860388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Previous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8D89D2D-10BF-2148-9839-240E179264A5}"/>
              </a:ext>
            </a:extLst>
          </p:cNvPr>
          <p:cNvGraphicFramePr>
            <a:graphicFrameLocks noGrp="1"/>
          </p:cNvGraphicFramePr>
          <p:nvPr/>
        </p:nvGraphicFramePr>
        <p:xfrm>
          <a:off x="7831429" y="374774"/>
          <a:ext cx="886834" cy="73509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43417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443417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188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289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1D361ED-7E2A-3A46-9536-C2BB9E8EDE80}"/>
              </a:ext>
            </a:extLst>
          </p:cNvPr>
          <p:cNvSpPr txBox="1"/>
          <p:nvPr/>
        </p:nvSpPr>
        <p:spPr>
          <a:xfrm>
            <a:off x="7741446" y="1180934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HH</a:t>
            </a:r>
            <a:r>
              <a:rPr lang="en-US" sz="1400" b="1" dirty="0"/>
              <a:t> Weights 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sz="1400" b="1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 x </a:t>
            </a:r>
            <a:r>
              <a:rPr lang="en-US" sz="1400" b="1" dirty="0">
                <a:solidFill>
                  <a:schemeClr val="accent2"/>
                </a:solidFill>
              </a:rPr>
              <a:t>H</a:t>
            </a:r>
            <a:r>
              <a:rPr lang="en-US" sz="1400" b="1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876D2-7771-BE43-9FB9-2ACF113CFC32}"/>
              </a:ext>
            </a:extLst>
          </p:cNvPr>
          <p:cNvSpPr txBox="1"/>
          <p:nvPr/>
        </p:nvSpPr>
        <p:spPr>
          <a:xfrm>
            <a:off x="7164028" y="41915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C7E8E-B0F3-2F49-96A9-EF829A68F853}"/>
              </a:ext>
            </a:extLst>
          </p:cNvPr>
          <p:cNvSpPr txBox="1"/>
          <p:nvPr/>
        </p:nvSpPr>
        <p:spPr>
          <a:xfrm>
            <a:off x="8927917" y="37477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8DFFA72-E99B-084A-B5C0-47A3A23EDC99}"/>
              </a:ext>
            </a:extLst>
          </p:cNvPr>
          <p:cNvGraphicFramePr>
            <a:graphicFrameLocks noGrp="1"/>
          </p:cNvGraphicFramePr>
          <p:nvPr/>
        </p:nvGraphicFramePr>
        <p:xfrm>
          <a:off x="9412058" y="557653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D43BD3B-4B19-7942-9687-DC2CFAEAA00B}"/>
              </a:ext>
            </a:extLst>
          </p:cNvPr>
          <p:cNvSpPr txBox="1"/>
          <p:nvPr/>
        </p:nvSpPr>
        <p:spPr>
          <a:xfrm>
            <a:off x="9123946" y="983499"/>
            <a:ext cx="164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400" b="1" dirty="0" err="1">
                <a:solidFill>
                  <a:schemeClr val="accent2"/>
                </a:solidFill>
              </a:rPr>
              <a:t>Prev</a:t>
            </a:r>
            <a:r>
              <a:rPr lang="en-US" sz="1400" b="1" dirty="0">
                <a:solidFill>
                  <a:schemeClr val="accent2"/>
                </a:solidFill>
              </a:rPr>
              <a:t>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1D3935-85D5-7043-819D-881991E6CEBE}"/>
              </a:ext>
            </a:extLst>
          </p:cNvPr>
          <p:cNvSpPr txBox="1"/>
          <p:nvPr/>
        </p:nvSpPr>
        <p:spPr>
          <a:xfrm>
            <a:off x="6147961" y="3105834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tanh(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649CFD5-E769-0B42-B83A-F993A92D7D6E}"/>
              </a:ext>
            </a:extLst>
          </p:cNvPr>
          <p:cNvGraphicFramePr>
            <a:graphicFrameLocks noGrp="1"/>
          </p:cNvGraphicFramePr>
          <p:nvPr/>
        </p:nvGraphicFramePr>
        <p:xfrm>
          <a:off x="7372454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A9838F2-227C-4A43-9423-780D141BEAD5}"/>
              </a:ext>
            </a:extLst>
          </p:cNvPr>
          <p:cNvGraphicFramePr>
            <a:graphicFrameLocks noGrp="1"/>
          </p:cNvGraphicFramePr>
          <p:nvPr/>
        </p:nvGraphicFramePr>
        <p:xfrm>
          <a:off x="8933286" y="328984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A577E77-9DF8-F54D-A729-2A10161E4895}"/>
              </a:ext>
            </a:extLst>
          </p:cNvPr>
          <p:cNvSpPr txBox="1"/>
          <p:nvPr/>
        </p:nvSpPr>
        <p:spPr>
          <a:xfrm>
            <a:off x="8510330" y="315134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20B4A-31A9-B142-8C5A-D05DCA04CE7F}"/>
              </a:ext>
            </a:extLst>
          </p:cNvPr>
          <p:cNvSpPr txBox="1"/>
          <p:nvPr/>
        </p:nvSpPr>
        <p:spPr>
          <a:xfrm>
            <a:off x="9506220" y="3105833"/>
            <a:ext cx="124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1F1FBF-3D79-B248-A619-5FEE50371F2F}"/>
              </a:ext>
            </a:extLst>
          </p:cNvPr>
          <p:cNvSpPr txBox="1"/>
          <p:nvPr/>
        </p:nvSpPr>
        <p:spPr>
          <a:xfrm>
            <a:off x="10169103" y="3114584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=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766AE9E-E9F7-C942-8FB8-D80121FA4C03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3303795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.99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0140E43-2C64-BE4D-AA32-C96A4066C850}"/>
              </a:ext>
            </a:extLst>
          </p:cNvPr>
          <p:cNvGraphicFramePr>
            <a:graphicFrameLocks noGrp="1"/>
          </p:cNvGraphicFramePr>
          <p:nvPr/>
        </p:nvGraphicFramePr>
        <p:xfrm>
          <a:off x="10685634" y="4167664"/>
          <a:ext cx="1066800" cy="369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1084408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0841965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90035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006E125-7A42-9948-A374-1CD71BD12CE6}"/>
              </a:ext>
            </a:extLst>
          </p:cNvPr>
          <p:cNvSpPr txBox="1"/>
          <p:nvPr/>
        </p:nvSpPr>
        <p:spPr>
          <a:xfrm>
            <a:off x="11014275" y="3681855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~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CADED7-0ABB-644B-8310-4C5CF4C134A6}"/>
              </a:ext>
            </a:extLst>
          </p:cNvPr>
          <p:cNvSpPr txBox="1"/>
          <p:nvPr/>
        </p:nvSpPr>
        <p:spPr>
          <a:xfrm>
            <a:off x="10464214" y="4559174"/>
            <a:ext cx="1487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New Hidden State</a:t>
            </a:r>
          </a:p>
          <a:p>
            <a:pPr algn="ctr"/>
            <a:r>
              <a:rPr lang="en-US" sz="1400" b="1" dirty="0"/>
              <a:t>1 x </a:t>
            </a:r>
            <a:r>
              <a:rPr lang="en-US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66DA28-42CD-7E43-957A-D9E5EEC42172}"/>
              </a:ext>
            </a:extLst>
          </p:cNvPr>
          <p:cNvSpPr txBox="1"/>
          <p:nvPr/>
        </p:nvSpPr>
        <p:spPr>
          <a:xfrm>
            <a:off x="5397" y="6314584"/>
            <a:ext cx="358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Step 2/4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06B22-60AC-2349-A645-03AD0FC33FF8}"/>
              </a:ext>
            </a:extLst>
          </p:cNvPr>
          <p:cNvSpPr/>
          <p:nvPr/>
        </p:nvSpPr>
        <p:spPr>
          <a:xfrm>
            <a:off x="389197" y="1814496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9E697D-747D-2746-8F42-58309B1DE44F}"/>
              </a:ext>
            </a:extLst>
          </p:cNvPr>
          <p:cNvSpPr txBox="1"/>
          <p:nvPr/>
        </p:nvSpPr>
        <p:spPr>
          <a:xfrm>
            <a:off x="809297" y="1762941"/>
            <a:ext cx="248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Input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010B72-F73E-264B-BC48-C000D8F54ED0}"/>
              </a:ext>
            </a:extLst>
          </p:cNvPr>
          <p:cNvSpPr/>
          <p:nvPr/>
        </p:nvSpPr>
        <p:spPr>
          <a:xfrm>
            <a:off x="3600637" y="652901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AF0D01-6C40-5746-9D75-74A7FCD84B9D}"/>
              </a:ext>
            </a:extLst>
          </p:cNvPr>
          <p:cNvSpPr txBox="1"/>
          <p:nvPr/>
        </p:nvSpPr>
        <p:spPr>
          <a:xfrm>
            <a:off x="4020737" y="490930"/>
            <a:ext cx="18861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Compute Hidden State Contribution From Previous Hidden 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0AD5FD7-496D-E746-8D49-9FD36821C6BF}"/>
              </a:ext>
            </a:extLst>
          </p:cNvPr>
          <p:cNvSpPr/>
          <p:nvPr/>
        </p:nvSpPr>
        <p:spPr>
          <a:xfrm>
            <a:off x="7693865" y="2629500"/>
            <a:ext cx="420100" cy="4147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495246-AB6A-504B-91A5-9E99C1F76112}"/>
              </a:ext>
            </a:extLst>
          </p:cNvPr>
          <p:cNvSpPr txBox="1"/>
          <p:nvPr/>
        </p:nvSpPr>
        <p:spPr>
          <a:xfrm>
            <a:off x="8113965" y="2675245"/>
            <a:ext cx="188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Update Hidden State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53C83F-8C55-AD43-A81B-2FD6AB2E81E1}"/>
              </a:ext>
            </a:extLst>
          </p:cNvPr>
          <p:cNvSpPr/>
          <p:nvPr/>
        </p:nvSpPr>
        <p:spPr>
          <a:xfrm>
            <a:off x="8948058" y="3707600"/>
            <a:ext cx="93374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</a:t>
            </a:r>
            <a:r>
              <a:rPr lang="en-US" sz="1100" b="1" dirty="0" err="1">
                <a:solidFill>
                  <a:schemeClr val="accent2"/>
                </a:solidFill>
              </a:rPr>
              <a:t>Prev</a:t>
            </a:r>
            <a:r>
              <a:rPr lang="en-US" sz="1100" b="1" dirty="0">
                <a:solidFill>
                  <a:schemeClr val="accent2"/>
                </a:solidFill>
              </a:rPr>
              <a:t> Hidden State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FD8DDB-6B57-944A-893C-E99632FE628C}"/>
              </a:ext>
            </a:extLst>
          </p:cNvPr>
          <p:cNvSpPr/>
          <p:nvPr/>
        </p:nvSpPr>
        <p:spPr>
          <a:xfrm>
            <a:off x="7412262" y="3720661"/>
            <a:ext cx="933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2"/>
                </a:solidFill>
              </a:rPr>
              <a:t>Proposed Hidden State From Input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6E22D-2AD6-B643-8AB6-B287B1B91636}"/>
              </a:ext>
            </a:extLst>
          </p:cNvPr>
          <p:cNvSpPr txBox="1"/>
          <p:nvPr/>
        </p:nvSpPr>
        <p:spPr>
          <a:xfrm>
            <a:off x="9101588" y="5017143"/>
            <a:ext cx="3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E3F545-23AA-2D49-A9CC-B66B6BDB8153}"/>
              </a:ext>
            </a:extLst>
          </p:cNvPr>
          <p:cNvSpPr/>
          <p:nvPr/>
        </p:nvSpPr>
        <p:spPr>
          <a:xfrm>
            <a:off x="10748195" y="12554"/>
            <a:ext cx="1254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Epoch 1</a:t>
            </a:r>
          </a:p>
        </p:txBody>
      </p:sp>
    </p:spTree>
    <p:extLst>
      <p:ext uri="{BB962C8B-B14F-4D97-AF65-F5344CB8AC3E}">
        <p14:creationId xmlns:p14="http://schemas.microsoft.com/office/powerpoint/2010/main" val="425980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3768</Words>
  <Application>Microsoft Macintosh PowerPoint</Application>
  <PresentationFormat>Widescreen</PresentationFormat>
  <Paragraphs>1353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Chen</dc:creator>
  <cp:lastModifiedBy>Yu Chen</cp:lastModifiedBy>
  <cp:revision>5</cp:revision>
  <dcterms:created xsi:type="dcterms:W3CDTF">2021-11-25T17:50:05Z</dcterms:created>
  <dcterms:modified xsi:type="dcterms:W3CDTF">2021-11-27T17:33:11Z</dcterms:modified>
</cp:coreProperties>
</file>