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g"/>
  <Override PartName="/ppt/media/image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58" r:id="rId1"/>
  </p:sldMasterIdLst>
  <p:notesMasterIdLst>
    <p:notesMasterId r:id="rId17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3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5" autoAdjust="0"/>
    <p:restoredTop sz="92163" autoAdjust="0"/>
  </p:normalViewPr>
  <p:slideViewPr>
    <p:cSldViewPr>
      <p:cViewPr varScale="1">
        <p:scale>
          <a:sx n="80" d="100"/>
          <a:sy n="80" d="100"/>
        </p:scale>
        <p:origin x="81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D14D49-BA53-4DAE-8502-EE7ECA863B42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57B949-BBB2-4CCB-9690-3F2CEF492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468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96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26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4413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04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13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05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72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94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9984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09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55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A535E4-D843-447C-AE49-CE0E8551A915}" type="datetime8">
              <a:rPr lang="he-IL" smtClean="0"/>
              <a:t>31 מרץ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384DE6-1247-4793-92EB-DB72746814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88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1</a:t>
            </a:fld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47664" y="2348880"/>
            <a:ext cx="6910536" cy="1894362"/>
          </a:xfrm>
        </p:spPr>
        <p:txBody>
          <a:bodyPr/>
          <a:lstStyle/>
          <a:p>
            <a:r>
              <a:rPr lang="en-US" dirty="0"/>
              <a:t>3</a:t>
            </a:r>
            <a:r>
              <a:rPr lang="ko-KR" altLang="en-US" dirty="0"/>
              <a:t>장 </a:t>
            </a:r>
            <a:r>
              <a:rPr lang="en-US" altLang="ko-KR" i="1" spc="-65" dirty="0">
                <a:solidFill>
                  <a:srgbClr val="466A85"/>
                </a:solidFill>
                <a:latin typeface="Times New Roman"/>
                <a:cs typeface="Times New Roman"/>
              </a:rPr>
              <a:t>Getting</a:t>
            </a:r>
            <a:r>
              <a:rPr lang="en-US" altLang="ko-KR" i="1" spc="30" dirty="0">
                <a:solidFill>
                  <a:srgbClr val="466A85"/>
                </a:solidFill>
                <a:latin typeface="Times New Roman"/>
                <a:cs typeface="Times New Roman"/>
              </a:rPr>
              <a:t> </a:t>
            </a:r>
            <a:r>
              <a:rPr lang="en-US" altLang="ko-KR" i="1" spc="-100" dirty="0">
                <a:solidFill>
                  <a:srgbClr val="466A85"/>
                </a:solidFill>
                <a:latin typeface="Times New Roman"/>
                <a:cs typeface="Times New Roman"/>
              </a:rPr>
              <a:t>started</a:t>
            </a:r>
            <a:r>
              <a:rPr lang="en-US" altLang="ko-KR" i="1" spc="-60" dirty="0">
                <a:solidFill>
                  <a:srgbClr val="466A85"/>
                </a:solidFill>
                <a:latin typeface="Times New Roman"/>
                <a:cs typeface="Times New Roman"/>
              </a:rPr>
              <a:t> </a:t>
            </a:r>
            <a:r>
              <a:rPr lang="en-US" altLang="ko-KR" i="1" spc="-30" dirty="0">
                <a:solidFill>
                  <a:srgbClr val="466A85"/>
                </a:solidFill>
                <a:latin typeface="Times New Roman"/>
                <a:cs typeface="Times New Roman"/>
              </a:rPr>
              <a:t>with</a:t>
            </a:r>
            <a:r>
              <a:rPr lang="en-US" altLang="ko-KR" i="1" spc="30" dirty="0">
                <a:solidFill>
                  <a:srgbClr val="466A85"/>
                </a:solidFill>
                <a:latin typeface="Times New Roman"/>
                <a:cs typeface="Times New Roman"/>
              </a:rPr>
              <a:t> </a:t>
            </a:r>
            <a:r>
              <a:rPr lang="en-US" altLang="ko-KR" i="1" spc="-30" dirty="0">
                <a:solidFill>
                  <a:srgbClr val="466A85"/>
                </a:solidFill>
                <a:latin typeface="Times New Roman"/>
                <a:cs typeface="Times New Roman"/>
              </a:rPr>
              <a:t>neural</a:t>
            </a:r>
            <a:r>
              <a:rPr lang="en-US" altLang="ko-KR" i="1" spc="30" dirty="0">
                <a:solidFill>
                  <a:srgbClr val="466A85"/>
                </a:solidFill>
                <a:latin typeface="Times New Roman"/>
                <a:cs typeface="Times New Roman"/>
              </a:rPr>
              <a:t> </a:t>
            </a:r>
            <a:r>
              <a:rPr lang="en-US" altLang="ko-KR" i="1" spc="-95" dirty="0">
                <a:solidFill>
                  <a:srgbClr val="466A85"/>
                </a:solidFill>
                <a:latin typeface="Times New Roman"/>
                <a:cs typeface="Times New Roman"/>
              </a:rPr>
              <a:t>networks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286000" y="4221088"/>
            <a:ext cx="6172200" cy="13716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altLang="ko-KR" dirty="0"/>
              <a:t>“</a:t>
            </a:r>
            <a:r>
              <a:rPr lang="ko-KR" altLang="en-US" dirty="0"/>
              <a:t>기회와 준비가 만났을 때 </a:t>
            </a:r>
            <a:r>
              <a:rPr lang="en-US" altLang="ko-KR" dirty="0"/>
              <a:t>… ”</a:t>
            </a:r>
          </a:p>
          <a:p>
            <a:r>
              <a:rPr lang="en-US" altLang="ko-KR" dirty="0"/>
              <a:t>				</a:t>
            </a:r>
            <a:endParaRPr lang="he-IL" dirty="0"/>
          </a:p>
          <a:p>
            <a:r>
              <a:rPr lang="en-US" dirty="0"/>
              <a:t>			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2762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10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968552"/>
          </a:xfrm>
        </p:spPr>
        <p:txBody>
          <a:bodyPr>
            <a:normAutofit fontScale="77500" lnSpcReduction="20000"/>
          </a:bodyPr>
          <a:lstStyle/>
          <a:p>
            <a:pPr marL="0" marR="3456304" indent="0" algn="just">
              <a:buNone/>
            </a:pPr>
            <a:r>
              <a:rPr lang="en-US" altLang="ko-KR" sz="2000" b="1" i="1" spc="-10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6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25" dirty="0">
                <a:solidFill>
                  <a:srgbClr val="466A85"/>
                </a:solidFill>
                <a:latin typeface="Arial"/>
                <a:cs typeface="Arial"/>
              </a:rPr>
              <a:t>4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b="1" i="1" spc="-135" dirty="0">
                <a:solidFill>
                  <a:srgbClr val="466A85"/>
                </a:solidFill>
                <a:latin typeface="Arial"/>
                <a:cs typeface="Arial"/>
              </a:rPr>
              <a:t>V</a:t>
            </a:r>
            <a:r>
              <a:rPr lang="en-US" altLang="ko-KR" sz="2000" b="1" i="1" spc="-35" dirty="0">
                <a:solidFill>
                  <a:srgbClr val="466A85"/>
                </a:solidFill>
                <a:latin typeface="Arial"/>
                <a:cs typeface="Arial"/>
              </a:rPr>
              <a:t>alidating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125" dirty="0">
                <a:solidFill>
                  <a:srgbClr val="466A85"/>
                </a:solidFill>
                <a:latin typeface="Arial"/>
                <a:cs typeface="Arial"/>
              </a:rPr>
              <a:t>y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o</a:t>
            </a:r>
            <a:r>
              <a:rPr lang="en-US" altLang="ko-KR" sz="2000" b="1" i="1" spc="-90" dirty="0">
                <a:solidFill>
                  <a:srgbClr val="466A85"/>
                </a:solidFill>
                <a:latin typeface="Arial"/>
                <a:cs typeface="Arial"/>
              </a:rPr>
              <a:t>u</a:t>
            </a:r>
            <a:r>
              <a:rPr lang="en-US" altLang="ko-KR" sz="2000" b="1" i="1" spc="-45" dirty="0">
                <a:solidFill>
                  <a:srgbClr val="466A85"/>
                </a:solidFill>
                <a:latin typeface="Arial"/>
                <a:cs typeface="Arial"/>
              </a:rPr>
              <a:t>r</a:t>
            </a:r>
            <a:r>
              <a:rPr lang="en-US" altLang="ko-KR" sz="20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000" b="1" i="1" spc="-80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000" b="1" i="1" spc="-60" dirty="0">
                <a:solidFill>
                  <a:srgbClr val="466A85"/>
                </a:solidFill>
                <a:latin typeface="Arial"/>
                <a:cs typeface="Arial"/>
              </a:rPr>
              <a:t>proach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using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K-fold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40" dirty="0">
                <a:solidFill>
                  <a:srgbClr val="466A85"/>
                </a:solidFill>
                <a:latin typeface="Arial"/>
                <a:cs typeface="Arial"/>
              </a:rPr>
              <a:t>validation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2700" marR="1159510" algn="just">
              <a:lnSpc>
                <a:spcPct val="100000"/>
              </a:lnSpc>
            </a:pP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t’s</a:t>
            </a:r>
            <a:r>
              <a:rPr lang="en-US" altLang="ko-KR" sz="18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18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training</a:t>
            </a:r>
            <a:r>
              <a:rPr lang="en-US" altLang="ko-KR" sz="18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18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netw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ork</a:t>
            </a:r>
            <a:r>
              <a:rPr lang="en-US" altLang="ko-KR" sz="18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bit</a:t>
            </a:r>
            <a:r>
              <a:rPr lang="en-US" altLang="ko-KR" sz="18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nger</a:t>
            </a:r>
            <a:r>
              <a:rPr lang="en-US" altLang="ko-KR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lang="en-US" altLang="ko-KR" sz="18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500</a:t>
            </a:r>
            <a:r>
              <a:rPr lang="en-US" altLang="ko-KR" sz="18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5" dirty="0">
                <a:solidFill>
                  <a:srgbClr val="FF0000"/>
                </a:solidFill>
                <a:latin typeface="Times New Roman"/>
                <a:cs typeface="Times New Roman"/>
              </a:rPr>
              <a:t>epochs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lang="en-US" altLang="ko-KR" sz="18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altLang="ko-KR" sz="18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keep</a:t>
            </a:r>
            <a:r>
              <a:rPr lang="en-US" altLang="ko-KR" sz="18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7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70" dirty="0">
                <a:solidFill>
                  <a:srgbClr val="252525"/>
                </a:solidFill>
                <a:latin typeface="Times New Roman"/>
                <a:cs typeface="Times New Roman"/>
              </a:rPr>
              <a:t>rd</a:t>
            </a:r>
            <a:r>
              <a:rPr lang="en-US" altLang="ko-KR" sz="18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1800" spc="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ll</a:t>
            </a:r>
            <a:r>
              <a:rPr lang="en-US" altLang="ko-KR" sz="18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90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lang="en-US" altLang="ko-KR" sz="18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does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lang="en-US" altLang="ko-KR" sz="18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lang="en-US" altLang="ko-KR" sz="18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epoch,</a:t>
            </a:r>
            <a:r>
              <a:rPr lang="en-US" altLang="ko-KR" sz="18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u’ll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modi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1800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18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training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op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altLang="ko-KR" sz="18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save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per-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epoch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validation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score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log.</a:t>
            </a:r>
            <a:endParaRPr lang="en-US" altLang="ko-KR" sz="1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Lis</a:t>
            </a:r>
            <a:r>
              <a:rPr lang="en-US" altLang="ko-KR" sz="18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ting</a:t>
            </a:r>
            <a:r>
              <a:rPr lang="en-US" altLang="ko-KR" sz="1800" spc="5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5" dirty="0">
                <a:solidFill>
                  <a:srgbClr val="FF0000"/>
                </a:solidFill>
                <a:latin typeface="Franklin Gothic Demi"/>
                <a:cs typeface="Franklin Gothic Demi"/>
              </a:rPr>
              <a:t>3.28   </a:t>
            </a:r>
            <a:r>
              <a:rPr lang="en-US" altLang="ko-KR" sz="18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S</a:t>
            </a:r>
            <a:r>
              <a:rPr lang="en-US" altLang="ko-KR" sz="1800" dirty="0">
                <a:solidFill>
                  <a:srgbClr val="FF0000"/>
                </a:solidFill>
                <a:latin typeface="Franklin Gothic Demi"/>
                <a:cs typeface="Franklin Gothic Demi"/>
              </a:rPr>
              <a:t>aving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the</a:t>
            </a:r>
            <a:r>
              <a:rPr lang="en-US" altLang="ko-KR" sz="1800" spc="3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Franklin Gothic Demi"/>
                <a:cs typeface="Franklin Gothic Demi"/>
              </a:rPr>
              <a:t>validation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-15" dirty="0">
                <a:solidFill>
                  <a:srgbClr val="FF0000"/>
                </a:solidFill>
                <a:latin typeface="Franklin Gothic Demi"/>
                <a:cs typeface="Franklin Gothic Demi"/>
              </a:rPr>
              <a:t>l</a:t>
            </a: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ogs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5" dirty="0">
                <a:solidFill>
                  <a:srgbClr val="FFFFFF"/>
                </a:solidFill>
                <a:latin typeface="Franklin Gothic Demi"/>
                <a:cs typeface="Franklin Gothic Demi"/>
              </a:rPr>
              <a:t>at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FFFF"/>
                </a:solidFill>
                <a:latin typeface="Franklin Gothic Demi"/>
                <a:cs typeface="Franklin Gothic Demi"/>
              </a:rPr>
              <a:t>each</a:t>
            </a:r>
            <a:r>
              <a:rPr lang="en-US" altLang="ko-KR" sz="1800" spc="3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fold</a:t>
            </a:r>
            <a:endParaRPr lang="en-US" altLang="ko-KR" sz="1800" dirty="0">
              <a:latin typeface="Franklin Gothic Demi"/>
              <a:cs typeface="Franklin Gothic Demi"/>
            </a:endParaRP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num_epochs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= </a:t>
            </a:r>
            <a:r>
              <a:rPr lang="en-US" altLang="ko-KR" sz="1600" spc="-20" dirty="0">
                <a:solidFill>
                  <a:srgbClr val="FF0000"/>
                </a:solidFill>
                <a:latin typeface="Courier New"/>
                <a:cs typeface="Courier New"/>
              </a:rPr>
              <a:t>500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all_mae_histories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= []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for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in range(k):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print('</a:t>
            </a:r>
            <a:r>
              <a:rPr lang="ko-KR" altLang="en-US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처리중인</a:t>
            </a:r>
            <a:r>
              <a:rPr lang="ko-KR" altLang="en-US" sz="16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ko-KR" altLang="en-US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폴드</a:t>
            </a:r>
            <a:r>
              <a:rPr lang="ko-KR" altLang="en-US" sz="16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#',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</a:t>
            </a:r>
            <a:r>
              <a:rPr lang="en-US" altLang="ko-KR" sz="1600" spc="-20" dirty="0" err="1">
                <a:solidFill>
                  <a:srgbClr val="00B050"/>
                </a:solidFill>
                <a:latin typeface="Courier New"/>
                <a:cs typeface="Courier New"/>
              </a:rPr>
              <a:t>val_data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=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train_data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*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: (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+ 1) *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]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</a:t>
            </a:r>
            <a:r>
              <a:rPr lang="en-US" altLang="ko-KR" sz="1600" spc="-20" dirty="0" err="1">
                <a:solidFill>
                  <a:srgbClr val="00B050"/>
                </a:solidFill>
                <a:latin typeface="Courier New"/>
                <a:cs typeface="Courier New"/>
              </a:rPr>
              <a:t>val_targets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=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train_targets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*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: (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+ 1) *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]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</a:t>
            </a:r>
            <a:r>
              <a:rPr lang="en-US" altLang="ko-KR" sz="1600" spc="-20" dirty="0" err="1">
                <a:solidFill>
                  <a:srgbClr val="0070C0"/>
                </a:solidFill>
                <a:latin typeface="Courier New"/>
                <a:cs typeface="Courier New"/>
              </a:rPr>
              <a:t>partial_train_data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=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np.concatenate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    [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train_data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[: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*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],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    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train_data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[(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+ 1) *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:]],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    axis=0)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</a:t>
            </a:r>
            <a:r>
              <a:rPr lang="en-US" altLang="ko-KR" sz="1600" spc="-20" dirty="0" err="1">
                <a:solidFill>
                  <a:srgbClr val="0070C0"/>
                </a:solidFill>
                <a:latin typeface="Courier New"/>
                <a:cs typeface="Courier New"/>
              </a:rPr>
              <a:t>partial_train_targets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=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np.concatenate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    [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train_targets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[: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*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],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    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train_targets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[(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+ 1) *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:]],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     axis=0)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model =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build_model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()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history =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model.fit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600" spc="-20" dirty="0" err="1">
                <a:solidFill>
                  <a:srgbClr val="0070C0"/>
                </a:solidFill>
                <a:latin typeface="Courier New"/>
                <a:cs typeface="Courier New"/>
              </a:rPr>
              <a:t>partial_train_data</a:t>
            </a:r>
            <a:r>
              <a:rPr lang="en-US" altLang="ko-KR" sz="1600" spc="-20" dirty="0">
                <a:solidFill>
                  <a:srgbClr val="0070C0"/>
                </a:solidFill>
                <a:latin typeface="Courier New"/>
                <a:cs typeface="Courier New"/>
              </a:rPr>
              <a:t>, </a:t>
            </a:r>
            <a:r>
              <a:rPr lang="en-US" altLang="ko-KR" sz="1600" spc="-20" dirty="0" err="1">
                <a:solidFill>
                  <a:srgbClr val="0070C0"/>
                </a:solidFill>
                <a:latin typeface="Courier New"/>
                <a:cs typeface="Courier New"/>
              </a:rPr>
              <a:t>partial_train_targets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                   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validation_data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=(</a:t>
            </a:r>
            <a:r>
              <a:rPr lang="en-US" altLang="ko-KR" sz="1600" spc="-20" dirty="0" err="1">
                <a:solidFill>
                  <a:srgbClr val="00B050"/>
                </a:solidFill>
                <a:latin typeface="Courier New"/>
                <a:cs typeface="Courier New"/>
              </a:rPr>
              <a:t>val_data</a:t>
            </a:r>
            <a:r>
              <a:rPr lang="en-US" altLang="ko-KR" sz="1600" spc="-20" dirty="0">
                <a:solidFill>
                  <a:srgbClr val="00B050"/>
                </a:solidFill>
                <a:latin typeface="Courier New"/>
                <a:cs typeface="Courier New"/>
              </a:rPr>
              <a:t>, </a:t>
            </a:r>
            <a:r>
              <a:rPr lang="en-US" altLang="ko-KR" sz="1600" spc="-20" dirty="0" err="1">
                <a:solidFill>
                  <a:srgbClr val="00B050"/>
                </a:solidFill>
                <a:latin typeface="Courier New"/>
                <a:cs typeface="Courier New"/>
              </a:rPr>
              <a:t>val_targets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),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                    epochs=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num_epochs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,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batch_size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=1, verbose=0)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</a:t>
            </a:r>
            <a:r>
              <a:rPr lang="en-US" altLang="ko-KR" sz="1600" b="1" spc="-20" dirty="0" err="1">
                <a:solidFill>
                  <a:srgbClr val="252525"/>
                </a:solidFill>
                <a:latin typeface="Courier New"/>
                <a:cs typeface="Courier New"/>
              </a:rPr>
              <a:t>mae_history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= 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history.history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['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val_mean_absolute_error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'] # </a:t>
            </a:r>
            <a:r>
              <a:rPr lang="en-US" altLang="ko-KR" sz="1600" spc="-20" dirty="0">
                <a:solidFill>
                  <a:srgbClr val="FF0000"/>
                </a:solidFill>
                <a:latin typeface="Courier New"/>
                <a:cs typeface="Courier New"/>
              </a:rPr>
              <a:t>500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</a:p>
          <a:p>
            <a:pPr marL="0" marR="664210" indent="0">
              <a:lnSpc>
                <a:spcPct val="104099"/>
              </a:lnSpc>
              <a:buNone/>
            </a:pP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    </a:t>
            </a:r>
            <a:r>
              <a:rPr lang="en-US" altLang="ko-KR" sz="1600" spc="-20" dirty="0" err="1">
                <a:solidFill>
                  <a:srgbClr val="0070C0"/>
                </a:solidFill>
                <a:latin typeface="Courier New"/>
                <a:cs typeface="Courier New"/>
              </a:rPr>
              <a:t>all_mae_histories</a:t>
            </a:r>
            <a:r>
              <a:rPr lang="en-US" altLang="ko-KR" sz="1600" spc="-20" dirty="0" err="1">
                <a:solidFill>
                  <a:srgbClr val="252525"/>
                </a:solidFill>
                <a:latin typeface="Courier New"/>
                <a:cs typeface="Courier New"/>
              </a:rPr>
              <a:t>.append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600" b="1" spc="-20" dirty="0" err="1">
                <a:solidFill>
                  <a:srgbClr val="252525"/>
                </a:solidFill>
                <a:latin typeface="Courier New"/>
                <a:cs typeface="Courier New"/>
              </a:rPr>
              <a:t>mae_history</a:t>
            </a:r>
            <a:r>
              <a:rPr lang="en-US" altLang="ko-KR" sz="1600" spc="-20" dirty="0">
                <a:solidFill>
                  <a:srgbClr val="252525"/>
                </a:solidFill>
                <a:latin typeface="Courier New"/>
                <a:cs typeface="Courier New"/>
              </a:rPr>
              <a:t>) # (k, 500)</a:t>
            </a:r>
            <a:endParaRPr lang="en-US" altLang="ko-KR" sz="1600" spc="-2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2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11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118992" y="1160748"/>
            <a:ext cx="8917504" cy="4968552"/>
          </a:xfrm>
        </p:spPr>
        <p:txBody>
          <a:bodyPr>
            <a:normAutofit/>
          </a:bodyPr>
          <a:lstStyle/>
          <a:p>
            <a:pPr marL="0" marR="3456304" indent="0" algn="just">
              <a:buNone/>
            </a:pPr>
            <a:r>
              <a:rPr lang="en-US" altLang="ko-KR" sz="2000" b="1" i="1" spc="-10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6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25" dirty="0">
                <a:solidFill>
                  <a:srgbClr val="466A85"/>
                </a:solidFill>
                <a:latin typeface="Arial"/>
                <a:cs typeface="Arial"/>
              </a:rPr>
              <a:t>4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b="1" i="1" spc="-135" dirty="0">
                <a:solidFill>
                  <a:srgbClr val="466A85"/>
                </a:solidFill>
                <a:latin typeface="Arial"/>
                <a:cs typeface="Arial"/>
              </a:rPr>
              <a:t>V</a:t>
            </a:r>
            <a:r>
              <a:rPr lang="en-US" altLang="ko-KR" sz="2000" b="1" i="1" spc="-35" dirty="0">
                <a:solidFill>
                  <a:srgbClr val="466A85"/>
                </a:solidFill>
                <a:latin typeface="Arial"/>
                <a:cs typeface="Arial"/>
              </a:rPr>
              <a:t>alidating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125" dirty="0">
                <a:solidFill>
                  <a:srgbClr val="466A85"/>
                </a:solidFill>
                <a:latin typeface="Arial"/>
                <a:cs typeface="Arial"/>
              </a:rPr>
              <a:t>y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o</a:t>
            </a:r>
            <a:r>
              <a:rPr lang="en-US" altLang="ko-KR" sz="2000" b="1" i="1" spc="-90" dirty="0">
                <a:solidFill>
                  <a:srgbClr val="466A85"/>
                </a:solidFill>
                <a:latin typeface="Arial"/>
                <a:cs typeface="Arial"/>
              </a:rPr>
              <a:t>u</a:t>
            </a:r>
            <a:r>
              <a:rPr lang="en-US" altLang="ko-KR" sz="2000" b="1" i="1" spc="-45" dirty="0">
                <a:solidFill>
                  <a:srgbClr val="466A85"/>
                </a:solidFill>
                <a:latin typeface="Arial"/>
                <a:cs typeface="Arial"/>
              </a:rPr>
              <a:t>r</a:t>
            </a:r>
            <a:r>
              <a:rPr lang="en-US" altLang="ko-KR" sz="20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000" b="1" i="1" spc="-80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000" b="1" i="1" spc="-60" dirty="0">
                <a:solidFill>
                  <a:srgbClr val="466A85"/>
                </a:solidFill>
                <a:latin typeface="Arial"/>
                <a:cs typeface="Arial"/>
              </a:rPr>
              <a:t>proach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using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K-fold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40" dirty="0">
                <a:solidFill>
                  <a:srgbClr val="466A85"/>
                </a:solidFill>
                <a:latin typeface="Arial"/>
                <a:cs typeface="Arial"/>
              </a:rPr>
              <a:t>validation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b="1" dirty="0">
                <a:solidFill>
                  <a:srgbClr val="252525"/>
                </a:solidFill>
                <a:latin typeface="Times New Roman"/>
                <a:cs typeface="Times New Roman"/>
              </a:rPr>
              <a:t>av</a:t>
            </a:r>
            <a:r>
              <a:rPr lang="en-US" altLang="ko-KR" sz="20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b="1" spc="5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age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per-epoch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MAE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sc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re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 err="1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30" dirty="0" err="1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10" dirty="0" err="1">
                <a:solidFill>
                  <a:srgbClr val="252525"/>
                </a:solidFill>
                <a:latin typeface="Times New Roman"/>
                <a:cs typeface="Times New Roman"/>
              </a:rPr>
              <a:t>lds.</a:t>
            </a:r>
            <a:r>
              <a:rPr lang="en-US" altLang="ko-KR" sz="1800" spc="-5" dirty="0" err="1">
                <a:solidFill>
                  <a:srgbClr val="FFFFFF"/>
                </a:solidFill>
                <a:latin typeface="Franklin Gothic Demi"/>
                <a:cs typeface="Franklin Gothic Demi"/>
              </a:rPr>
              <a:t>i</a:t>
            </a:r>
            <a:r>
              <a:rPr lang="en-US" altLang="ko-KR" sz="1800" spc="3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0" dirty="0">
                <a:solidFill>
                  <a:srgbClr val="FFFFFF"/>
                </a:solidFill>
                <a:latin typeface="Franklin Gothic Demi"/>
                <a:cs typeface="Franklin Gothic Demi"/>
              </a:rPr>
              <a:t>successive</a:t>
            </a:r>
            <a:r>
              <a:rPr lang="en-US" altLang="ko-KR" sz="1800" spc="3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mean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K-f</a:t>
            </a:r>
            <a:r>
              <a:rPr lang="en-US" altLang="ko-KR" sz="1800" spc="-20" dirty="0">
                <a:solidFill>
                  <a:srgbClr val="FFFFFF"/>
                </a:solidFill>
                <a:latin typeface="Franklin Gothic Demi"/>
                <a:cs typeface="Franklin Gothic Demi"/>
              </a:rPr>
              <a:t>o</a:t>
            </a:r>
            <a:r>
              <a:rPr lang="en-US" altLang="ko-KR" sz="1800" spc="-5" dirty="0">
                <a:solidFill>
                  <a:srgbClr val="FFFFFF"/>
                </a:solidFill>
                <a:latin typeface="Franklin Gothic Demi"/>
                <a:cs typeface="Franklin Gothic Demi"/>
              </a:rPr>
              <a:t>ld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FFFF"/>
                </a:solidFill>
                <a:latin typeface="Franklin Gothic Demi"/>
                <a:cs typeface="Franklin Gothic Demi"/>
              </a:rPr>
              <a:t>validati</a:t>
            </a:r>
            <a:r>
              <a:rPr lang="en-US" altLang="ko-KR" sz="1800" spc="-5" dirty="0">
                <a:solidFill>
                  <a:srgbClr val="FFFFFF"/>
                </a:solidFill>
                <a:latin typeface="Franklin Gothic Demi"/>
                <a:cs typeface="Franklin Gothic Demi"/>
              </a:rPr>
              <a:t>o</a:t>
            </a: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n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5" dirty="0">
                <a:solidFill>
                  <a:srgbClr val="FFFFFF"/>
                </a:solidFill>
                <a:latin typeface="Franklin Gothic Demi"/>
                <a:cs typeface="Franklin Gothic Demi"/>
              </a:rPr>
              <a:t>scores</a:t>
            </a:r>
            <a:endParaRPr lang="en-US" altLang="ko-KR" sz="1800" dirty="0">
              <a:latin typeface="Franklin Gothic Demi"/>
              <a:cs typeface="Franklin Gothic Dem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Lis</a:t>
            </a:r>
            <a:r>
              <a:rPr lang="en-US" altLang="ko-KR" sz="18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ting</a:t>
            </a:r>
            <a:r>
              <a:rPr lang="en-US" altLang="ko-KR" sz="1800" spc="5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5" dirty="0">
                <a:solidFill>
                  <a:srgbClr val="FF0000"/>
                </a:solidFill>
                <a:latin typeface="Franklin Gothic Demi"/>
                <a:cs typeface="Franklin Gothic Demi"/>
              </a:rPr>
              <a:t>3.29   </a:t>
            </a:r>
            <a:r>
              <a:rPr lang="en-US" altLang="ko-KR" sz="18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Building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the</a:t>
            </a:r>
            <a:r>
              <a:rPr lang="en-US" altLang="ko-KR" sz="1800" spc="3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history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of</a:t>
            </a:r>
            <a:r>
              <a:rPr lang="en-US" altLang="ko-KR" sz="1800" spc="3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0" dirty="0">
                <a:solidFill>
                  <a:srgbClr val="FF0000"/>
                </a:solidFill>
                <a:latin typeface="Franklin Gothic Demi"/>
                <a:cs typeface="Franklin Gothic Demi"/>
              </a:rPr>
              <a:t>successive</a:t>
            </a:r>
            <a:r>
              <a:rPr lang="en-US" altLang="ko-KR" sz="1800" spc="3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mean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K-f</a:t>
            </a:r>
            <a:r>
              <a:rPr lang="en-US" altLang="ko-KR" sz="1800" spc="-20" dirty="0">
                <a:solidFill>
                  <a:srgbClr val="FFFFFF"/>
                </a:solidFill>
                <a:latin typeface="Franklin Gothic Demi"/>
                <a:cs typeface="Franklin Gothic Demi"/>
              </a:rPr>
              <a:t>o</a:t>
            </a:r>
            <a:r>
              <a:rPr lang="en-US" altLang="ko-KR" sz="1800" spc="-5" dirty="0">
                <a:solidFill>
                  <a:srgbClr val="FFFFFF"/>
                </a:solidFill>
                <a:latin typeface="Franklin Gothic Demi"/>
                <a:cs typeface="Franklin Gothic Demi"/>
              </a:rPr>
              <a:t>ld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FFFF"/>
                </a:solidFill>
                <a:latin typeface="Franklin Gothic Demi"/>
                <a:cs typeface="Franklin Gothic Demi"/>
              </a:rPr>
              <a:t>validati</a:t>
            </a:r>
            <a:r>
              <a:rPr lang="en-US" altLang="ko-KR" sz="1800" spc="-5" dirty="0">
                <a:solidFill>
                  <a:srgbClr val="FFFFFF"/>
                </a:solidFill>
                <a:latin typeface="Franklin Gothic Demi"/>
                <a:cs typeface="Franklin Gothic Demi"/>
              </a:rPr>
              <a:t>o</a:t>
            </a: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n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5" dirty="0" err="1">
                <a:solidFill>
                  <a:srgbClr val="FFFFFF"/>
                </a:solidFill>
                <a:latin typeface="Franklin Gothic Demi"/>
                <a:cs typeface="Franklin Gothic Demi"/>
              </a:rPr>
              <a:t>scoresat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b="1" spc="-5" dirty="0" err="1">
                <a:solidFill>
                  <a:srgbClr val="252525"/>
                </a:solidFill>
                <a:latin typeface="Courier New"/>
                <a:cs typeface="Courier New"/>
              </a:rPr>
              <a:t>average</a:t>
            </a:r>
            <a:r>
              <a:rPr lang="en-US" altLang="ko-KR" sz="1600" b="1" spc="-10" dirty="0" err="1">
                <a:solidFill>
                  <a:srgbClr val="252525"/>
                </a:solidFill>
                <a:latin typeface="Courier New"/>
                <a:cs typeface="Courier New"/>
              </a:rPr>
              <a:t>_</a:t>
            </a:r>
            <a:r>
              <a:rPr lang="en-US" altLang="ko-KR" sz="1600" b="1" spc="-5" dirty="0" err="1">
                <a:solidFill>
                  <a:srgbClr val="252525"/>
                </a:solidFill>
                <a:latin typeface="Courier New"/>
                <a:cs typeface="Courier New"/>
              </a:rPr>
              <a:t>mae_history</a:t>
            </a:r>
            <a:r>
              <a:rPr lang="en-US" altLang="ko-KR" sz="16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lang="en-US" altLang="ko-KR" sz="1600" b="1" spc="-5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lang="en-US" altLang="ko-KR" sz="1600" i="1" spc="-5" dirty="0" err="1">
                <a:solidFill>
                  <a:srgbClr val="252525"/>
                </a:solidFill>
                <a:latin typeface="Courier New"/>
                <a:cs typeface="Courier New"/>
              </a:rPr>
              <a:t>np.</a:t>
            </a:r>
            <a:r>
              <a:rPr lang="en-US" altLang="ko-KR" sz="1600" i="1" spc="-10" dirty="0" err="1">
                <a:solidFill>
                  <a:srgbClr val="252525"/>
                </a:solidFill>
                <a:latin typeface="Courier New"/>
                <a:cs typeface="Courier New"/>
              </a:rPr>
              <a:t>m</a:t>
            </a:r>
            <a:r>
              <a:rPr lang="en-US" altLang="ko-KR" sz="1600" i="1" spc="-5" dirty="0" err="1">
                <a:solidFill>
                  <a:srgbClr val="252525"/>
                </a:solidFill>
                <a:latin typeface="Courier New"/>
                <a:cs typeface="Courier New"/>
              </a:rPr>
              <a:t>ean</a:t>
            </a:r>
            <a:r>
              <a:rPr lang="en-US" altLang="ko-KR" sz="1600" i="1" spc="-5" dirty="0">
                <a:solidFill>
                  <a:srgbClr val="252525"/>
                </a:solidFill>
                <a:latin typeface="Courier New"/>
                <a:cs typeface="Courier New"/>
              </a:rPr>
              <a:t>([</a:t>
            </a:r>
            <a:r>
              <a:rPr lang="en-US" altLang="ko-KR" sz="1600" i="1" spc="-5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altLang="ko-KR" sz="1600" i="1" spc="-5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lang="en-US" altLang="ko-KR" sz="1600" i="1" spc="-5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i="1" spc="-5" dirty="0">
                <a:solidFill>
                  <a:srgbClr val="252525"/>
                </a:solidFill>
                <a:latin typeface="Courier New"/>
                <a:cs typeface="Courier New"/>
              </a:rPr>
              <a:t>]</a:t>
            </a:r>
            <a:r>
              <a:rPr lang="en-US" altLang="ko-KR" sz="1600" i="1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600" b="1" i="1" spc="-5" dirty="0">
                <a:solidFill>
                  <a:srgbClr val="252525"/>
                </a:solidFill>
                <a:latin typeface="Courier New"/>
                <a:cs typeface="Courier New"/>
              </a:rPr>
              <a:t>for</a:t>
            </a:r>
            <a:r>
              <a:rPr lang="en-US" altLang="ko-KR" sz="1600" i="1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600" i="1" spc="-5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altLang="ko-KR" sz="1600" i="1" spc="-5" dirty="0">
                <a:solidFill>
                  <a:srgbClr val="252525"/>
                </a:solidFill>
                <a:latin typeface="Courier New"/>
                <a:cs typeface="Courier New"/>
              </a:rPr>
              <a:t> in </a:t>
            </a:r>
            <a:r>
              <a:rPr lang="en-US" altLang="ko-KR" sz="1600" i="1" spc="-5" dirty="0" err="1">
                <a:solidFill>
                  <a:srgbClr val="0070C0"/>
                </a:solidFill>
                <a:latin typeface="Courier New"/>
                <a:cs typeface="Courier New"/>
              </a:rPr>
              <a:t>all_m</a:t>
            </a:r>
            <a:r>
              <a:rPr lang="en-US" altLang="ko-KR" sz="1600" i="1" spc="-10" dirty="0" err="1">
                <a:solidFill>
                  <a:srgbClr val="0070C0"/>
                </a:solidFill>
                <a:latin typeface="Courier New"/>
                <a:cs typeface="Courier New"/>
              </a:rPr>
              <a:t>a</a:t>
            </a:r>
            <a:r>
              <a:rPr lang="en-US" altLang="ko-KR" sz="1600" i="1" spc="-5" dirty="0" err="1">
                <a:solidFill>
                  <a:srgbClr val="0070C0"/>
                </a:solidFill>
                <a:latin typeface="Courier New"/>
                <a:cs typeface="Courier New"/>
              </a:rPr>
              <a:t>e_histories</a:t>
            </a:r>
            <a:r>
              <a:rPr lang="en-US" altLang="ko-KR" sz="1600" i="1" spc="-5" dirty="0">
                <a:solidFill>
                  <a:srgbClr val="252525"/>
                </a:solidFill>
                <a:latin typeface="Courier New"/>
                <a:cs typeface="Courier New"/>
              </a:rPr>
              <a:t>])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   </a:t>
            </a:r>
            <a:r>
              <a:rPr lang="en-US" altLang="ko-KR" sz="1600" b="1" spc="-5" dirty="0">
                <a:solidFill>
                  <a:srgbClr val="252525"/>
                </a:solidFill>
                <a:latin typeface="Courier New"/>
                <a:cs typeface="Courier New"/>
              </a:rPr>
              <a:t>for 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 in </a:t>
            </a:r>
            <a:r>
              <a:rPr lang="en-US" altLang="ko-KR" sz="1600" spc="-10" dirty="0">
                <a:solidFill>
                  <a:srgbClr val="252525"/>
                </a:solidFill>
                <a:latin typeface="Courier New"/>
                <a:cs typeface="Courier New"/>
              </a:rPr>
              <a:t>r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ange(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num_epochs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r>
              <a:rPr lang="en-US" altLang="ko-KR" sz="1600" b="1" spc="-5" dirty="0">
                <a:solidFill>
                  <a:srgbClr val="252525"/>
                </a:solidFill>
                <a:latin typeface="Courier New"/>
                <a:cs typeface="Courier New"/>
              </a:rPr>
              <a:t>]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endParaRPr lang="en-US" altLang="ko-KR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Le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t’s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is;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se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gu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12.</a:t>
            </a:r>
            <a:r>
              <a:rPr lang="en-US" altLang="ko-KR" sz="1800" spc="-5" dirty="0">
                <a:solidFill>
                  <a:srgbClr val="FFFFFF"/>
                </a:solidFill>
                <a:latin typeface="Franklin Gothic Demi"/>
                <a:cs typeface="Franklin Gothic Demi"/>
              </a:rPr>
              <a:t>tin</a:t>
            </a:r>
          </a:p>
          <a:p>
            <a:pPr marL="0" indent="0">
              <a:buNone/>
            </a:pP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Lis</a:t>
            </a:r>
            <a:r>
              <a:rPr lang="en-US" altLang="ko-KR" sz="18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ting</a:t>
            </a:r>
            <a:r>
              <a:rPr lang="en-US" altLang="ko-KR" sz="1800" spc="5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5" dirty="0">
                <a:solidFill>
                  <a:srgbClr val="FF0000"/>
                </a:solidFill>
                <a:latin typeface="Franklin Gothic Demi"/>
                <a:cs typeface="Franklin Gothic Demi"/>
              </a:rPr>
              <a:t>3.30   </a:t>
            </a:r>
            <a:r>
              <a:rPr lang="en-US" altLang="ko-KR" sz="18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Franklin Gothic Demi"/>
                <a:cs typeface="Franklin Gothic Demi"/>
              </a:rPr>
              <a:t>Plotting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Franklin Gothic Demi"/>
                <a:cs typeface="Franklin Gothic Demi"/>
              </a:rPr>
              <a:t>va</a:t>
            </a:r>
            <a:r>
              <a:rPr lang="en-US" altLang="ko-KR" sz="18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l</a:t>
            </a:r>
            <a:r>
              <a:rPr lang="en-US" altLang="ko-KR" sz="1800" dirty="0">
                <a:solidFill>
                  <a:srgbClr val="FF0000"/>
                </a:solidFill>
                <a:latin typeface="Franklin Gothic Demi"/>
                <a:cs typeface="Franklin Gothic Demi"/>
              </a:rPr>
              <a:t>idation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0" dirty="0" err="1">
                <a:solidFill>
                  <a:srgbClr val="FF0000"/>
                </a:solidFill>
                <a:latin typeface="Franklin Gothic Demi"/>
                <a:cs typeface="Franklin Gothic Demi"/>
              </a:rPr>
              <a:t>sc</a:t>
            </a:r>
            <a:r>
              <a:rPr lang="en-US" altLang="ko-KR" sz="1800" dirty="0" err="1">
                <a:solidFill>
                  <a:srgbClr val="FF0000"/>
                </a:solidFill>
                <a:latin typeface="Franklin Gothic Demi"/>
                <a:cs typeface="Franklin Gothic Demi"/>
              </a:rPr>
              <a:t>ores</a:t>
            </a:r>
            <a:r>
              <a:rPr lang="en-US" altLang="ko-KR" sz="1800" spc="-5" dirty="0" err="1">
                <a:solidFill>
                  <a:srgbClr val="FFFFFF"/>
                </a:solidFill>
                <a:latin typeface="Franklin Gothic Demi"/>
                <a:cs typeface="Franklin Gothic Demi"/>
              </a:rPr>
              <a:t>g</a:t>
            </a:r>
            <a:r>
              <a:rPr lang="en-US" altLang="ko-KR" sz="1800" spc="50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5" dirty="0">
                <a:solidFill>
                  <a:srgbClr val="FFFFFF"/>
                </a:solidFill>
                <a:latin typeface="Franklin Gothic Demi"/>
                <a:cs typeface="Franklin Gothic Demi"/>
              </a:rPr>
              <a:t>30   </a:t>
            </a: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FFFF"/>
                </a:solidFill>
                <a:latin typeface="Franklin Gothic Demi"/>
                <a:cs typeface="Franklin Gothic Demi"/>
              </a:rPr>
              <a:t>Plotting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FFFF"/>
                </a:solidFill>
                <a:latin typeface="Franklin Gothic Demi"/>
                <a:cs typeface="Franklin Gothic Demi"/>
              </a:rPr>
              <a:t>va</a:t>
            </a: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l</a:t>
            </a:r>
            <a:r>
              <a:rPr lang="en-US" altLang="ko-KR" sz="1800" dirty="0">
                <a:solidFill>
                  <a:srgbClr val="FFFFFF"/>
                </a:solidFill>
                <a:latin typeface="Franklin Gothic Demi"/>
                <a:cs typeface="Franklin Gothic Demi"/>
              </a:rPr>
              <a:t>idation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0" dirty="0">
                <a:solidFill>
                  <a:srgbClr val="FFFFFF"/>
                </a:solidFill>
                <a:latin typeface="Franklin Gothic Demi"/>
                <a:cs typeface="Franklin Gothic Demi"/>
              </a:rPr>
              <a:t>sc</a:t>
            </a:r>
            <a:r>
              <a:rPr lang="en-US" altLang="ko-KR" sz="1800" dirty="0">
                <a:solidFill>
                  <a:srgbClr val="FFFFFF"/>
                </a:solidFill>
                <a:latin typeface="Franklin Gothic Demi"/>
                <a:cs typeface="Franklin Gothic Demi"/>
              </a:rPr>
              <a:t>ores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import </a:t>
            </a:r>
            <a:r>
              <a:rPr lang="en-US" altLang="ko-KR" sz="1600" spc="-10" dirty="0" err="1">
                <a:solidFill>
                  <a:srgbClr val="252525"/>
                </a:solidFill>
                <a:latin typeface="Courier New"/>
                <a:cs typeface="Courier New"/>
              </a:rPr>
              <a:t>m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atplotlib.pyplot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 as 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plt</a:t>
            </a:r>
            <a:endParaRPr lang="en-US" altLang="ko-KR" sz="800" dirty="0"/>
          </a:p>
          <a:p>
            <a:pPr marL="0" marR="372745" indent="0">
              <a:buNone/>
            </a:pP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plt.plo</a:t>
            </a:r>
            <a:r>
              <a:rPr lang="en-US" altLang="ko-KR" sz="1600" spc="-10" dirty="0" err="1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(range(1,len(</a:t>
            </a:r>
            <a:r>
              <a:rPr lang="en-US" altLang="ko-KR" sz="1600" b="1" spc="-5" dirty="0" err="1">
                <a:solidFill>
                  <a:srgbClr val="252525"/>
                </a:solidFill>
                <a:latin typeface="Courier New"/>
                <a:cs typeface="Courier New"/>
              </a:rPr>
              <a:t>average_ma</a:t>
            </a:r>
            <a:r>
              <a:rPr lang="en-US" altLang="ko-KR" sz="1600" b="1" spc="-10" dirty="0" err="1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600" b="1" spc="-5" dirty="0" err="1">
                <a:solidFill>
                  <a:srgbClr val="252525"/>
                </a:solidFill>
                <a:latin typeface="Courier New"/>
                <a:cs typeface="Courier New"/>
              </a:rPr>
              <a:t>_history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)+1),</a:t>
            </a:r>
          </a:p>
          <a:p>
            <a:pPr marL="0" marR="372745" indent="0">
              <a:buNone/>
            </a:pP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   </a:t>
            </a:r>
            <a:r>
              <a:rPr lang="en-US" altLang="ko-KR" sz="1600" b="1" spc="-5" dirty="0" err="1">
                <a:solidFill>
                  <a:srgbClr val="252525"/>
                </a:solidFill>
                <a:latin typeface="Courier New"/>
                <a:cs typeface="Courier New"/>
              </a:rPr>
              <a:t>average</a:t>
            </a:r>
            <a:r>
              <a:rPr lang="en-US" altLang="ko-KR" sz="1600" b="1" spc="-10" dirty="0" err="1">
                <a:solidFill>
                  <a:srgbClr val="252525"/>
                </a:solidFill>
                <a:latin typeface="Courier New"/>
                <a:cs typeface="Courier New"/>
              </a:rPr>
              <a:t>_</a:t>
            </a:r>
            <a:r>
              <a:rPr lang="en-US" altLang="ko-KR" sz="1600" b="1" spc="-5" dirty="0" err="1">
                <a:solidFill>
                  <a:srgbClr val="252525"/>
                </a:solidFill>
                <a:latin typeface="Courier New"/>
                <a:cs typeface="Courier New"/>
              </a:rPr>
              <a:t>mae_history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) </a:t>
            </a:r>
          </a:p>
          <a:p>
            <a:pPr marL="0" marR="372745" indent="0">
              <a:buNone/>
            </a:pP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plt.xla</a:t>
            </a:r>
            <a:r>
              <a:rPr lang="en-US" altLang="ko-KR" sz="1600" spc="-10" dirty="0" err="1">
                <a:solidFill>
                  <a:srgbClr val="252525"/>
                </a:solidFill>
                <a:latin typeface="Courier New"/>
                <a:cs typeface="Courier New"/>
              </a:rPr>
              <a:t>b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el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('Epochs')</a:t>
            </a:r>
            <a:endParaRPr lang="en-US" altLang="ko-KR" sz="1600" dirty="0">
              <a:latin typeface="Courier New"/>
              <a:cs typeface="Courier New"/>
            </a:endParaRPr>
          </a:p>
          <a:p>
            <a:pPr marL="0" marR="2870835" indent="0">
              <a:spcBef>
                <a:spcPts val="35"/>
              </a:spcBef>
              <a:buNone/>
            </a:pP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plt.yla</a:t>
            </a:r>
            <a:r>
              <a:rPr lang="en-US" altLang="ko-KR" sz="1600" spc="-10" dirty="0" err="1">
                <a:solidFill>
                  <a:srgbClr val="252525"/>
                </a:solidFill>
                <a:latin typeface="Courier New"/>
                <a:cs typeface="Courier New"/>
              </a:rPr>
              <a:t>b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el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('Validation MAE') </a:t>
            </a:r>
          </a:p>
          <a:p>
            <a:pPr marL="0" marR="2870835" indent="0">
              <a:spcBef>
                <a:spcPts val="35"/>
              </a:spcBef>
              <a:buNone/>
            </a:pP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plt.sho</a:t>
            </a:r>
            <a:r>
              <a:rPr lang="en-US" altLang="ko-KR" sz="1600" spc="-10" dirty="0" err="1">
                <a:solidFill>
                  <a:srgbClr val="252525"/>
                </a:solidFill>
                <a:latin typeface="Courier New"/>
                <a:cs typeface="Courier New"/>
              </a:rPr>
              <a:t>w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()</a:t>
            </a:r>
            <a:endParaRPr lang="en-US" altLang="ko-KR" sz="1600" dirty="0">
              <a:latin typeface="Courier New"/>
              <a:cs typeface="Courier New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bject 22"/>
          <p:cNvSpPr/>
          <p:nvPr/>
        </p:nvSpPr>
        <p:spPr>
          <a:xfrm>
            <a:off x="5630795" y="3520817"/>
            <a:ext cx="3491880" cy="24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5076056" y="6021288"/>
            <a:ext cx="413279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3699"/>
              </a:lnSpc>
            </a:pPr>
            <a:r>
              <a:rPr lang="en-US" altLang="ko-KR" spc="-5" dirty="0">
                <a:solidFill>
                  <a:srgbClr val="656565"/>
                </a:solidFill>
                <a:latin typeface="Franklin Gothic Demi"/>
                <a:cs typeface="Franklin Gothic Demi"/>
              </a:rPr>
              <a:t>Figure</a:t>
            </a:r>
            <a:r>
              <a:rPr lang="en-US" altLang="ko-KR" spc="5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pc="10" dirty="0">
                <a:solidFill>
                  <a:srgbClr val="656565"/>
                </a:solidFill>
                <a:latin typeface="Franklin Gothic Demi"/>
                <a:cs typeface="Franklin Gothic Demi"/>
              </a:rPr>
              <a:t>3.12   </a:t>
            </a:r>
            <a:r>
              <a:rPr lang="en-US" altLang="ko-KR" spc="-5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dirty="0">
                <a:solidFill>
                  <a:srgbClr val="656565"/>
                </a:solidFill>
                <a:latin typeface="Franklin Gothic Demi"/>
                <a:cs typeface="Franklin Gothic Demi"/>
              </a:rPr>
              <a:t>Val</a:t>
            </a:r>
            <a:r>
              <a:rPr lang="en-US" altLang="ko-KR" spc="-5" dirty="0">
                <a:solidFill>
                  <a:srgbClr val="656565"/>
                </a:solidFill>
                <a:latin typeface="Franklin Gothic Demi"/>
                <a:cs typeface="Franklin Gothic Demi"/>
              </a:rPr>
              <a:t>i</a:t>
            </a:r>
            <a:r>
              <a:rPr lang="en-US" altLang="ko-KR" dirty="0">
                <a:solidFill>
                  <a:srgbClr val="656565"/>
                </a:solidFill>
                <a:latin typeface="Franklin Gothic Demi"/>
                <a:cs typeface="Franklin Gothic Demi"/>
              </a:rPr>
              <a:t>dation </a:t>
            </a:r>
            <a:r>
              <a:rPr lang="en-US" altLang="ko-KR" spc="10" dirty="0">
                <a:solidFill>
                  <a:srgbClr val="656565"/>
                </a:solidFill>
                <a:latin typeface="Franklin Gothic Demi"/>
                <a:cs typeface="Franklin Gothic Demi"/>
              </a:rPr>
              <a:t>MAE</a:t>
            </a:r>
            <a:r>
              <a:rPr lang="en-US" altLang="ko-KR" spc="45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pc="5" dirty="0">
                <a:solidFill>
                  <a:srgbClr val="656565"/>
                </a:solidFill>
                <a:latin typeface="Franklin Gothic Demi"/>
                <a:cs typeface="Franklin Gothic Demi"/>
              </a:rPr>
              <a:t>by</a:t>
            </a:r>
            <a:r>
              <a:rPr lang="en-US" altLang="ko-KR" spc="40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dirty="0">
                <a:solidFill>
                  <a:srgbClr val="656565"/>
                </a:solidFill>
                <a:latin typeface="Franklin Gothic Demi"/>
                <a:cs typeface="Franklin Gothic Demi"/>
              </a:rPr>
              <a:t>epo</a:t>
            </a:r>
            <a:r>
              <a:rPr lang="en-US" altLang="ko-KR" spc="-5" dirty="0">
                <a:solidFill>
                  <a:srgbClr val="656565"/>
                </a:solidFill>
                <a:latin typeface="Franklin Gothic Demi"/>
                <a:cs typeface="Franklin Gothic Demi"/>
              </a:rPr>
              <a:t>ch</a:t>
            </a:r>
            <a:endParaRPr lang="en-US" altLang="ko-KR" dirty="0">
              <a:latin typeface="Franklin Gothic Demi"/>
              <a:cs typeface="Franklin Gothic Demi"/>
            </a:endParaRPr>
          </a:p>
        </p:txBody>
      </p:sp>
    </p:spTree>
    <p:extLst>
      <p:ext uri="{BB962C8B-B14F-4D97-AF65-F5344CB8AC3E}">
        <p14:creationId xmlns:p14="http://schemas.microsoft.com/office/powerpoint/2010/main" val="126310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12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118992" y="1052737"/>
            <a:ext cx="9277544" cy="4543323"/>
          </a:xfrm>
        </p:spPr>
        <p:txBody>
          <a:bodyPr>
            <a:normAutofit fontScale="77500" lnSpcReduction="20000"/>
          </a:bodyPr>
          <a:lstStyle/>
          <a:p>
            <a:pPr marL="0" marR="3456304" indent="0" algn="just">
              <a:buNone/>
            </a:pPr>
            <a:r>
              <a:rPr lang="en-US" altLang="ko-KR" sz="2000" b="1" i="1" spc="-10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6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25" dirty="0">
                <a:solidFill>
                  <a:srgbClr val="466A85"/>
                </a:solidFill>
                <a:latin typeface="Arial"/>
                <a:cs typeface="Arial"/>
              </a:rPr>
              <a:t>4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b="1" i="1" spc="-135" dirty="0">
                <a:solidFill>
                  <a:srgbClr val="466A85"/>
                </a:solidFill>
                <a:latin typeface="Arial"/>
                <a:cs typeface="Arial"/>
              </a:rPr>
              <a:t>V</a:t>
            </a:r>
            <a:r>
              <a:rPr lang="en-US" altLang="ko-KR" sz="2000" b="1" i="1" spc="-35" dirty="0">
                <a:solidFill>
                  <a:srgbClr val="466A85"/>
                </a:solidFill>
                <a:latin typeface="Arial"/>
                <a:cs typeface="Arial"/>
              </a:rPr>
              <a:t>alidating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125" dirty="0">
                <a:solidFill>
                  <a:srgbClr val="466A85"/>
                </a:solidFill>
                <a:latin typeface="Arial"/>
                <a:cs typeface="Arial"/>
              </a:rPr>
              <a:t>y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o</a:t>
            </a:r>
            <a:r>
              <a:rPr lang="en-US" altLang="ko-KR" sz="2000" b="1" i="1" spc="-90" dirty="0">
                <a:solidFill>
                  <a:srgbClr val="466A85"/>
                </a:solidFill>
                <a:latin typeface="Arial"/>
                <a:cs typeface="Arial"/>
              </a:rPr>
              <a:t>u</a:t>
            </a:r>
            <a:r>
              <a:rPr lang="en-US" altLang="ko-KR" sz="2000" b="1" i="1" spc="-45" dirty="0">
                <a:solidFill>
                  <a:srgbClr val="466A85"/>
                </a:solidFill>
                <a:latin typeface="Arial"/>
                <a:cs typeface="Arial"/>
              </a:rPr>
              <a:t>r</a:t>
            </a:r>
            <a:r>
              <a:rPr lang="en-US" altLang="ko-KR" sz="20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000" b="1" i="1" spc="-80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000" b="1" i="1" spc="-60" dirty="0">
                <a:solidFill>
                  <a:srgbClr val="466A85"/>
                </a:solidFill>
                <a:latin typeface="Arial"/>
                <a:cs typeface="Arial"/>
              </a:rPr>
              <a:t>proach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using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K-fold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40" dirty="0">
                <a:solidFill>
                  <a:srgbClr val="466A85"/>
                </a:solidFill>
                <a:latin typeface="Arial"/>
                <a:cs typeface="Arial"/>
              </a:rPr>
              <a:t>validation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363220" indent="-152400">
              <a:lnSpc>
                <a:spcPct val="100000"/>
              </a:lnSpc>
              <a:spcBef>
                <a:spcPts val="495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363220" algn="l"/>
              </a:tabLst>
            </a:pP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Omi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th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firs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dat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points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110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ic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ar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7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dif</a:t>
            </a:r>
            <a:r>
              <a:rPr lang="en-US" altLang="ko-KR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eren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scal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tha</a:t>
            </a:r>
            <a:r>
              <a:rPr lang="en-US" altLang="ko-KR" sz="1800" spc="7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res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curve.</a:t>
            </a:r>
            <a:endParaRPr lang="en-US" altLang="ko-KR" sz="1800" dirty="0">
              <a:latin typeface="Times New Roman"/>
              <a:cs typeface="Times New Roman"/>
            </a:endParaRPr>
          </a:p>
          <a:p>
            <a:pPr marL="363220" marR="13335" indent="-152400">
              <a:lnSpc>
                <a:spcPct val="108000"/>
              </a:lnSpc>
              <a:spcBef>
                <a:spcPts val="105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363220" algn="l"/>
              </a:tabLst>
            </a:pP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Replace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lang="en-US" altLang="ko-KR" sz="1800" spc="7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int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wi</a:t>
            </a:r>
            <a:r>
              <a:rPr lang="en-US" altLang="ko-KR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ko-KR" sz="1800" spc="70" dirty="0">
                <a:solidFill>
                  <a:srgbClr val="FF0000"/>
                </a:solidFill>
                <a:latin typeface="Times New Roman"/>
                <a:cs typeface="Times New Roman"/>
              </a:rPr>
              <a:t>ponen</a:t>
            </a:r>
            <a:r>
              <a:rPr lang="en-US" altLang="ko-KR"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ial</a:t>
            </a:r>
            <a:r>
              <a:rPr lang="en-US" altLang="ko-KR" sz="18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8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dirty="0">
                <a:solidFill>
                  <a:srgbClr val="FF0000"/>
                </a:solidFill>
                <a:latin typeface="Times New Roman"/>
                <a:cs typeface="Times New Roman"/>
              </a:rPr>
              <a:t>ving</a:t>
            </a:r>
            <a:r>
              <a:rPr lang="en-US" altLang="ko-KR" sz="18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imes New Roman"/>
                <a:cs typeface="Times New Roman"/>
              </a:rPr>
              <a:t>av</a:t>
            </a:r>
            <a:r>
              <a:rPr lang="en-US" altLang="ko-KR"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age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 previous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poin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,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obtain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smooth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0" dirty="0" err="1">
                <a:solidFill>
                  <a:srgbClr val="252525"/>
                </a:solidFill>
                <a:latin typeface="Times New Roman"/>
                <a:cs typeface="Times New Roman"/>
              </a:rPr>
              <a:t>curve.</a:t>
            </a:r>
            <a:r>
              <a:rPr lang="en-US" altLang="ko-KR" sz="1800" spc="10" dirty="0" err="1">
                <a:solidFill>
                  <a:srgbClr val="FFFFFF"/>
                </a:solidFill>
                <a:latin typeface="Franklin Gothic Demi"/>
                <a:cs typeface="Franklin Gothic Demi"/>
              </a:rPr>
              <a:t>ssive</a:t>
            </a:r>
            <a:r>
              <a:rPr lang="en-US" altLang="ko-KR" sz="1800" spc="3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 err="1">
                <a:solidFill>
                  <a:srgbClr val="FFFFFF"/>
                </a:solidFill>
                <a:latin typeface="Franklin Gothic Demi"/>
                <a:cs typeface="Franklin Gothic Demi"/>
              </a:rPr>
              <a:t>ti</a:t>
            </a:r>
            <a:r>
              <a:rPr lang="en-US" altLang="ko-KR" sz="1800" spc="-5" dirty="0" err="1">
                <a:solidFill>
                  <a:srgbClr val="FFFFFF"/>
                </a:solidFill>
                <a:latin typeface="Franklin Gothic Demi"/>
                <a:cs typeface="Franklin Gothic Demi"/>
              </a:rPr>
              <a:t>o</a:t>
            </a:r>
            <a:r>
              <a:rPr lang="en-US" altLang="ko-KR" sz="1800" spc="-10" dirty="0" err="1">
                <a:solidFill>
                  <a:srgbClr val="FFFFFF"/>
                </a:solidFill>
                <a:latin typeface="Franklin Gothic Demi"/>
                <a:cs typeface="Franklin Gothic Demi"/>
              </a:rPr>
              <a:t>n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5" dirty="0">
                <a:solidFill>
                  <a:srgbClr val="FFFFFF"/>
                </a:solidFill>
                <a:latin typeface="Franklin Gothic Demi"/>
                <a:cs typeface="Franklin Gothic Demi"/>
              </a:rPr>
              <a:t>scores</a:t>
            </a:r>
            <a:endParaRPr lang="en-US" altLang="ko-KR" sz="1800" dirty="0">
              <a:latin typeface="Franklin Gothic Demi"/>
              <a:cs typeface="Franklin Gothic Demi"/>
            </a:endParaRPr>
          </a:p>
          <a:p>
            <a:pPr marL="12700" marR="2024380" indent="0">
              <a:lnSpc>
                <a:spcPct val="103699"/>
              </a:lnSpc>
              <a:buNone/>
            </a:pP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Lis</a:t>
            </a:r>
            <a:r>
              <a:rPr lang="en-US" altLang="ko-KR" sz="18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ting</a:t>
            </a:r>
            <a:r>
              <a:rPr lang="en-US" altLang="ko-KR" sz="1800" spc="5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5" dirty="0">
                <a:solidFill>
                  <a:srgbClr val="FF0000"/>
                </a:solidFill>
                <a:latin typeface="Franklin Gothic Demi"/>
                <a:cs typeface="Franklin Gothic Demi"/>
              </a:rPr>
              <a:t>3.31   </a:t>
            </a:r>
            <a:r>
              <a:rPr lang="en-US" altLang="ko-KR" sz="18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Franklin Gothic Demi"/>
                <a:cs typeface="Franklin Gothic Demi"/>
              </a:rPr>
              <a:t>Plotting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Franklin Gothic Demi"/>
                <a:cs typeface="Franklin Gothic Demi"/>
              </a:rPr>
              <a:t>va</a:t>
            </a:r>
            <a:r>
              <a:rPr lang="en-US" altLang="ko-KR" sz="18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l</a:t>
            </a:r>
            <a:r>
              <a:rPr lang="en-US" altLang="ko-KR" sz="1800" dirty="0">
                <a:solidFill>
                  <a:srgbClr val="FF0000"/>
                </a:solidFill>
                <a:latin typeface="Franklin Gothic Demi"/>
                <a:cs typeface="Franklin Gothic Demi"/>
              </a:rPr>
              <a:t>idation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0" dirty="0">
                <a:solidFill>
                  <a:srgbClr val="FF0000"/>
                </a:solidFill>
                <a:latin typeface="Franklin Gothic Demi"/>
                <a:cs typeface="Franklin Gothic Demi"/>
              </a:rPr>
              <a:t>sc</a:t>
            </a:r>
            <a:r>
              <a:rPr lang="en-US" altLang="ko-KR" sz="1800" dirty="0">
                <a:solidFill>
                  <a:srgbClr val="FF0000"/>
                </a:solidFill>
                <a:latin typeface="Franklin Gothic Demi"/>
                <a:cs typeface="Franklin Gothic Demi"/>
              </a:rPr>
              <a:t>o</a:t>
            </a:r>
            <a:r>
              <a:rPr lang="en-US" altLang="ko-KR" sz="1800" spc="10" dirty="0">
                <a:solidFill>
                  <a:srgbClr val="FF0000"/>
                </a:solidFill>
                <a:latin typeface="Franklin Gothic Demi"/>
                <a:cs typeface="Franklin Gothic Demi"/>
              </a:rPr>
              <a:t>res,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exclu</a:t>
            </a:r>
            <a:r>
              <a:rPr lang="en-US" altLang="ko-KR" sz="18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ding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the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fir</a:t>
            </a:r>
            <a:r>
              <a:rPr lang="en-US" altLang="ko-KR" sz="1800" spc="-15" dirty="0">
                <a:solidFill>
                  <a:srgbClr val="FF0000"/>
                </a:solidFill>
                <a:latin typeface="Franklin Gothic Demi"/>
                <a:cs typeface="Franklin Gothic Demi"/>
              </a:rPr>
              <a:t>s</a:t>
            </a:r>
            <a:r>
              <a:rPr lang="en-US" altLang="ko-KR" sz="1800" spc="20" dirty="0">
                <a:solidFill>
                  <a:srgbClr val="FF0000"/>
                </a:solidFill>
                <a:latin typeface="Franklin Gothic Demi"/>
                <a:cs typeface="Franklin Gothic Demi"/>
              </a:rPr>
              <a:t>t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0" dirty="0">
                <a:solidFill>
                  <a:srgbClr val="FF0000"/>
                </a:solidFill>
                <a:latin typeface="Franklin Gothic Demi"/>
                <a:cs typeface="Franklin Gothic Demi"/>
              </a:rPr>
              <a:t>10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Franklin Gothic Demi"/>
                <a:cs typeface="Franklin Gothic Demi"/>
              </a:rPr>
              <a:t>data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p</a:t>
            </a: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oints </a:t>
            </a:r>
            <a:r>
              <a:rPr lang="en-US" altLang="ko-KR" sz="18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mean</a:t>
            </a:r>
            <a:r>
              <a:rPr lang="en-US" altLang="ko-KR" sz="18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K-f</a:t>
            </a:r>
            <a:r>
              <a:rPr lang="en-US" altLang="ko-KR" sz="1800" spc="-20" dirty="0">
                <a:solidFill>
                  <a:srgbClr val="FFFFFF"/>
                </a:solidFill>
                <a:latin typeface="Franklin Gothic Demi"/>
                <a:cs typeface="Franklin Gothic Demi"/>
              </a:rPr>
              <a:t>o</a:t>
            </a:r>
            <a:r>
              <a:rPr lang="en-US" altLang="ko-KR" sz="1800" spc="-5" dirty="0">
                <a:solidFill>
                  <a:srgbClr val="FFFFFF"/>
                </a:solidFill>
                <a:latin typeface="Franklin Gothic Demi"/>
                <a:cs typeface="Franklin Gothic Demi"/>
              </a:rPr>
              <a:t>ld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</a:p>
          <a:p>
            <a:pPr marL="12700" marR="2024380" indent="0">
              <a:lnSpc>
                <a:spcPct val="110000"/>
              </a:lnSpc>
              <a:buNone/>
            </a:pP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def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b="1" spc="-5" dirty="0" err="1">
                <a:solidFill>
                  <a:srgbClr val="252525"/>
                </a:solidFill>
                <a:latin typeface="Courier New"/>
                <a:cs typeface="Courier New"/>
              </a:rPr>
              <a:t>smo</a:t>
            </a:r>
            <a:r>
              <a:rPr lang="en-US" altLang="ko-KR" sz="1800" b="1" spc="-10" dirty="0" err="1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lang="en-US" altLang="ko-KR" sz="1800" b="1" spc="-5" dirty="0" err="1">
                <a:solidFill>
                  <a:srgbClr val="252525"/>
                </a:solidFill>
                <a:latin typeface="Courier New"/>
                <a:cs typeface="Courier New"/>
              </a:rPr>
              <a:t>th_curve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points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, </a:t>
            </a:r>
            <a:r>
              <a:rPr lang="en-US" altLang="ko-KR" sz="1800" spc="-5" dirty="0">
                <a:solidFill>
                  <a:srgbClr val="FF0000"/>
                </a:solidFill>
                <a:latin typeface="Courier New"/>
                <a:cs typeface="Courier New"/>
              </a:rPr>
              <a:t>factor=</a:t>
            </a:r>
            <a:r>
              <a:rPr lang="en-US" altLang="ko-KR" sz="1800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altLang="ko-KR" sz="1800" spc="-5" dirty="0">
                <a:solidFill>
                  <a:srgbClr val="FF0000"/>
                </a:solidFill>
                <a:latin typeface="Courier New"/>
                <a:cs typeface="Courier New"/>
              </a:rPr>
              <a:t>.9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):  </a:t>
            </a:r>
          </a:p>
          <a:p>
            <a:pPr marL="12700" marR="202438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smoot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h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ed_points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= []</a:t>
            </a:r>
          </a:p>
          <a:p>
            <a:pPr marL="12700" marR="202438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for p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int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in points: </a:t>
            </a:r>
          </a:p>
          <a:p>
            <a:pPr marL="12700" marR="202438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   if 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s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moothed_points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: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35560" indent="0">
              <a:lnSpc>
                <a:spcPct val="110000"/>
              </a:lnSpc>
              <a:spcBef>
                <a:spcPts val="35"/>
              </a:spcBef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      p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r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evious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smoothed_points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-1]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256540" marR="1270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    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m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oothed_points.append</a:t>
            </a:r>
            <a:endParaRPr lang="en-US" altLang="ko-KR" sz="1800" spc="-5" dirty="0">
              <a:solidFill>
                <a:srgbClr val="252525"/>
              </a:solidFill>
              <a:latin typeface="Courier New"/>
              <a:cs typeface="Courier New"/>
            </a:endParaRPr>
          </a:p>
          <a:p>
            <a:pPr marL="256540" marR="1270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     (pre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v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ious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* factor + point * (1 - factor)) </a:t>
            </a:r>
          </a:p>
          <a:p>
            <a:pPr marL="256540" marR="1270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 els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: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134620" marR="2145665" indent="0">
              <a:lnSpc>
                <a:spcPct val="110000"/>
              </a:lnSpc>
              <a:spcBef>
                <a:spcPts val="35"/>
              </a:spcBef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    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m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oothed_points.append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(poi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n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t) </a:t>
            </a:r>
          </a:p>
          <a:p>
            <a:pPr marL="134620" marR="2145665" indent="0">
              <a:lnSpc>
                <a:spcPct val="110000"/>
              </a:lnSpc>
              <a:spcBef>
                <a:spcPts val="35"/>
              </a:spcBef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return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smoothed_points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marR="196215" indent="0">
              <a:lnSpc>
                <a:spcPct val="110000"/>
              </a:lnSpc>
              <a:spcBef>
                <a:spcPts val="120"/>
              </a:spcBef>
              <a:buNone/>
            </a:pP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smooth_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m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ae_history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lang="en-US" altLang="ko-KR" sz="1800" b="1" spc="-5" dirty="0" err="1">
                <a:solidFill>
                  <a:srgbClr val="252525"/>
                </a:solidFill>
                <a:latin typeface="Courier New"/>
                <a:cs typeface="Courier New"/>
              </a:rPr>
              <a:t>smooth_curv</a:t>
            </a:r>
            <a:r>
              <a:rPr lang="en-US" altLang="ko-KR" sz="1800" b="1" spc="-10" dirty="0" err="1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80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average_mae_history</a:t>
            </a:r>
            <a:r>
              <a:rPr lang="en-US" altLang="ko-KR"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[10</a:t>
            </a:r>
            <a:r>
              <a:rPr lang="en-US" altLang="ko-KR"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lang="en-US" altLang="ko-KR"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) </a:t>
            </a:r>
          </a:p>
          <a:p>
            <a:pPr marL="0" marR="196215" indent="0">
              <a:lnSpc>
                <a:spcPct val="110000"/>
              </a:lnSpc>
              <a:spcBef>
                <a:spcPts val="120"/>
              </a:spcBef>
              <a:buNone/>
            </a:pP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plt.plo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(range(1,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len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smooth_mae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_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history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) + 1),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smooth_m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e_history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plt.xla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b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el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('Epochs')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marR="2571750" indent="0">
              <a:lnSpc>
                <a:spcPct val="110000"/>
              </a:lnSpc>
              <a:spcBef>
                <a:spcPts val="5"/>
              </a:spcBef>
              <a:buNone/>
            </a:pP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plt.yla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b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el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('Validation MAE') </a:t>
            </a:r>
          </a:p>
          <a:p>
            <a:pPr marL="0" marR="2571750" indent="0">
              <a:lnSpc>
                <a:spcPct val="110000"/>
              </a:lnSpc>
              <a:spcBef>
                <a:spcPts val="5"/>
              </a:spcBef>
              <a:buNone/>
            </a:pP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plt.sho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w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()</a:t>
            </a:r>
            <a:endParaRPr lang="en-US" altLang="ko-KR" sz="1800" dirty="0">
              <a:latin typeface="Courier New"/>
              <a:cs typeface="Courier New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89117" y="5615185"/>
            <a:ext cx="4254883" cy="649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 algn="just">
              <a:lnSpc>
                <a:spcPct val="104099"/>
              </a:lnSpc>
            </a:pPr>
            <a:r>
              <a:rPr lang="en-US" altLang="ko-KR" spc="-5" dirty="0">
                <a:solidFill>
                  <a:srgbClr val="656565"/>
                </a:solidFill>
                <a:latin typeface="Franklin Gothic Demi"/>
                <a:cs typeface="Franklin Gothic Demi"/>
              </a:rPr>
              <a:t>Figure</a:t>
            </a:r>
            <a:r>
              <a:rPr lang="en-US" altLang="ko-KR" spc="5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pc="10" dirty="0">
                <a:solidFill>
                  <a:srgbClr val="656565"/>
                </a:solidFill>
                <a:latin typeface="Franklin Gothic Demi"/>
                <a:cs typeface="Franklin Gothic Demi"/>
              </a:rPr>
              <a:t>3.13   </a:t>
            </a:r>
            <a:r>
              <a:rPr lang="en-US" altLang="ko-KR" spc="-5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dirty="0">
                <a:solidFill>
                  <a:srgbClr val="656565"/>
                </a:solidFill>
                <a:latin typeface="Franklin Gothic Demi"/>
                <a:cs typeface="Franklin Gothic Demi"/>
              </a:rPr>
              <a:t>Valida</a:t>
            </a:r>
            <a:r>
              <a:rPr lang="en-US" altLang="ko-KR" spc="-5" dirty="0">
                <a:solidFill>
                  <a:srgbClr val="656565"/>
                </a:solidFill>
                <a:latin typeface="Franklin Gothic Demi"/>
                <a:cs typeface="Franklin Gothic Demi"/>
              </a:rPr>
              <a:t>tion</a:t>
            </a:r>
            <a:r>
              <a:rPr lang="en-US" altLang="ko-KR" spc="15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pc="20" dirty="0">
                <a:solidFill>
                  <a:srgbClr val="656565"/>
                </a:solidFill>
                <a:latin typeface="Franklin Gothic Demi"/>
                <a:cs typeface="Franklin Gothic Demi"/>
              </a:rPr>
              <a:t>M</a:t>
            </a:r>
            <a:r>
              <a:rPr lang="en-US" altLang="ko-KR" spc="15" dirty="0">
                <a:solidFill>
                  <a:srgbClr val="656565"/>
                </a:solidFill>
                <a:latin typeface="Franklin Gothic Demi"/>
                <a:cs typeface="Franklin Gothic Demi"/>
              </a:rPr>
              <a:t>A</a:t>
            </a:r>
            <a:r>
              <a:rPr lang="en-US" altLang="ko-KR" dirty="0">
                <a:solidFill>
                  <a:srgbClr val="656565"/>
                </a:solidFill>
                <a:latin typeface="Franklin Gothic Demi"/>
                <a:cs typeface="Franklin Gothic Demi"/>
              </a:rPr>
              <a:t>E </a:t>
            </a:r>
            <a:r>
              <a:rPr lang="en-US" altLang="ko-KR" spc="-10" dirty="0">
                <a:solidFill>
                  <a:srgbClr val="656565"/>
                </a:solidFill>
                <a:latin typeface="Franklin Gothic Demi"/>
                <a:cs typeface="Franklin Gothic Demi"/>
              </a:rPr>
              <a:t>b</a:t>
            </a:r>
            <a:r>
              <a:rPr lang="en-US" altLang="ko-KR" spc="25" dirty="0">
                <a:solidFill>
                  <a:srgbClr val="656565"/>
                </a:solidFill>
                <a:latin typeface="Franklin Gothic Demi"/>
                <a:cs typeface="Franklin Gothic Demi"/>
              </a:rPr>
              <a:t>y</a:t>
            </a:r>
            <a:r>
              <a:rPr lang="en-US" altLang="ko-KR" spc="40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pc="5" dirty="0">
                <a:solidFill>
                  <a:srgbClr val="656565"/>
                </a:solidFill>
                <a:latin typeface="Franklin Gothic Demi"/>
                <a:cs typeface="Franklin Gothic Demi"/>
              </a:rPr>
              <a:t>epoch,</a:t>
            </a:r>
            <a:r>
              <a:rPr lang="en-US" altLang="ko-KR" spc="40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</a:p>
          <a:p>
            <a:pPr marL="12700" marR="12700" algn="just">
              <a:lnSpc>
                <a:spcPct val="104099"/>
              </a:lnSpc>
            </a:pPr>
            <a:r>
              <a:rPr lang="en-US" altLang="ko-KR" dirty="0">
                <a:solidFill>
                  <a:srgbClr val="656565"/>
                </a:solidFill>
                <a:latin typeface="Franklin Gothic Demi"/>
                <a:cs typeface="Franklin Gothic Demi"/>
              </a:rPr>
              <a:t>exclud</a:t>
            </a:r>
            <a:r>
              <a:rPr lang="en-US" altLang="ko-KR" spc="-5" dirty="0">
                <a:solidFill>
                  <a:srgbClr val="656565"/>
                </a:solidFill>
                <a:latin typeface="Franklin Gothic Demi"/>
                <a:cs typeface="Franklin Gothic Demi"/>
              </a:rPr>
              <a:t>i</a:t>
            </a:r>
            <a:r>
              <a:rPr lang="en-US" altLang="ko-KR" spc="-10" dirty="0">
                <a:solidFill>
                  <a:srgbClr val="656565"/>
                </a:solidFill>
                <a:latin typeface="Franklin Gothic Demi"/>
                <a:cs typeface="Franklin Gothic Demi"/>
              </a:rPr>
              <a:t>n</a:t>
            </a:r>
            <a:r>
              <a:rPr lang="en-US" altLang="ko-KR" dirty="0">
                <a:solidFill>
                  <a:srgbClr val="656565"/>
                </a:solidFill>
                <a:latin typeface="Franklin Gothic Demi"/>
                <a:cs typeface="Franklin Gothic Demi"/>
              </a:rPr>
              <a:t>g</a:t>
            </a:r>
            <a:r>
              <a:rPr lang="en-US" altLang="ko-KR" spc="40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pc="5" dirty="0">
                <a:solidFill>
                  <a:srgbClr val="656565"/>
                </a:solidFill>
                <a:latin typeface="Franklin Gothic Demi"/>
                <a:cs typeface="Franklin Gothic Demi"/>
              </a:rPr>
              <a:t>t</a:t>
            </a:r>
            <a:r>
              <a:rPr lang="en-US" altLang="ko-KR" dirty="0">
                <a:solidFill>
                  <a:srgbClr val="656565"/>
                </a:solidFill>
                <a:latin typeface="Franklin Gothic Demi"/>
                <a:cs typeface="Franklin Gothic Demi"/>
              </a:rPr>
              <a:t>he</a:t>
            </a:r>
            <a:r>
              <a:rPr lang="en-US" altLang="ko-KR" spc="40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dirty="0">
                <a:solidFill>
                  <a:srgbClr val="656565"/>
                </a:solidFill>
                <a:latin typeface="Franklin Gothic Demi"/>
                <a:cs typeface="Franklin Gothic Demi"/>
              </a:rPr>
              <a:t>first 1</a:t>
            </a:r>
            <a:r>
              <a:rPr lang="en-US" altLang="ko-KR" spc="5" dirty="0">
                <a:solidFill>
                  <a:srgbClr val="656565"/>
                </a:solidFill>
                <a:latin typeface="Franklin Gothic Demi"/>
                <a:cs typeface="Franklin Gothic Demi"/>
              </a:rPr>
              <a:t>0</a:t>
            </a:r>
            <a:r>
              <a:rPr lang="en-US" altLang="ko-KR" spc="40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dirty="0">
                <a:solidFill>
                  <a:srgbClr val="656565"/>
                </a:solidFill>
                <a:latin typeface="Franklin Gothic Demi"/>
                <a:cs typeface="Franklin Gothic Demi"/>
              </a:rPr>
              <a:t>data</a:t>
            </a:r>
            <a:r>
              <a:rPr lang="en-US" altLang="ko-KR" spc="40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pc="-5" dirty="0">
                <a:solidFill>
                  <a:srgbClr val="656565"/>
                </a:solidFill>
                <a:latin typeface="Franklin Gothic Demi"/>
                <a:cs typeface="Franklin Gothic Demi"/>
              </a:rPr>
              <a:t>poi</a:t>
            </a:r>
            <a:r>
              <a:rPr lang="en-US" altLang="ko-KR" spc="-10" dirty="0">
                <a:solidFill>
                  <a:srgbClr val="656565"/>
                </a:solidFill>
                <a:latin typeface="Franklin Gothic Demi"/>
                <a:cs typeface="Franklin Gothic Demi"/>
              </a:rPr>
              <a:t>n</a:t>
            </a:r>
            <a:r>
              <a:rPr lang="en-US" altLang="ko-KR" spc="15" dirty="0">
                <a:solidFill>
                  <a:srgbClr val="656565"/>
                </a:solidFill>
                <a:latin typeface="Franklin Gothic Demi"/>
                <a:cs typeface="Franklin Gothic Demi"/>
              </a:rPr>
              <a:t>ts</a:t>
            </a:r>
            <a:endParaRPr lang="en-US" altLang="ko-KR" dirty="0">
              <a:latin typeface="Franklin Gothic Demi"/>
              <a:cs typeface="Franklin Gothic Demi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5652120" y="2159330"/>
            <a:ext cx="3404304" cy="214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8D486-4B79-4921-9261-FE16B97CDC6C}"/>
              </a:ext>
            </a:extLst>
          </p:cNvPr>
          <p:cNvSpPr txBox="1"/>
          <p:nvPr/>
        </p:nvSpPr>
        <p:spPr>
          <a:xfrm>
            <a:off x="118992" y="5630124"/>
            <a:ext cx="425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test = [3, 5, 4, 6, 7, 3]</a:t>
            </a:r>
            <a:endParaRPr lang="en-US" altLang="ko-KR" sz="1800" dirty="0">
              <a:latin typeface="Courier New"/>
              <a:cs typeface="Courier New"/>
            </a:endParaRPr>
          </a:p>
          <a:p>
            <a:pPr algn="l"/>
            <a:r>
              <a:rPr lang="en-US" altLang="ko-KR" sz="1800" b="1" spc="-5" dirty="0" err="1">
                <a:solidFill>
                  <a:srgbClr val="252525"/>
                </a:solidFill>
                <a:latin typeface="Courier New"/>
                <a:cs typeface="Courier New"/>
              </a:rPr>
              <a:t>smooth_curv</a:t>
            </a:r>
            <a:r>
              <a:rPr lang="en-US" altLang="ko-KR" sz="1800" b="1" spc="-10" dirty="0" err="1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(test)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07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13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118992" y="1160748"/>
            <a:ext cx="8845496" cy="3420380"/>
          </a:xfrm>
        </p:spPr>
        <p:txBody>
          <a:bodyPr>
            <a:normAutofit fontScale="85000" lnSpcReduction="10000"/>
          </a:bodyPr>
          <a:lstStyle/>
          <a:p>
            <a:pPr marL="12700" marR="12700" indent="0">
              <a:lnSpc>
                <a:spcPct val="108500"/>
              </a:lnSpc>
            </a:pP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validation</a:t>
            </a:r>
            <a:r>
              <a:rPr lang="en-US" altLang="ko-KR"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MAE </a:t>
            </a:r>
            <a:r>
              <a:rPr lang="en-US" altLang="ko-KR" sz="18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stops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improving</a:t>
            </a:r>
            <a:r>
              <a:rPr lang="en-US" altLang="ko-KR" sz="2000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signifi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cantly</a:t>
            </a:r>
            <a:r>
              <a:rPr lang="en-US" altLang="ko-KR" sz="2000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aft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80</a:t>
            </a:r>
            <a:r>
              <a:rPr lang="en-US" altLang="ko-KR" sz="20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epochs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12700" indent="0">
              <a:lnSpc>
                <a:spcPct val="108500"/>
              </a:lnSpc>
            </a:pP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adjust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size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 h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dden 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yers,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ok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ormance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st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data.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210820" marR="13335" indent="0">
              <a:lnSpc>
                <a:spcPct val="108000"/>
              </a:lnSpc>
              <a:spcBef>
                <a:spcPts val="105"/>
              </a:spcBef>
              <a:buClr>
                <a:srgbClr val="CCA658"/>
              </a:buClr>
              <a:buSzPct val="85000"/>
              <a:buNone/>
              <a:tabLst>
                <a:tab pos="363220" algn="l"/>
              </a:tabLst>
            </a:pP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-f</a:t>
            </a:r>
            <a:r>
              <a:rPr lang="en-US" altLang="ko-KR" sz="1800" spc="-20" dirty="0">
                <a:solidFill>
                  <a:srgbClr val="FFFFFF"/>
                </a:solidFill>
                <a:latin typeface="Franklin Gothic Demi"/>
                <a:cs typeface="Franklin Gothic Demi"/>
              </a:rPr>
              <a:t>o</a:t>
            </a:r>
            <a:r>
              <a:rPr lang="en-US" altLang="ko-KR" sz="1800" spc="-5" dirty="0">
                <a:solidFill>
                  <a:srgbClr val="FFFFFF"/>
                </a:solidFill>
                <a:latin typeface="Franklin Gothic Demi"/>
                <a:cs typeface="Franklin Gothic Demi"/>
              </a:rPr>
              <a:t>ld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dirty="0">
                <a:solidFill>
                  <a:srgbClr val="FFFFFF"/>
                </a:solidFill>
                <a:latin typeface="Franklin Gothic Demi"/>
                <a:cs typeface="Franklin Gothic Demi"/>
              </a:rPr>
              <a:t>validati</a:t>
            </a:r>
            <a:r>
              <a:rPr lang="en-US" altLang="ko-KR" sz="1800" spc="-5" dirty="0">
                <a:solidFill>
                  <a:srgbClr val="FFFFFF"/>
                </a:solidFill>
                <a:latin typeface="Franklin Gothic Demi"/>
                <a:cs typeface="Franklin Gothic Demi"/>
              </a:rPr>
              <a:t>o</a:t>
            </a:r>
            <a:r>
              <a:rPr lang="en-US" altLang="ko-KR" sz="18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n</a:t>
            </a:r>
            <a:r>
              <a:rPr lang="en-US" altLang="ko-KR" sz="1800" spc="45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5" dirty="0">
                <a:solidFill>
                  <a:srgbClr val="FFFFFF"/>
                </a:solidFill>
                <a:latin typeface="Franklin Gothic Demi"/>
                <a:cs typeface="Franklin Gothic Demi"/>
              </a:rPr>
              <a:t>scores</a:t>
            </a:r>
            <a:endParaRPr lang="en-US" altLang="ko-KR" sz="1800" dirty="0">
              <a:latin typeface="Franklin Gothic Demi"/>
              <a:cs typeface="Franklin Gothic Demi"/>
            </a:endParaRPr>
          </a:p>
          <a:p>
            <a:pPr marL="0" indent="0">
              <a:buNone/>
            </a:pPr>
            <a:r>
              <a:rPr lang="en-US" altLang="ko-KR" sz="18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Lis</a:t>
            </a:r>
            <a:r>
              <a:rPr lang="en-US" altLang="ko-KR" sz="18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ting</a:t>
            </a:r>
            <a:r>
              <a:rPr lang="en-US" altLang="ko-KR" sz="1800" spc="5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1800" spc="15" dirty="0">
                <a:solidFill>
                  <a:srgbClr val="FF0000"/>
                </a:solidFill>
                <a:latin typeface="Franklin Gothic Demi"/>
                <a:cs typeface="Franklin Gothic Demi"/>
              </a:rPr>
              <a:t>3.32 Training the final model</a:t>
            </a:r>
          </a:p>
          <a:p>
            <a:pPr marL="0" marR="622935" indent="0">
              <a:lnSpc>
                <a:spcPct val="103699"/>
              </a:lnSpc>
              <a:buNone/>
            </a:pP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model = 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build_model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() </a:t>
            </a:r>
          </a:p>
          <a:p>
            <a:pPr marL="0" marR="622935" indent="0">
              <a:lnSpc>
                <a:spcPct val="103699"/>
              </a:lnSpc>
              <a:buNone/>
            </a:pP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model.f</a:t>
            </a:r>
            <a:r>
              <a:rPr lang="en-US" altLang="ko-KR" sz="1600" spc="-1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train_data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, 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train_targ</a:t>
            </a:r>
            <a:r>
              <a:rPr lang="en-US" altLang="ko-KR" sz="1600" spc="-10" dirty="0" err="1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ts,epochs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lang="en-US" altLang="ko-KR" sz="1600" spc="-5" dirty="0">
                <a:solidFill>
                  <a:srgbClr val="FF0000"/>
                </a:solidFill>
                <a:latin typeface="Courier New"/>
                <a:cs typeface="Courier New"/>
              </a:rPr>
              <a:t>80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, 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batch_size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lang="en-US" altLang="ko-KR" sz="1600" spc="-10" dirty="0">
                <a:solidFill>
                  <a:srgbClr val="252525"/>
                </a:solidFill>
                <a:latin typeface="Courier New"/>
                <a:cs typeface="Courier New"/>
              </a:rPr>
              <a:t>1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6, verbose=0)</a:t>
            </a:r>
          </a:p>
          <a:p>
            <a:pPr marL="0" marR="622935" indent="0">
              <a:lnSpc>
                <a:spcPct val="103699"/>
              </a:lnSpc>
              <a:buNone/>
            </a:pP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test_ms</a:t>
            </a:r>
            <a:r>
              <a:rPr lang="en-US" altLang="ko-KR" sz="1600" spc="-10" dirty="0" err="1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_score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lang="en-US" altLang="ko-KR" sz="16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test_mae_score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 = 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model.evaluate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test_dat</a:t>
            </a:r>
            <a:r>
              <a:rPr lang="en-US" altLang="ko-KR" sz="1600" spc="-10" dirty="0" err="1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, 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test_targets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endParaRPr lang="en-US" altLang="ko-KR" sz="1600" dirty="0">
              <a:latin typeface="Courier New"/>
              <a:cs typeface="Courier New"/>
            </a:endParaRPr>
          </a:p>
          <a:p>
            <a:pPr marL="0" marR="622935" indent="0">
              <a:lnSpc>
                <a:spcPct val="103699"/>
              </a:lnSpc>
              <a:buNone/>
            </a:pPr>
            <a:endParaRPr lang="en-US" altLang="ko-KR"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000" spc="8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’s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final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result: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21"/>
              </a:spcBef>
            </a:pPr>
            <a:endParaRPr lang="en-US" altLang="ko-KR" sz="800" dirty="0"/>
          </a:p>
          <a:p>
            <a:pPr marL="0" marR="626110" indent="0">
              <a:lnSpc>
                <a:spcPct val="104400"/>
              </a:lnSpc>
              <a:buNone/>
            </a:pP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&gt;&gt;&gt; 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tes</a:t>
            </a:r>
            <a:r>
              <a:rPr lang="en-US" altLang="ko-KR" sz="1600" spc="-10" dirty="0" err="1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_mae_score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 2.55324</a:t>
            </a:r>
            <a:r>
              <a:rPr lang="en-US" altLang="ko-KR" sz="1600" spc="-10" dirty="0">
                <a:solidFill>
                  <a:srgbClr val="252525"/>
                </a:solidFill>
                <a:latin typeface="Courier New"/>
                <a:cs typeface="Courier New"/>
              </a:rPr>
              <a:t>8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4335057877</a:t>
            </a:r>
            <a:endParaRPr lang="en-US" altLang="ko-KR" sz="1600" dirty="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24"/>
              </a:spcBef>
            </a:pPr>
            <a:endParaRPr lang="en-US" altLang="ko-KR" sz="800" dirty="0"/>
          </a:p>
          <a:p>
            <a:pPr marL="12700">
              <a:lnSpc>
                <a:spcPct val="100000"/>
              </a:lnSpc>
            </a:pPr>
            <a:r>
              <a:rPr lang="en-US" altLang="ko-KR"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u’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stil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lang="en-US" altLang="ko-KR"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abo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$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50</a:t>
            </a:r>
            <a:endParaRPr lang="en-US" altLang="ko-KR" sz="1600" dirty="0">
              <a:latin typeface="Courier New"/>
              <a:cs typeface="Courier New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1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14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293268" y="1133765"/>
            <a:ext cx="8557464" cy="49685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i="1" spc="-10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6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25" dirty="0">
                <a:solidFill>
                  <a:srgbClr val="466A85"/>
                </a:solidFill>
                <a:latin typeface="Arial"/>
                <a:cs typeface="Arial"/>
              </a:rPr>
              <a:t>5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W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r</a:t>
            </a:r>
            <a:r>
              <a:rPr lang="en-US" altLang="ko-KR" sz="2000" b="1" i="1" spc="-20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000" b="1" i="1" spc="-80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000" b="1" i="1" spc="-20" dirty="0">
                <a:solidFill>
                  <a:srgbClr val="466A85"/>
                </a:solidFill>
                <a:latin typeface="Arial"/>
                <a:cs typeface="Arial"/>
              </a:rPr>
              <a:t>i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n</a:t>
            </a:r>
            <a:r>
              <a:rPr lang="en-US" altLang="ko-KR" sz="2000" b="1" i="1" spc="-110" dirty="0">
                <a:solidFill>
                  <a:srgbClr val="466A85"/>
                </a:solidFill>
                <a:latin typeface="Arial"/>
                <a:cs typeface="Arial"/>
              </a:rPr>
              <a:t>g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u</a:t>
            </a:r>
            <a:r>
              <a:rPr lang="en-US" altLang="ko-KR" sz="2000" b="1" i="1" spc="-80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endParaRPr lang="en-US" altLang="ko-KR" sz="2000" dirty="0">
              <a:latin typeface="Arial"/>
              <a:cs typeface="Arial"/>
            </a:endParaRPr>
          </a:p>
          <a:p>
            <a:pPr marL="12700"/>
            <a:r>
              <a:rPr lang="en-US" altLang="ko-KR" sz="2000" spc="8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’s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what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take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away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exampl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</a:p>
          <a:p>
            <a:pPr marL="165100" marR="13335" indent="-152400" algn="just">
              <a:lnSpc>
                <a:spcPct val="108500"/>
              </a:lnSpc>
              <a:buClr>
                <a:srgbClr val="CCA658"/>
              </a:buClr>
              <a:buSzPct val="85000"/>
              <a:buFont typeface="Wingdings 2"/>
              <a:buChar char=""/>
              <a:tabLst>
                <a:tab pos="165100" algn="l"/>
              </a:tabLst>
            </a:pP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Mean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squared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er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lang="en-US" altLang="ko-KR"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MSE</a:t>
            </a:r>
            <a:r>
              <a:rPr lang="en-US" altLang="ko-KR"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a 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loss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funct</a:t>
            </a:r>
            <a:r>
              <a:rPr lang="en-US" altLang="ko-KR" sz="2000" spc="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co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mm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nly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7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gres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sion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65100" marR="13970" indent="-152400" algn="just">
              <a:lnSpc>
                <a:spcPct val="108200"/>
              </a:lnSpc>
              <a:spcBef>
                <a:spcPts val="100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165100" algn="l"/>
              </a:tabLst>
            </a:pP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concept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accu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rac</a:t>
            </a:r>
            <a:r>
              <a:rPr lang="en-US" altLang="ko-KR"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doesn’t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pp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gression.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common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regression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metric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mean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abso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te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er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lang="en-US" altLang="ko-KR"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lang="en-US" altLang="ko-KR"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).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65100" marR="14604" indent="-152400" algn="just">
              <a:lnSpc>
                <a:spcPct val="108000"/>
              </a:lnSpc>
              <a:spcBef>
                <a:spcPts val="105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165100" algn="l"/>
              </a:tabLst>
            </a:pP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features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input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lang="en-US" altLang="ko-KR"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lang="en-US" altLang="ko-KR"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lues</a:t>
            </a:r>
            <a:r>
              <a:rPr lang="en-US" altLang="ko-KR"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dif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erent</a:t>
            </a:r>
            <a:r>
              <a:rPr lang="en-US" altLang="ko-KR" sz="20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ranges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fea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ure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scaled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independe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tly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preprocessing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step.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65100" marR="12700" indent="-152400" algn="just">
              <a:lnSpc>
                <a:spcPct val="108000"/>
              </a:lnSpc>
              <a:spcBef>
                <a:spcPts val="105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165100" algn="l"/>
              </a:tabLst>
            </a:pP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there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ttle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ava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lable,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k-fold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vali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dation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great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way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re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ably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evaluate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model.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65100" marR="14604" indent="-152400" algn="just">
              <a:lnSpc>
                <a:spcPct val="108000"/>
              </a:lnSpc>
              <a:spcBef>
                <a:spcPts val="105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165100" algn="l"/>
              </a:tabLst>
            </a:pPr>
            <a:r>
              <a:rPr lang="en-US" altLang="ko-KR"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ai</a:t>
            </a:r>
            <a:r>
              <a:rPr lang="en-US" altLang="ko-KR"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nin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ata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ail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’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a 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k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9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hi</a:t>
            </a:r>
            <a:r>
              <a:rPr lang="en-US" altLang="ko-KR" sz="2000" spc="7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pi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al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ko-KR"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),</a:t>
            </a:r>
            <a:r>
              <a:rPr lang="en-US" altLang="ko-KR"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lang="en-US" altLang="ko-KR"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order</a:t>
            </a:r>
            <a:r>
              <a:rPr lang="en-US" altLang="ko-KR"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altLang="ko-KR"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avoid</a:t>
            </a:r>
            <a:r>
              <a:rPr lang="en-US" altLang="ko-KR"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sev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re</a:t>
            </a:r>
            <a:r>
              <a:rPr lang="en-US" altLang="ko-KR"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FF0000"/>
                </a:solidFill>
                <a:latin typeface="Times New Roman"/>
                <a:cs typeface="Times New Roman"/>
              </a:rPr>
              <a:t>overfitting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2700"/>
            <a:endParaRPr lang="en-US" altLang="ko-KR" sz="2000" dirty="0">
              <a:latin typeface="Times New Roman"/>
              <a:cs typeface="Times New Roman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5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15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293268" y="1133765"/>
            <a:ext cx="8557464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600" b="1" i="1" spc="-55" dirty="0">
                <a:solidFill>
                  <a:srgbClr val="466A85"/>
                </a:solidFill>
                <a:latin typeface="Arial"/>
                <a:cs typeface="Arial"/>
              </a:rPr>
              <a:t>Chapter</a:t>
            </a:r>
            <a:r>
              <a:rPr lang="en-US" altLang="ko-KR" sz="36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3600" b="1" i="1" spc="-90" dirty="0">
                <a:solidFill>
                  <a:srgbClr val="466A85"/>
                </a:solidFill>
                <a:latin typeface="Arial"/>
                <a:cs typeface="Arial"/>
              </a:rPr>
              <a:t>summary</a:t>
            </a:r>
            <a:endParaRPr lang="en-US" altLang="ko-KR" sz="3600" dirty="0">
              <a:latin typeface="Arial"/>
              <a:cs typeface="Arial"/>
            </a:endParaRPr>
          </a:p>
          <a:p>
            <a:pPr marL="363220" marR="12700" indent="-152400" algn="just">
              <a:lnSpc>
                <a:spcPct val="108300"/>
              </a:lnSpc>
              <a:spcBef>
                <a:spcPts val="234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363220" algn="l"/>
              </a:tabLst>
            </a:pP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binary</a:t>
            </a:r>
            <a:r>
              <a:rPr lang="en-US" altLang="ko-KR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classifica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tion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multiclass</a:t>
            </a:r>
            <a:r>
              <a:rPr lang="en-US" altLang="ko-KR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cla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sification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sc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ession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</a:p>
          <a:p>
            <a:pPr marL="363220" marR="12700" indent="-152400" algn="just">
              <a:lnSpc>
                <a:spcPct val="108300"/>
              </a:lnSpc>
              <a:spcBef>
                <a:spcPts val="234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363220" algn="l"/>
              </a:tabLst>
            </a:pP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prepr</a:t>
            </a:r>
            <a:r>
              <a:rPr lang="en-US" altLang="ko-KR"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cess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raw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fore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eeding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in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neural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network.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363220" marR="13970" indent="-152400" algn="just">
              <a:lnSpc>
                <a:spcPct val="108500"/>
              </a:lnSpc>
              <a:spcBef>
                <a:spcPts val="395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363220" algn="l"/>
              </a:tabLst>
            </a:pPr>
            <a:r>
              <a:rPr lang="en-US" altLang="ko-KR" sz="2000" spc="-25" dirty="0">
                <a:latin typeface="Times New Roman"/>
                <a:cs typeface="Times New Roman"/>
              </a:rPr>
              <a:t>f</a:t>
            </a:r>
            <a:r>
              <a:rPr lang="en-US" altLang="ko-KR" sz="2000" spc="50" dirty="0">
                <a:latin typeface="Times New Roman"/>
                <a:cs typeface="Times New Roman"/>
              </a:rPr>
              <a:t>e</a:t>
            </a:r>
            <a:r>
              <a:rPr lang="en-US" altLang="ko-KR" sz="2000" spc="30" dirty="0">
                <a:latin typeface="Times New Roman"/>
                <a:cs typeface="Times New Roman"/>
              </a:rPr>
              <a:t>a</a:t>
            </a:r>
            <a:r>
              <a:rPr lang="en-US" altLang="ko-KR" sz="2000" spc="40" dirty="0">
                <a:latin typeface="Times New Roman"/>
                <a:cs typeface="Times New Roman"/>
              </a:rPr>
              <a:t>t</a:t>
            </a:r>
            <a:r>
              <a:rPr lang="en-US" altLang="ko-KR" sz="2000" spc="70" dirty="0">
                <a:latin typeface="Times New Roman"/>
                <a:cs typeface="Times New Roman"/>
              </a:rPr>
              <a:t>u</a:t>
            </a:r>
            <a:r>
              <a:rPr lang="en-US" altLang="ko-KR" sz="2000" spc="60" dirty="0">
                <a:latin typeface="Times New Roman"/>
                <a:cs typeface="Times New Roman"/>
              </a:rPr>
              <a:t>r</a:t>
            </a:r>
            <a:r>
              <a:rPr lang="en-US" altLang="ko-KR" sz="2000" spc="50" dirty="0">
                <a:latin typeface="Times New Roman"/>
                <a:cs typeface="Times New Roman"/>
              </a:rPr>
              <a:t>e</a:t>
            </a:r>
            <a:r>
              <a:rPr lang="en-US" altLang="ko-KR" sz="2000" spc="-35" dirty="0">
                <a:latin typeface="Times New Roman"/>
                <a:cs typeface="Times New Roman"/>
              </a:rPr>
              <a:t>s </a:t>
            </a:r>
            <a:r>
              <a:rPr lang="en-US" altLang="ko-KR" sz="2000" spc="-25" dirty="0">
                <a:latin typeface="Times New Roman"/>
                <a:cs typeface="Times New Roman"/>
              </a:rPr>
              <a:t> </a:t>
            </a:r>
            <a:r>
              <a:rPr lang="en-US" altLang="ko-KR" sz="2000" spc="-90" dirty="0">
                <a:latin typeface="Times New Roman"/>
                <a:cs typeface="Times New Roman"/>
              </a:rPr>
              <a:t>w</a:t>
            </a:r>
            <a:r>
              <a:rPr lang="en-US" altLang="ko-KR" sz="2000" spc="-5" dirty="0">
                <a:latin typeface="Times New Roman"/>
                <a:cs typeface="Times New Roman"/>
              </a:rPr>
              <a:t>i</a:t>
            </a:r>
            <a:r>
              <a:rPr lang="en-US" altLang="ko-KR" sz="2000" spc="40" dirty="0">
                <a:latin typeface="Times New Roman"/>
                <a:cs typeface="Times New Roman"/>
              </a:rPr>
              <a:t>t</a:t>
            </a:r>
            <a:r>
              <a:rPr lang="en-US" altLang="ko-KR" sz="2000" spc="95" dirty="0">
                <a:latin typeface="Times New Roman"/>
                <a:cs typeface="Times New Roman"/>
              </a:rPr>
              <a:t>h </a:t>
            </a:r>
            <a:r>
              <a:rPr lang="en-US" altLang="ko-KR" sz="2000" spc="-25" dirty="0"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latin typeface="Times New Roman"/>
                <a:cs typeface="Times New Roman"/>
              </a:rPr>
              <a:t>diff</a:t>
            </a:r>
            <a:r>
              <a:rPr lang="en-US" altLang="ko-KR" sz="2000" spc="25" dirty="0">
                <a:latin typeface="Times New Roman"/>
                <a:cs typeface="Times New Roman"/>
              </a:rPr>
              <a:t>e</a:t>
            </a:r>
            <a:r>
              <a:rPr lang="en-US" altLang="ko-KR" sz="2000" spc="50" dirty="0">
                <a:latin typeface="Times New Roman"/>
                <a:cs typeface="Times New Roman"/>
              </a:rPr>
              <a:t>r</a:t>
            </a:r>
            <a:r>
              <a:rPr lang="en-US" altLang="ko-KR" sz="2000" spc="70" dirty="0">
                <a:latin typeface="Times New Roman"/>
                <a:cs typeface="Times New Roman"/>
              </a:rPr>
              <a:t>e</a:t>
            </a:r>
            <a:r>
              <a:rPr lang="en-US" altLang="ko-KR" sz="2000" spc="65" dirty="0">
                <a:latin typeface="Times New Roman"/>
                <a:cs typeface="Times New Roman"/>
              </a:rPr>
              <a:t>nt </a:t>
            </a:r>
            <a:r>
              <a:rPr lang="en-US" altLang="ko-KR" sz="2000" spc="-25" dirty="0"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latin typeface="Times New Roman"/>
                <a:cs typeface="Times New Roman"/>
              </a:rPr>
              <a:t>ranges, </a:t>
            </a:r>
            <a:r>
              <a:rPr lang="en-US" altLang="ko-KR" sz="2000" spc="-30" dirty="0"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scale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each </a:t>
            </a:r>
            <a:r>
              <a:rPr lang="en-US" altLang="ko-KR"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feature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dependently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363220" marR="13335" indent="-152400" algn="just">
              <a:lnSpc>
                <a:spcPct val="108500"/>
              </a:lnSpc>
              <a:spcBef>
                <a:spcPts val="395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363220" algn="l"/>
              </a:tabLst>
            </a:pPr>
            <a:r>
              <a:rPr lang="en-US" altLang="ko-KR"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lang="en-US" altLang="ko-KR"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tra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ning </a:t>
            </a:r>
            <a:r>
              <a:rPr lang="en-US" altLang="ko-KR"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progres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es, </a:t>
            </a:r>
            <a:r>
              <a:rPr lang="en-US" altLang="ko-KR"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neural </a:t>
            </a:r>
            <a:r>
              <a:rPr lang="en-US" altLang="ko-KR"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netwo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ks </a:t>
            </a:r>
            <a:r>
              <a:rPr lang="en-US" altLang="ko-KR"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even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ally </a:t>
            </a:r>
            <a:r>
              <a:rPr lang="en-US" altLang="ko-KR"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begin </a:t>
            </a:r>
            <a:r>
              <a:rPr lang="en-US" altLang="ko-KR"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 </a:t>
            </a:r>
            <a:r>
              <a:rPr lang="en-US" altLang="ko-KR"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 err="1">
                <a:solidFill>
                  <a:srgbClr val="FF0000"/>
                </a:solidFill>
                <a:latin typeface="Times New Roman"/>
                <a:cs typeface="Times New Roman"/>
              </a:rPr>
              <a:t>ove</a:t>
            </a:r>
            <a:r>
              <a:rPr lang="en-US" altLang="ko-KR" sz="2000" spc="55" dirty="0" err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fit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never-before-seen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ta.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363220" marR="13970" indent="-152400" algn="just">
              <a:lnSpc>
                <a:spcPct val="108500"/>
              </a:lnSpc>
              <a:spcBef>
                <a:spcPts val="395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363220" algn="l"/>
              </a:tabLst>
            </a:pP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FF0000"/>
                </a:solidFill>
                <a:latin typeface="Times New Roman"/>
                <a:cs typeface="Times New Roman"/>
              </a:rPr>
              <a:t>small</a:t>
            </a:r>
            <a:r>
              <a:rPr lang="en-US" altLang="ko-KR"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train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lang="en-US" altLang="ko-KR"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dat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small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network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only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lang="en-US" altLang="ko-KR"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 two</a:t>
            </a:r>
            <a:r>
              <a:rPr lang="en-US" altLang="ko-KR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hidden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lay</a:t>
            </a:r>
            <a:r>
              <a:rPr lang="en-US" altLang="ko-KR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rs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avoid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s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vere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ove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ting.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363220" marR="14604" indent="-152400" algn="just">
              <a:lnSpc>
                <a:spcPct val="108500"/>
              </a:lnSpc>
              <a:spcBef>
                <a:spcPts val="395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363220" algn="l"/>
              </a:tabLst>
            </a:pP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ur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ta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vid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into</a:t>
            </a:r>
            <a:r>
              <a:rPr lang="en-US" altLang="ko-KR" sz="20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many</a:t>
            </a:r>
            <a:r>
              <a:rPr lang="en-US" altLang="ko-KR" sz="20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gori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es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20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lang="en-US" altLang="ko-KR" sz="20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ause</a:t>
            </a:r>
            <a:r>
              <a:rPr lang="en-US" altLang="ko-KR" sz="20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inf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ation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bo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tlenecks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make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int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rm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iate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lay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rs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too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small.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363220" marR="13970" indent="-152400" algn="just">
              <a:lnSpc>
                <a:spcPct val="108500"/>
              </a:lnSpc>
              <a:spcBef>
                <a:spcPts val="395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363220" algn="l"/>
              </a:tabLst>
            </a:pP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Regr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sion</a:t>
            </a:r>
            <a:r>
              <a:rPr lang="en-US" altLang="ko-KR" sz="20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us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dif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erent</a:t>
            </a:r>
            <a:r>
              <a:rPr lang="en-US" altLang="ko-KR" sz="20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ss</a:t>
            </a:r>
            <a:r>
              <a:rPr lang="en-US" altLang="ko-KR" sz="20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func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9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altLang="ko-KR" sz="20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dif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er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altLang="ko-KR"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aluation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8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trics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than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classification.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363220" marR="12700" indent="-152400" algn="just">
              <a:lnSpc>
                <a:spcPct val="108500"/>
              </a:lnSpc>
              <a:spcBef>
                <a:spcPts val="395"/>
              </a:spcBef>
              <a:buClr>
                <a:srgbClr val="CCA658"/>
              </a:buClr>
              <a:buSzPct val="85000"/>
              <a:buFont typeface="Wingdings 2"/>
              <a:buChar char=""/>
              <a:tabLst>
                <a:tab pos="363220" algn="l"/>
              </a:tabLst>
            </a:pP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you’re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wor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k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ing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lang="en-US" altLang="ko-KR" sz="20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ttle</a:t>
            </a:r>
            <a:r>
              <a:rPr lang="en-US" altLang="ko-KR" sz="20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ta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k-fo</a:t>
            </a:r>
            <a:r>
              <a:rPr lang="en-US" altLang="ko-KR"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vali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dation</a:t>
            </a:r>
            <a:r>
              <a:rPr lang="en-US" altLang="ko-KR" sz="20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help</a:t>
            </a:r>
            <a:r>
              <a:rPr lang="en-US" altLang="ko-KR" sz="20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re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iably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evalu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te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your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model.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2700"/>
            <a:endParaRPr lang="en-US" altLang="ko-KR" sz="2000" dirty="0">
              <a:latin typeface="Times New Roman"/>
              <a:cs typeface="Times New Roman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1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2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728"/>
          </a:xfrm>
        </p:spPr>
        <p:txBody>
          <a:bodyPr>
            <a:normAutofit/>
          </a:bodyPr>
          <a:lstStyle/>
          <a:p>
            <a:pPr marL="469900" marR="12700" algn="just">
              <a:lnSpc>
                <a:spcPct val="108400"/>
              </a:lnSpc>
              <a:spcBef>
                <a:spcPts val="180"/>
              </a:spcBef>
            </a:pP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lang="en-US" altLang="ko-KR"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pr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us</a:t>
            </a:r>
            <a:r>
              <a:rPr lang="en-US" altLang="ko-KR"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examples</a:t>
            </a:r>
            <a:r>
              <a:rPr lang="en-US" altLang="ko-KR"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- </a:t>
            </a:r>
            <a:r>
              <a:rPr lang="en-US" altLang="ko-KR" sz="2000" spc="8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edict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a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sc</a:t>
            </a:r>
            <a:r>
              <a:rPr lang="en-US" altLang="ko-KR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label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input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point.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</a:p>
          <a:p>
            <a:pPr marL="469900" marR="12700" algn="just">
              <a:lnSpc>
                <a:spcPct val="108400"/>
              </a:lnSpc>
              <a:spcBef>
                <a:spcPts val="180"/>
              </a:spcBef>
            </a:pP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Anot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her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co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mon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type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machine-learning 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problem 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gre</a:t>
            </a:r>
            <a:r>
              <a:rPr lang="en-US" altLang="ko-KR" sz="2000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sio</a:t>
            </a:r>
            <a:r>
              <a:rPr lang="en-US" altLang="ko-KR" sz="20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lang="en-US" altLang="ko-KR" sz="2000" i="1" spc="25" dirty="0">
                <a:latin typeface="Times New Roman"/>
                <a:cs typeface="Times New Roman"/>
              </a:rPr>
              <a:t>-</a:t>
            </a:r>
            <a:r>
              <a:rPr lang="en-US" altLang="ko-KR" sz="20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predicti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g 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  </a:t>
            </a:r>
            <a:r>
              <a:rPr lang="en-US" altLang="ko-KR"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continuous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valu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lang="en-US" altLang="ko-KR" sz="20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empera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ure</a:t>
            </a:r>
            <a:r>
              <a:rPr lang="en-US" altLang="ko-KR"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rrow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,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time, or price</a:t>
            </a:r>
          </a:p>
          <a:p>
            <a:pPr marL="469900" marR="12700" algn="just">
              <a:lnSpc>
                <a:spcPct val="108400"/>
              </a:lnSpc>
              <a:spcBef>
                <a:spcPts val="180"/>
              </a:spcBef>
            </a:pPr>
            <a:endParaRPr lang="en-US" altLang="ko-KR" sz="2000" dirty="0">
              <a:latin typeface="Times New Roman"/>
              <a:cs typeface="Times New Roman"/>
            </a:endParaRPr>
          </a:p>
          <a:p>
            <a:pPr>
              <a:lnSpc>
                <a:spcPts val="900"/>
              </a:lnSpc>
              <a:spcBef>
                <a:spcPts val="0"/>
              </a:spcBef>
            </a:pPr>
            <a:endParaRPr lang="en-US" altLang="ko-KR" sz="1800" dirty="0"/>
          </a:p>
          <a:p>
            <a:pPr marL="622300" marR="318135" indent="0" algn="just">
              <a:lnSpc>
                <a:spcPct val="100000"/>
              </a:lnSpc>
              <a:buNone/>
            </a:pPr>
            <a:r>
              <a:rPr lang="en-US" altLang="ko-KR" sz="1800" spc="15" dirty="0">
                <a:solidFill>
                  <a:srgbClr val="466A85"/>
                </a:solidFill>
                <a:latin typeface="Franklin Gothic Demi"/>
                <a:cs typeface="Franklin Gothic Demi"/>
              </a:rPr>
              <a:t>N</a:t>
            </a:r>
            <a:r>
              <a:rPr lang="en-US" altLang="ko-KR" sz="1800" spc="5" dirty="0">
                <a:solidFill>
                  <a:srgbClr val="466A85"/>
                </a:solidFill>
                <a:latin typeface="Franklin Gothic Demi"/>
                <a:cs typeface="Franklin Gothic Demi"/>
              </a:rPr>
              <a:t>O</a:t>
            </a:r>
            <a:r>
              <a:rPr lang="en-US" altLang="ko-KR" sz="1800" spc="25" dirty="0">
                <a:solidFill>
                  <a:srgbClr val="466A85"/>
                </a:solidFill>
                <a:latin typeface="Franklin Gothic Demi"/>
                <a:cs typeface="Franklin Gothic Demi"/>
              </a:rPr>
              <a:t>T</a:t>
            </a:r>
            <a:r>
              <a:rPr lang="en-US" altLang="ko-KR" sz="1800" spc="20" dirty="0">
                <a:solidFill>
                  <a:srgbClr val="466A85"/>
                </a:solidFill>
                <a:latin typeface="Franklin Gothic Demi"/>
                <a:cs typeface="Franklin Gothic Demi"/>
              </a:rPr>
              <a:t>E    </a:t>
            </a:r>
            <a:r>
              <a:rPr lang="en-US" altLang="ko-KR" sz="1800" spc="-60" dirty="0">
                <a:solidFill>
                  <a:srgbClr val="466A85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Don’t 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confuse </a:t>
            </a:r>
            <a:r>
              <a:rPr lang="en-US" altLang="ko-KR" sz="20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lang="en-US" altLang="ko-KR" sz="20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ess</a:t>
            </a:r>
            <a:r>
              <a:rPr lang="en-US" altLang="ko-KR"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ion</a:t>
            </a:r>
            <a:r>
              <a:rPr lang="en-US" altLang="ko-KR" sz="20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i="1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lang="en-US" altLang="ko-KR"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lang="en-US" altLang="ko-KR"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algorithm 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i="1" spc="-40" dirty="0">
                <a:solidFill>
                  <a:srgbClr val="0070C0"/>
                </a:solidFill>
                <a:latin typeface="Times New Roman"/>
                <a:cs typeface="Times New Roman"/>
              </a:rPr>
              <a:t>logis</a:t>
            </a:r>
            <a:r>
              <a:rPr lang="en-US" altLang="ko-KR" sz="2000" i="1" spc="-35" dirty="0">
                <a:solidFill>
                  <a:srgbClr val="0070C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i="1" spc="-45" dirty="0">
                <a:solidFill>
                  <a:srgbClr val="0070C0"/>
                </a:solidFill>
                <a:latin typeface="Times New Roman"/>
                <a:cs typeface="Times New Roman"/>
              </a:rPr>
              <a:t>ic </a:t>
            </a:r>
            <a:r>
              <a:rPr lang="en-US" altLang="ko-KR" sz="2000" i="1" spc="1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i="1" spc="-60" dirty="0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i="1" spc="-110" dirty="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i="1" spc="-80" dirty="0">
                <a:solidFill>
                  <a:srgbClr val="0070C0"/>
                </a:solidFill>
                <a:latin typeface="Times New Roman"/>
                <a:cs typeface="Times New Roman"/>
              </a:rPr>
              <a:t>gr</a:t>
            </a:r>
            <a:r>
              <a:rPr lang="en-US" altLang="ko-KR" sz="2000" i="1" spc="-85" dirty="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i="1" spc="-40" dirty="0">
                <a:solidFill>
                  <a:srgbClr val="0070C0"/>
                </a:solidFill>
                <a:latin typeface="Times New Roman"/>
                <a:cs typeface="Times New Roman"/>
              </a:rPr>
              <a:t>ss</a:t>
            </a:r>
            <a:r>
              <a:rPr lang="en-US" altLang="ko-KR" sz="2000" i="1" spc="-35" dirty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on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. 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Co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fus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ngly, </a:t>
            </a:r>
            <a:r>
              <a:rPr lang="en-US" altLang="ko-KR"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log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stic </a:t>
            </a:r>
            <a:r>
              <a:rPr lang="en-US" altLang="ko-KR"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re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gression </a:t>
            </a:r>
            <a:r>
              <a:rPr lang="en-US" altLang="ko-KR"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isn’t </a:t>
            </a:r>
            <a:r>
              <a:rPr lang="en-US" altLang="ko-KR"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lang="en-US" altLang="ko-KR"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re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g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ess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lang="en-US" altLang="ko-KR"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go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rithm—it’s </a:t>
            </a:r>
            <a:r>
              <a:rPr lang="en-US" altLang="ko-KR"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lang="en-US" altLang="ko-KR" sz="20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classification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algorithm.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469900" marR="12700" algn="just">
              <a:spcBef>
                <a:spcPts val="229"/>
              </a:spcBef>
            </a:pPr>
            <a:endParaRPr lang="en-US" altLang="ko-KR" sz="2000" spc="-5" dirty="0">
              <a:solidFill>
                <a:srgbClr val="252525"/>
              </a:solidFill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37112"/>
            <a:ext cx="2095500" cy="1381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235332"/>
            <a:ext cx="3956868" cy="17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7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3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b="1" i="1" spc="-10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6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25" dirty="0">
                <a:solidFill>
                  <a:srgbClr val="466A85"/>
                </a:solidFill>
                <a:latin typeface="Arial"/>
                <a:cs typeface="Arial"/>
              </a:rPr>
              <a:t>1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b="1" i="1" spc="-135" dirty="0">
                <a:solidFill>
                  <a:srgbClr val="466A85"/>
                </a:solidFill>
                <a:latin typeface="Arial"/>
                <a:cs typeface="Arial"/>
              </a:rPr>
              <a:t>T</a:t>
            </a:r>
            <a:r>
              <a:rPr lang="en-US" altLang="ko-KR" sz="2000" b="1" i="1" spc="-60" dirty="0">
                <a:solidFill>
                  <a:srgbClr val="466A85"/>
                </a:solidFill>
                <a:latin typeface="Arial"/>
                <a:cs typeface="Arial"/>
              </a:rPr>
              <a:t>h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e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Boston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Housing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45" dirty="0">
                <a:solidFill>
                  <a:srgbClr val="466A85"/>
                </a:solidFill>
                <a:latin typeface="Arial"/>
                <a:cs typeface="Arial"/>
              </a:rPr>
              <a:t>Pric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e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35" dirty="0">
                <a:solidFill>
                  <a:srgbClr val="466A85"/>
                </a:solidFill>
                <a:latin typeface="Arial"/>
                <a:cs typeface="Arial"/>
              </a:rPr>
              <a:t>dataset</a:t>
            </a:r>
            <a:endParaRPr lang="en-US" altLang="ko-KR" sz="2000" dirty="0">
              <a:latin typeface="Arial"/>
              <a:cs typeface="Arial"/>
            </a:endParaRPr>
          </a:p>
          <a:p>
            <a:pPr marL="12700" marR="12700" algn="just">
              <a:lnSpc>
                <a:spcPct val="108400"/>
              </a:lnSpc>
              <a:spcBef>
                <a:spcPts val="355"/>
              </a:spcBef>
            </a:pP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pr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ed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ict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median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price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homes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given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Boston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suburb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mi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-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19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7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0s </a:t>
            </a:r>
          </a:p>
          <a:p>
            <a:pPr marL="12700" marR="12700" algn="just">
              <a:lnSpc>
                <a:spcPct val="108400"/>
              </a:lnSpc>
              <a:spcBef>
                <a:spcPts val="355"/>
              </a:spcBef>
            </a:pP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ly 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506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samples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-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404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tra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ning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les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102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test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samples.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12700" algn="just">
              <a:lnSpc>
                <a:spcPct val="108400"/>
              </a:lnSpc>
              <a:spcBef>
                <a:spcPts val="355"/>
              </a:spcBef>
            </a:pP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i="1" spc="-7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i="1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i="1" spc="-1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i="1" spc="-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i="1" spc="-1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i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input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(f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ple,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crime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ra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e,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al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8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ty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ta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ate</a:t>
            </a:r>
            <a:r>
              <a:rPr lang="en-US" altLang="ko-KR"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has a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diff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7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65" dirty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scale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For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tance,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me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values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pro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port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ns,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ich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take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values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between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1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;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ta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k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ko-KR"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d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,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100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ers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between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00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,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so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on.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lang="en-US" altLang="ko-KR" sz="20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Lis</a:t>
            </a:r>
            <a:r>
              <a:rPr lang="en-US" altLang="ko-KR" sz="20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ting</a:t>
            </a:r>
            <a:r>
              <a:rPr lang="en-US" altLang="ko-KR" sz="2000" spc="5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Franklin Gothic Demi"/>
                <a:cs typeface="Franklin Gothic Demi"/>
              </a:rPr>
              <a:t>3.24   </a:t>
            </a:r>
            <a:r>
              <a:rPr lang="en-US" altLang="ko-KR" sz="20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-15" dirty="0">
                <a:solidFill>
                  <a:srgbClr val="FF0000"/>
                </a:solidFill>
                <a:latin typeface="Franklin Gothic Demi"/>
                <a:cs typeface="Franklin Gothic Demi"/>
              </a:rPr>
              <a:t>L</a:t>
            </a:r>
            <a:r>
              <a:rPr lang="en-US" altLang="ko-KR" sz="20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oading</a:t>
            </a:r>
            <a:r>
              <a:rPr lang="en-US" altLang="ko-KR" sz="20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the</a:t>
            </a:r>
            <a:r>
              <a:rPr lang="en-US" altLang="ko-KR" sz="2000" spc="3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Boston</a:t>
            </a:r>
            <a:r>
              <a:rPr lang="en-US" altLang="ko-KR" sz="20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Franklin Gothic Demi"/>
                <a:cs typeface="Franklin Gothic Demi"/>
              </a:rPr>
              <a:t>h</a:t>
            </a:r>
            <a:r>
              <a:rPr lang="en-US" altLang="ko-KR" sz="20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o</a:t>
            </a:r>
            <a:r>
              <a:rPr lang="en-US" altLang="ko-KR" sz="2000" dirty="0">
                <a:solidFill>
                  <a:srgbClr val="FF0000"/>
                </a:solidFill>
                <a:latin typeface="Franklin Gothic Demi"/>
                <a:cs typeface="Franklin Gothic Demi"/>
              </a:rPr>
              <a:t>using</a:t>
            </a:r>
            <a:r>
              <a:rPr lang="en-US" altLang="ko-KR" sz="20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5" dirty="0">
                <a:solidFill>
                  <a:srgbClr val="FFFFFF"/>
                </a:solidFill>
                <a:latin typeface="Franklin Gothic Demi"/>
                <a:cs typeface="Franklin Gothic Demi"/>
              </a:rPr>
              <a:t>data</a:t>
            </a:r>
            <a:r>
              <a:rPr lang="en-US" altLang="ko-KR" sz="2000" spc="-5" dirty="0">
                <a:solidFill>
                  <a:srgbClr val="FFFFFF"/>
                </a:solidFill>
                <a:latin typeface="Franklin Gothic Demi"/>
                <a:cs typeface="Franklin Gothic Demi"/>
              </a:rPr>
              <a:t>s</a:t>
            </a:r>
            <a:r>
              <a:rPr lang="en-US" altLang="ko-KR" sz="2000" spc="10" dirty="0">
                <a:solidFill>
                  <a:srgbClr val="FFFFFF"/>
                </a:solidFill>
                <a:latin typeface="Franklin Gothic Demi"/>
                <a:cs typeface="Franklin Gothic Demi"/>
              </a:rPr>
              <a:t>et</a:t>
            </a:r>
            <a:endParaRPr lang="en-US" altLang="ko-KR" sz="2000" dirty="0">
              <a:latin typeface="Franklin Gothic Demi"/>
              <a:cs typeface="Franklin Gothic Demi"/>
            </a:endParaRPr>
          </a:p>
          <a:p>
            <a:pPr marL="0" marR="2241550" indent="0" algn="just">
              <a:lnSpc>
                <a:spcPct val="100000"/>
              </a:lnSpc>
              <a:buNone/>
            </a:pP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from 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ke</a:t>
            </a:r>
            <a:r>
              <a:rPr lang="en-US" altLang="ko-KR" sz="1700" spc="-10" dirty="0" err="1">
                <a:solidFill>
                  <a:srgbClr val="252525"/>
                </a:solidFill>
                <a:latin typeface="Courier New"/>
                <a:cs typeface="Courier New"/>
              </a:rPr>
              <a:t>r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as.datasets</a:t>
            </a:r>
            <a:r>
              <a:rPr lang="en-US" altLang="ko-KR" sz="17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import </a:t>
            </a:r>
            <a:r>
              <a:rPr lang="en-US" altLang="ko-KR" sz="1700" spc="-5" dirty="0" err="1">
                <a:solidFill>
                  <a:srgbClr val="FF0000"/>
                </a:solidFill>
                <a:latin typeface="Courier New"/>
                <a:cs typeface="Courier New"/>
              </a:rPr>
              <a:t>bosto</a:t>
            </a:r>
            <a:r>
              <a:rPr lang="en-US" altLang="ko-KR" sz="1700" spc="-10" dirty="0" err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lang="en-US" altLang="ko-KR" sz="1700" spc="-5" dirty="0" err="1">
                <a:solidFill>
                  <a:srgbClr val="FF0000"/>
                </a:solidFill>
                <a:latin typeface="Courier New"/>
                <a:cs typeface="Courier New"/>
              </a:rPr>
              <a:t>_housing</a:t>
            </a:r>
            <a:endParaRPr lang="en-US" altLang="ko-KR" sz="1700" dirty="0">
              <a:solidFill>
                <a:srgbClr val="FF0000"/>
              </a:solidFill>
            </a:endParaRPr>
          </a:p>
          <a:p>
            <a:pPr marL="0" marR="1327150" indent="0" algn="just">
              <a:lnSpc>
                <a:spcPct val="100000"/>
              </a:lnSpc>
              <a:buNone/>
            </a:pP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train_</a:t>
            </a:r>
            <a:r>
              <a:rPr lang="en-US" altLang="ko-KR" sz="1700" spc="-10" dirty="0" err="1">
                <a:solidFill>
                  <a:srgbClr val="252525"/>
                </a:solidFill>
                <a:latin typeface="Courier New"/>
                <a:cs typeface="Courier New"/>
              </a:rPr>
              <a:t>d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ata</a:t>
            </a: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lang="en-US" altLang="ko-KR" sz="17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train_targets</a:t>
            </a: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), (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te</a:t>
            </a:r>
            <a:r>
              <a:rPr lang="en-US" altLang="ko-KR" sz="1700" spc="-10" dirty="0" err="1">
                <a:solidFill>
                  <a:srgbClr val="252525"/>
                </a:solidFill>
                <a:latin typeface="Courier New"/>
                <a:cs typeface="Courier New"/>
              </a:rPr>
              <a:t>s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t_data</a:t>
            </a: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lang="en-US" altLang="ko-KR" sz="17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test_targets</a:t>
            </a: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)  	=</a:t>
            </a:r>
            <a:r>
              <a:rPr lang="en-US" altLang="ko-KR" sz="1700" spc="-5" dirty="0" err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altLang="ko-KR" sz="1700" spc="-10" dirty="0" err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lang="en-US" altLang="ko-KR" sz="1700" spc="-5" dirty="0" err="1">
                <a:solidFill>
                  <a:srgbClr val="FF0000"/>
                </a:solidFill>
                <a:latin typeface="Courier New"/>
                <a:cs typeface="Courier New"/>
              </a:rPr>
              <a:t>ston_housing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.load_data</a:t>
            </a: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()</a:t>
            </a:r>
            <a:endParaRPr lang="en-US" altLang="ko-KR" sz="1700" dirty="0"/>
          </a:p>
          <a:p>
            <a:pPr marL="12700" marR="3546475" algn="just">
              <a:lnSpc>
                <a:spcPct val="100000"/>
              </a:lnSpc>
            </a:pPr>
            <a:r>
              <a:rPr lang="en-US" altLang="ko-KR" sz="1700" spc="35" dirty="0">
                <a:solidFill>
                  <a:srgbClr val="252525"/>
                </a:solidFill>
                <a:latin typeface="Times New Roman"/>
                <a:cs typeface="Times New Roman"/>
              </a:rPr>
              <a:t>Le</a:t>
            </a:r>
            <a:r>
              <a:rPr lang="en-US" altLang="ko-KR" sz="1700" spc="2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’</a:t>
            </a:r>
            <a:r>
              <a:rPr lang="en-US" altLang="ko-KR"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17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700" spc="30" dirty="0">
                <a:solidFill>
                  <a:srgbClr val="252525"/>
                </a:solidFill>
                <a:latin typeface="Times New Roman"/>
                <a:cs typeface="Times New Roman"/>
              </a:rPr>
              <a:t>look</a:t>
            </a:r>
            <a:r>
              <a:rPr lang="en-US" altLang="ko-KR" sz="17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700" spc="35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lang="en-US" altLang="ko-KR" sz="17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7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17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700" spc="30" dirty="0">
                <a:solidFill>
                  <a:srgbClr val="252525"/>
                </a:solidFill>
                <a:latin typeface="Times New Roman"/>
                <a:cs typeface="Times New Roman"/>
              </a:rPr>
              <a:t>data:</a:t>
            </a:r>
            <a:endParaRPr lang="en-US" altLang="ko-KR" sz="1700" dirty="0"/>
          </a:p>
          <a:p>
            <a:pPr marL="0" marR="3520440" indent="0">
              <a:lnSpc>
                <a:spcPct val="104400"/>
              </a:lnSpc>
              <a:buNone/>
            </a:pP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&gt;&gt;&gt; 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tra</a:t>
            </a:r>
            <a:r>
              <a:rPr lang="en-US" altLang="ko-KR" sz="1700" spc="-1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n_data.shape</a:t>
            </a: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</a:p>
          <a:p>
            <a:pPr marL="0" marR="3520440" indent="0">
              <a:lnSpc>
                <a:spcPct val="104400"/>
              </a:lnSpc>
              <a:buNone/>
            </a:pP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(404, 1</a:t>
            </a:r>
            <a:r>
              <a:rPr lang="en-US" altLang="ko-KR" sz="1700" spc="-10" dirty="0">
                <a:solidFill>
                  <a:srgbClr val="252525"/>
                </a:solidFill>
                <a:latin typeface="Courier New"/>
                <a:cs typeface="Courier New"/>
              </a:rPr>
              <a:t>3</a:t>
            </a: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) # 13 features</a:t>
            </a:r>
            <a:endParaRPr lang="en-US" altLang="ko-KR" sz="1700" dirty="0">
              <a:latin typeface="Courier New"/>
              <a:cs typeface="Courier New"/>
            </a:endParaRPr>
          </a:p>
          <a:p>
            <a:pPr marL="0" marR="3581400" indent="0">
              <a:lnSpc>
                <a:spcPct val="103699"/>
              </a:lnSpc>
              <a:spcBef>
                <a:spcPts val="5"/>
              </a:spcBef>
              <a:buNone/>
            </a:pP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&gt;&gt;&gt; 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tes</a:t>
            </a:r>
            <a:r>
              <a:rPr lang="en-US" altLang="ko-KR" sz="1700" spc="-10" dirty="0" err="1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lang="en-US" altLang="ko-KR" sz="1700" spc="-5" dirty="0" err="1">
                <a:solidFill>
                  <a:srgbClr val="252525"/>
                </a:solidFill>
                <a:latin typeface="Courier New"/>
                <a:cs typeface="Courier New"/>
              </a:rPr>
              <a:t>_data.shape</a:t>
            </a: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</a:p>
          <a:p>
            <a:pPr marL="0" marR="3581400" indent="0">
              <a:lnSpc>
                <a:spcPct val="103699"/>
              </a:lnSpc>
              <a:spcBef>
                <a:spcPts val="5"/>
              </a:spcBef>
              <a:buNone/>
            </a:pP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(102, 1</a:t>
            </a:r>
            <a:r>
              <a:rPr lang="en-US" altLang="ko-KR" sz="1700" spc="-10" dirty="0">
                <a:solidFill>
                  <a:srgbClr val="252525"/>
                </a:solidFill>
                <a:latin typeface="Courier New"/>
                <a:cs typeface="Courier New"/>
              </a:rPr>
              <a:t>3</a:t>
            </a:r>
            <a:r>
              <a:rPr lang="en-US" altLang="ko-KR" sz="1700" spc="-5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endParaRPr lang="en-US" altLang="ko-KR" sz="1700" dirty="0">
              <a:latin typeface="Courier New"/>
              <a:cs typeface="Courier New"/>
            </a:endParaRPr>
          </a:p>
          <a:p>
            <a:pPr marL="12700" marR="12700" indent="0">
              <a:lnSpc>
                <a:spcPct val="104099"/>
              </a:lnSpc>
              <a:buNone/>
            </a:pPr>
            <a:endParaRPr lang="en-US" altLang="ko-KR" sz="1700" dirty="0">
              <a:latin typeface="Courier New"/>
              <a:cs typeface="Courier New"/>
            </a:endParaRPr>
          </a:p>
          <a:p>
            <a:pPr marL="12700" marR="12700" indent="0">
              <a:lnSpc>
                <a:spcPct val="104099"/>
              </a:lnSpc>
              <a:buNone/>
            </a:pPr>
            <a:endParaRPr lang="en-US" altLang="ko-KR" sz="1700" dirty="0">
              <a:latin typeface="Courier New"/>
              <a:cs typeface="Courier New"/>
            </a:endParaRPr>
          </a:p>
          <a:p>
            <a:pPr marL="469900" marR="12700" algn="just">
              <a:spcBef>
                <a:spcPts val="229"/>
              </a:spcBef>
            </a:pPr>
            <a:endParaRPr lang="en-US" altLang="ko-KR" sz="1700" spc="-5" dirty="0">
              <a:solidFill>
                <a:srgbClr val="252525"/>
              </a:solidFill>
              <a:latin typeface="Times New Roman"/>
              <a:cs typeface="Times New Roman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65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4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3240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b="1" i="1" spc="-10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6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25" dirty="0">
                <a:solidFill>
                  <a:srgbClr val="466A85"/>
                </a:solidFill>
                <a:latin typeface="Arial"/>
                <a:cs typeface="Arial"/>
              </a:rPr>
              <a:t>1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b="1" i="1" spc="-135" dirty="0">
                <a:solidFill>
                  <a:srgbClr val="466A85"/>
                </a:solidFill>
                <a:latin typeface="Arial"/>
                <a:cs typeface="Arial"/>
              </a:rPr>
              <a:t>T</a:t>
            </a:r>
            <a:r>
              <a:rPr lang="en-US" altLang="ko-KR" sz="2000" b="1" i="1" spc="-60" dirty="0">
                <a:solidFill>
                  <a:srgbClr val="466A85"/>
                </a:solidFill>
                <a:latin typeface="Arial"/>
                <a:cs typeface="Arial"/>
              </a:rPr>
              <a:t>h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e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Boston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Housing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45" dirty="0">
                <a:solidFill>
                  <a:srgbClr val="466A85"/>
                </a:solidFill>
                <a:latin typeface="Arial"/>
                <a:cs typeface="Arial"/>
              </a:rPr>
              <a:t>Pric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e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35" dirty="0">
                <a:solidFill>
                  <a:srgbClr val="466A85"/>
                </a:solidFill>
                <a:latin typeface="Arial"/>
                <a:cs typeface="Arial"/>
              </a:rPr>
              <a:t>dataset</a:t>
            </a:r>
            <a:endParaRPr lang="en-US" altLang="ko-KR" sz="2000" dirty="0">
              <a:latin typeface="Arial"/>
              <a:cs typeface="Arial"/>
            </a:endParaRPr>
          </a:p>
          <a:p>
            <a:pPr marL="12700" marR="15240" indent="0" algn="just">
              <a:lnSpc>
                <a:spcPct val="108500"/>
              </a:lnSpc>
            </a:pPr>
            <a:r>
              <a:rPr lang="en-US" altLang="ko-KR"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you 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see, 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you 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404 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train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ng 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mples </a:t>
            </a:r>
            <a:r>
              <a:rPr lang="en-US" altLang="ko-KR"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lang="en-US" altLang="ko-KR"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102 </a:t>
            </a:r>
            <a:r>
              <a:rPr lang="en-US" altLang="ko-KR"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test </a:t>
            </a:r>
            <a:r>
              <a:rPr lang="en-US" altLang="ko-KR"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samples, </a:t>
            </a:r>
            <a:r>
              <a:rPr lang="en-US" altLang="ko-KR"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each </a:t>
            </a:r>
            <a:r>
              <a:rPr lang="en-US" altLang="ko-KR"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lang="en-US" altLang="ko-KR"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13</a:t>
            </a:r>
            <a:r>
              <a:rPr lang="en-US" altLang="ko-KR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8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8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mer</a:t>
            </a:r>
            <a:r>
              <a:rPr lang="en-US" altLang="ko-KR" sz="2000" spc="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cal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featu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es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- 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pita 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 ra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,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average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num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er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f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oms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per 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dwel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ing,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accessibility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highways,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on.</a:t>
            </a:r>
          </a:p>
          <a:p>
            <a:pPr marL="12700" marR="15240" indent="0" algn="just">
              <a:lnSpc>
                <a:spcPct val="108500"/>
              </a:lnSpc>
            </a:pPr>
            <a:endParaRPr lang="en-US" altLang="ko-KR" sz="2000" dirty="0">
              <a:latin typeface="Times New Roman"/>
              <a:cs typeface="Times New Roman"/>
            </a:endParaRPr>
          </a:p>
          <a:p>
            <a:pPr marL="12700" marR="13970" indent="210185">
              <a:lnSpc>
                <a:spcPct val="110000"/>
              </a:lnSpc>
              <a:spcBef>
                <a:spcPts val="55"/>
              </a:spcBef>
            </a:pP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lang="en-US" altLang="ko-KR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targets </a:t>
            </a:r>
            <a:r>
              <a:rPr lang="en-US" altLang="ko-KR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lang="en-US" altLang="ko-KR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prices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owner-occupied </a:t>
            </a:r>
            <a:r>
              <a:rPr lang="en-US" altLang="ko-KR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homes, </a:t>
            </a:r>
            <a:r>
              <a:rPr lang="en-US" altLang="ko-KR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lang="en-US" altLang="ko-KR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thousands </a:t>
            </a:r>
            <a:r>
              <a:rPr lang="en-US" altLang="ko-KR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llar</a:t>
            </a:r>
            <a:r>
              <a:rPr lang="en-US" altLang="ko-KR"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s: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spcBef>
                <a:spcPts val="4"/>
              </a:spcBef>
            </a:pPr>
            <a:endParaRPr lang="en-US" altLang="ko-KR" sz="800" dirty="0"/>
          </a:p>
          <a:p>
            <a:pPr marL="0" marR="3703320" indent="0" algn="just">
              <a:lnSpc>
                <a:spcPct val="110000"/>
              </a:lnSpc>
              <a:buNone/>
            </a:pP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&gt;&gt;&gt; 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tra</a:t>
            </a:r>
            <a:r>
              <a:rPr lang="en-US" altLang="ko-KR" sz="1600" spc="-1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600" spc="-5" dirty="0" err="1">
                <a:solidFill>
                  <a:srgbClr val="252525"/>
                </a:solidFill>
                <a:latin typeface="Courier New"/>
                <a:cs typeface="Courier New"/>
              </a:rPr>
              <a:t>n_targets</a:t>
            </a:r>
            <a:endParaRPr lang="en-US" altLang="ko-KR" sz="1600" dirty="0">
              <a:latin typeface="Courier New"/>
              <a:cs typeface="Courier New"/>
            </a:endParaRPr>
          </a:p>
          <a:p>
            <a:pPr marL="0" marR="2057400" indent="0" algn="just">
              <a:lnSpc>
                <a:spcPct val="110000"/>
              </a:lnSpc>
              <a:spcBef>
                <a:spcPts val="40"/>
              </a:spcBef>
              <a:buNone/>
            </a:pP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[15.2, 42.3, 50. ...  19.4, </a:t>
            </a:r>
            <a:r>
              <a:rPr lang="en-US" altLang="ko-KR" sz="1600" spc="-10" dirty="0">
                <a:solidFill>
                  <a:srgbClr val="252525"/>
                </a:solidFill>
                <a:latin typeface="Courier New"/>
                <a:cs typeface="Courier New"/>
              </a:rPr>
              <a:t>1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9.4, 29.1] # 404 in </a:t>
            </a:r>
            <a:r>
              <a:rPr lang="en-US" altLang="ko-KR" sz="1600" spc="-5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lang="en-US" altLang="ko-KR" sz="1600" spc="-5" dirty="0">
                <a:solidFill>
                  <a:srgbClr val="252525"/>
                </a:solidFill>
                <a:latin typeface="Courier New"/>
                <a:cs typeface="Courier New"/>
              </a:rPr>
              <a:t>(*1000) </a:t>
            </a:r>
            <a:endParaRPr lang="en-US" altLang="ko-KR" sz="16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2"/>
              </a:spcBef>
            </a:pPr>
            <a:endParaRPr lang="en-US" altLang="ko-KR" sz="2000" dirty="0"/>
          </a:p>
          <a:p>
            <a:pPr marL="12700" marR="12700">
              <a:lnSpc>
                <a:spcPct val="108500"/>
              </a:lnSpc>
            </a:pP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prices</a:t>
            </a:r>
            <a:r>
              <a:rPr lang="en-US" altLang="ko-KR" sz="20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lang="en-US" altLang="ko-KR" sz="20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pically</a:t>
            </a:r>
            <a:r>
              <a:rPr lang="en-US" altLang="ko-KR"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tween</a:t>
            </a:r>
            <a:r>
              <a:rPr lang="en-US" altLang="ko-KR" sz="20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$10,000</a:t>
            </a:r>
            <a:r>
              <a:rPr lang="en-US" altLang="ko-KR"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$5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</a:p>
          <a:p>
            <a:pPr marL="12700" marR="12700">
              <a:lnSpc>
                <a:spcPct val="108500"/>
              </a:lnSpc>
            </a:pPr>
            <a:endParaRPr lang="en-US" altLang="ko-KR" sz="2000" spc="1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12700">
              <a:lnSpc>
                <a:spcPct val="108500"/>
              </a:lnSpc>
            </a:pPr>
            <a:endParaRPr lang="en-US" altLang="ko-KR" sz="2000" spc="5" dirty="0">
              <a:solidFill>
                <a:srgbClr val="FF0000"/>
              </a:solidFill>
              <a:latin typeface="Franklin Gothic Demi"/>
              <a:cs typeface="Franklin Gothic Demi"/>
            </a:endParaRPr>
          </a:p>
          <a:p>
            <a:pPr marL="12700" marR="12700" indent="0">
              <a:lnSpc>
                <a:spcPct val="104099"/>
              </a:lnSpc>
              <a:buNone/>
            </a:pPr>
            <a:endParaRPr lang="en-US" altLang="ko-KR" sz="1700" dirty="0">
              <a:latin typeface="Courier New"/>
              <a:cs typeface="Courier New"/>
            </a:endParaRPr>
          </a:p>
          <a:p>
            <a:pPr marL="12700" marR="12700" indent="0">
              <a:lnSpc>
                <a:spcPct val="104099"/>
              </a:lnSpc>
              <a:buNone/>
            </a:pPr>
            <a:endParaRPr lang="en-US" altLang="ko-KR" sz="1700" dirty="0">
              <a:latin typeface="Courier New"/>
              <a:cs typeface="Courier New"/>
            </a:endParaRPr>
          </a:p>
          <a:p>
            <a:pPr marL="469900" marR="12700" algn="just">
              <a:spcBef>
                <a:spcPts val="229"/>
              </a:spcBef>
            </a:pPr>
            <a:endParaRPr lang="en-US" altLang="ko-KR" sz="1700" spc="-5" dirty="0">
              <a:solidFill>
                <a:srgbClr val="252525"/>
              </a:solidFill>
              <a:latin typeface="Times New Roman"/>
              <a:cs typeface="Times New Roman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83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5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35283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000" b="1" i="1" spc="-10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6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25" dirty="0">
                <a:solidFill>
                  <a:srgbClr val="466A85"/>
                </a:solidFill>
                <a:latin typeface="Arial"/>
                <a:cs typeface="Arial"/>
              </a:rPr>
              <a:t>2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b="1" i="1" spc="-80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000" b="1" i="1" spc="-35" dirty="0">
                <a:solidFill>
                  <a:srgbClr val="466A85"/>
                </a:solidFill>
                <a:latin typeface="Arial"/>
                <a:cs typeface="Arial"/>
              </a:rPr>
              <a:t>r</a:t>
            </a:r>
            <a:r>
              <a:rPr lang="en-US" altLang="ko-KR" sz="2000" b="1" i="1" spc="-45" dirty="0">
                <a:solidFill>
                  <a:srgbClr val="466A85"/>
                </a:solidFill>
                <a:latin typeface="Arial"/>
                <a:cs typeface="Arial"/>
              </a:rPr>
              <a:t>e</a:t>
            </a:r>
            <a:r>
              <a:rPr lang="en-US" altLang="ko-KR" sz="2000" b="1" i="1" spc="-60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000" b="1" i="1" spc="-40" dirty="0">
                <a:solidFill>
                  <a:srgbClr val="466A85"/>
                </a:solidFill>
                <a:latin typeface="Arial"/>
                <a:cs typeface="Arial"/>
              </a:rPr>
              <a:t>ri</a:t>
            </a:r>
            <a:r>
              <a:rPr lang="en-US" altLang="ko-KR" sz="2000" b="1" i="1" spc="-60" dirty="0">
                <a:solidFill>
                  <a:srgbClr val="466A85"/>
                </a:solidFill>
                <a:latin typeface="Arial"/>
                <a:cs typeface="Arial"/>
              </a:rPr>
              <a:t>n</a:t>
            </a:r>
            <a:r>
              <a:rPr lang="en-US" altLang="ko-KR" sz="2000" b="1" i="1" spc="-110" dirty="0">
                <a:solidFill>
                  <a:srgbClr val="466A85"/>
                </a:solidFill>
                <a:latin typeface="Arial"/>
                <a:cs typeface="Arial"/>
              </a:rPr>
              <a:t>g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30" dirty="0">
                <a:solidFill>
                  <a:srgbClr val="466A85"/>
                </a:solidFill>
                <a:latin typeface="Arial"/>
                <a:cs typeface="Arial"/>
              </a:rPr>
              <a:t>the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60" dirty="0">
                <a:solidFill>
                  <a:srgbClr val="466A85"/>
                </a:solidFill>
                <a:latin typeface="Arial"/>
                <a:cs typeface="Arial"/>
              </a:rPr>
              <a:t>d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ta</a:t>
            </a:r>
            <a:endParaRPr lang="en-US" altLang="ko-KR" sz="2000" dirty="0">
              <a:latin typeface="Arial"/>
              <a:cs typeface="Arial"/>
            </a:endParaRPr>
          </a:p>
          <a:p>
            <a:pPr marL="12700" marR="12700" algn="just">
              <a:lnSpc>
                <a:spcPct val="108300"/>
              </a:lnSpc>
              <a:spcBef>
                <a:spcPts val="355"/>
              </a:spcBef>
            </a:pPr>
            <a:r>
              <a:rPr lang="en-US" altLang="ko-KR"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eat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altLang="ko-KR"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wi</a:t>
            </a:r>
            <a:r>
              <a:rPr lang="en-US" altLang="ko-KR"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80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lang="en-US" altLang="ko-KR"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alization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eature</a:t>
            </a:r>
            <a:r>
              <a:rPr lang="en-US" altLang="ko-KR"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lang="en-US" altLang="ko-KR"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cen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ered</a:t>
            </a:r>
          </a:p>
          <a:p>
            <a:pPr marL="0" marR="12700" indent="0" algn="just">
              <a:lnSpc>
                <a:spcPct val="108300"/>
              </a:lnSpc>
              <a:spcBef>
                <a:spcPts val="355"/>
              </a:spcBef>
              <a:buNone/>
            </a:pPr>
            <a:r>
              <a:rPr lang="en-US" altLang="ko-KR" sz="20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ar</a:t>
            </a:r>
            <a:r>
              <a:rPr lang="en-US" altLang="ko-KR" sz="2000" spc="6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7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spc="85" dirty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lang="en-US" altLang="ko-KR" sz="20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altLang="ko-KR" sz="2000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lang="en-US" altLang="ko-KR" sz="2000" spc="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unit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standard</a:t>
            </a:r>
            <a:r>
              <a:rPr lang="en-US" altLang="ko-KR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dev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</a:p>
          <a:p>
            <a:pPr marL="0" marR="12700" indent="0" algn="just">
              <a:lnSpc>
                <a:spcPct val="108300"/>
              </a:lnSpc>
              <a:spcBef>
                <a:spcPts val="355"/>
              </a:spcBef>
              <a:buNone/>
            </a:pPr>
            <a:endParaRPr lang="en-US" altLang="ko-KR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ko-KR" sz="20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Lis</a:t>
            </a:r>
            <a:r>
              <a:rPr lang="en-US" altLang="ko-KR" sz="20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ting</a:t>
            </a:r>
            <a:r>
              <a:rPr lang="en-US" altLang="ko-KR" sz="2000" spc="5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Franklin Gothic Demi"/>
                <a:cs typeface="Franklin Gothic Demi"/>
              </a:rPr>
              <a:t>3.25   </a:t>
            </a:r>
            <a:r>
              <a:rPr lang="en-US" altLang="ko-KR" sz="20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Franklin Gothic Demi"/>
                <a:cs typeface="Franklin Gothic Demi"/>
              </a:rPr>
              <a:t>N</a:t>
            </a:r>
            <a:r>
              <a:rPr lang="en-US" altLang="ko-KR" sz="20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ormalizing</a:t>
            </a:r>
            <a:r>
              <a:rPr lang="en-US" altLang="ko-KR" sz="2000" spc="3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the</a:t>
            </a:r>
            <a:r>
              <a:rPr lang="en-US" altLang="ko-KR" sz="20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Franklin Gothic Demi"/>
                <a:cs typeface="Franklin Gothic Demi"/>
              </a:rPr>
              <a:t>data </a:t>
            </a:r>
            <a:endParaRPr lang="en-US" altLang="ko-KR" sz="2000" dirty="0">
              <a:latin typeface="Franklin Gothic Demi"/>
              <a:cs typeface="Franklin Gothic Demi"/>
            </a:endParaRPr>
          </a:p>
          <a:p>
            <a:pPr marL="0" marR="2908935" indent="0"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mean = 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rain_data.</a:t>
            </a:r>
            <a:r>
              <a:rPr lang="en-US" altLang="ko-KR" sz="1800" spc="-5" dirty="0" err="1">
                <a:solidFill>
                  <a:srgbClr val="FF0000"/>
                </a:solidFill>
                <a:latin typeface="Courier New"/>
                <a:cs typeface="Courier New"/>
              </a:rPr>
              <a:t>mean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800" spc="-5" dirty="0">
                <a:solidFill>
                  <a:srgbClr val="FF0000"/>
                </a:solidFill>
                <a:latin typeface="Courier New"/>
                <a:cs typeface="Courier New"/>
              </a:rPr>
              <a:t>axis=0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)#(404,13)</a:t>
            </a:r>
          </a:p>
          <a:p>
            <a:pPr marL="0" marR="3030855" indent="0">
              <a:spcBef>
                <a:spcPts val="35"/>
              </a:spcBef>
              <a:buNone/>
            </a:pP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std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=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r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ain_data.</a:t>
            </a:r>
            <a:r>
              <a:rPr lang="en-US" altLang="ko-KR" sz="1800" spc="-5" dirty="0" err="1">
                <a:solidFill>
                  <a:srgbClr val="FF0000"/>
                </a:solidFill>
                <a:latin typeface="Courier New"/>
                <a:cs typeface="Courier New"/>
              </a:rPr>
              <a:t>std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800" spc="-5" dirty="0">
                <a:solidFill>
                  <a:srgbClr val="FF0000"/>
                </a:solidFill>
                <a:latin typeface="Courier New"/>
                <a:cs typeface="Courier New"/>
              </a:rPr>
              <a:t>axis=0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) #(102,13)</a:t>
            </a:r>
          </a:p>
          <a:p>
            <a:pPr marL="0" marR="3030855" indent="0">
              <a:spcBef>
                <a:spcPts val="35"/>
              </a:spcBef>
              <a:buNone/>
            </a:pPr>
            <a:endParaRPr lang="en-US" altLang="ko-KR" sz="1800" spc="-5" dirty="0">
              <a:solidFill>
                <a:srgbClr val="252525"/>
              </a:solidFill>
              <a:latin typeface="Courier New"/>
              <a:cs typeface="Courier New"/>
            </a:endParaRPr>
          </a:p>
          <a:p>
            <a:pPr marL="0" marR="3030855" indent="0">
              <a:spcBef>
                <a:spcPts val="35"/>
              </a:spcBef>
              <a:buNone/>
            </a:pP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train_d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ta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-= mean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marR="3030855" indent="0">
              <a:spcBef>
                <a:spcPts val="35"/>
              </a:spcBef>
              <a:buNone/>
            </a:pP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train_d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ta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/=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std</a:t>
            </a:r>
            <a:endParaRPr lang="en-US" altLang="ko-KR" sz="800" dirty="0"/>
          </a:p>
          <a:p>
            <a:pPr marL="0" marR="3700779" indent="0">
              <a:buNone/>
            </a:pP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test_da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-= mean </a:t>
            </a:r>
          </a:p>
          <a:p>
            <a:pPr marL="0" marR="3700779" indent="0">
              <a:buNone/>
            </a:pP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test_da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a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/=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std</a:t>
            </a:r>
            <a:endParaRPr lang="en-US" altLang="ko-KR" sz="18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2"/>
              </a:spcBef>
            </a:pPr>
            <a:endParaRPr lang="en-US" altLang="ko-KR" sz="2400" dirty="0"/>
          </a:p>
          <a:p>
            <a:pPr marL="12700" marR="12700" indent="0" algn="just">
              <a:lnSpc>
                <a:spcPct val="108500"/>
              </a:lnSpc>
            </a:pPr>
            <a:r>
              <a:rPr lang="en-US" altLang="ko-KR"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400" spc="45" dirty="0">
                <a:solidFill>
                  <a:srgbClr val="252525"/>
                </a:solidFill>
                <a:latin typeface="Times New Roman"/>
                <a:cs typeface="Times New Roman"/>
              </a:rPr>
              <a:t>te</a:t>
            </a:r>
            <a:r>
              <a:rPr lang="en-US" altLang="ko-KR" sz="2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lang="en-US" altLang="ko-KR" sz="2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quantities</a:t>
            </a:r>
            <a:r>
              <a:rPr lang="en-US" altLang="ko-KR" sz="2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us</a:t>
            </a:r>
            <a:r>
              <a:rPr lang="en-US" altLang="ko-KR"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ed</a:t>
            </a:r>
            <a:r>
              <a:rPr lang="en-US" altLang="ko-KR" sz="2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normalizing</a:t>
            </a:r>
            <a:r>
              <a:rPr lang="en-US" altLang="ko-KR" sz="2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400" dirty="0">
                <a:solidFill>
                  <a:srgbClr val="252525"/>
                </a:solidFill>
                <a:latin typeface="Times New Roman"/>
                <a:cs typeface="Times New Roman"/>
              </a:rPr>
              <a:t>st</a:t>
            </a:r>
            <a:r>
              <a:rPr lang="en-US" altLang="ko-KR" sz="2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4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lang="en-US" altLang="ko-KR" sz="2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4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lang="en-US" altLang="ko-KR" sz="2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computed</a:t>
            </a:r>
            <a:r>
              <a:rPr lang="en-US" altLang="ko-KR" sz="2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lang="en-US" altLang="ko-KR" sz="2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 tra</a:t>
            </a:r>
            <a:r>
              <a:rPr lang="en-US" altLang="ko-KR"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ning</a:t>
            </a:r>
            <a:r>
              <a:rPr lang="en-US" altLang="ko-KR" sz="24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lang="en-US" altLang="ko-KR"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lang="en-US" altLang="ko-KR" sz="24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endParaRPr lang="en-US" altLang="ko-KR" sz="1700" dirty="0">
              <a:latin typeface="Courier New"/>
              <a:cs typeface="Courier New"/>
            </a:endParaRPr>
          </a:p>
          <a:p>
            <a:pPr marL="469900" marR="12700" algn="just">
              <a:spcBef>
                <a:spcPts val="229"/>
              </a:spcBef>
            </a:pPr>
            <a:endParaRPr lang="en-US" altLang="ko-KR" sz="1700" spc="-5" dirty="0">
              <a:solidFill>
                <a:srgbClr val="252525"/>
              </a:solidFill>
              <a:latin typeface="Times New Roman"/>
              <a:cs typeface="Times New Roman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941168"/>
            <a:ext cx="4148229" cy="114433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365104"/>
            <a:ext cx="2917282" cy="1768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9F8764-1880-4019-A54F-AF99F4512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157" y="1213100"/>
            <a:ext cx="4038600" cy="242887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3E290095-9BED-4FE1-9709-B39B5D08BB38}"/>
              </a:ext>
            </a:extLst>
          </p:cNvPr>
          <p:cNvSpPr/>
          <p:nvPr/>
        </p:nvSpPr>
        <p:spPr>
          <a:xfrm>
            <a:off x="6634856" y="1185848"/>
            <a:ext cx="529432" cy="1817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AC85D9-AB30-4C7F-8362-D88AC39B5DEE}"/>
              </a:ext>
            </a:extLst>
          </p:cNvPr>
          <p:cNvSpPr/>
          <p:nvPr/>
        </p:nvSpPr>
        <p:spPr>
          <a:xfrm>
            <a:off x="7452320" y="3003788"/>
            <a:ext cx="165618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6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6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323528" y="1106594"/>
            <a:ext cx="8568952" cy="5184576"/>
          </a:xfrm>
        </p:spPr>
        <p:txBody>
          <a:bodyPr>
            <a:normAutofit fontScale="85000" lnSpcReduction="20000"/>
          </a:bodyPr>
          <a:lstStyle/>
          <a:p>
            <a:pPr marL="0" marR="3456304" indent="0" algn="just">
              <a:lnSpc>
                <a:spcPct val="100000"/>
              </a:lnSpc>
              <a:buNone/>
            </a:pPr>
            <a:r>
              <a:rPr lang="en-US" altLang="ko-KR" sz="2000" b="1" i="1" spc="-10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6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25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B</a:t>
            </a:r>
            <a:r>
              <a:rPr lang="en-US" altLang="ko-KR" sz="2000" b="1" i="1" spc="-55" dirty="0">
                <a:solidFill>
                  <a:srgbClr val="466A85"/>
                </a:solidFill>
                <a:latin typeface="Arial"/>
                <a:cs typeface="Arial"/>
              </a:rPr>
              <a:t>uilding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125" dirty="0">
                <a:solidFill>
                  <a:srgbClr val="466A85"/>
                </a:solidFill>
                <a:latin typeface="Arial"/>
                <a:cs typeface="Arial"/>
              </a:rPr>
              <a:t>y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o</a:t>
            </a:r>
            <a:r>
              <a:rPr lang="en-US" altLang="ko-KR" sz="2000" b="1" i="1" spc="-65" dirty="0">
                <a:solidFill>
                  <a:srgbClr val="466A85"/>
                </a:solidFill>
                <a:latin typeface="Arial"/>
                <a:cs typeface="Arial"/>
              </a:rPr>
              <a:t>ur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35" dirty="0">
                <a:solidFill>
                  <a:srgbClr val="466A85"/>
                </a:solidFill>
                <a:latin typeface="Arial"/>
                <a:cs typeface="Arial"/>
              </a:rPr>
              <a:t>ne</a:t>
            </a:r>
            <a:r>
              <a:rPr lang="en-US" altLang="ko-KR" sz="2000" b="1" i="1" spc="-25" dirty="0">
                <a:solidFill>
                  <a:srgbClr val="466A85"/>
                </a:solidFill>
                <a:latin typeface="Arial"/>
                <a:cs typeface="Arial"/>
              </a:rPr>
              <a:t>t</a:t>
            </a:r>
            <a:r>
              <a:rPr lang="en-US" altLang="ko-KR" sz="2000" b="1" i="1" spc="-70" dirty="0">
                <a:solidFill>
                  <a:srgbClr val="466A85"/>
                </a:solidFill>
                <a:latin typeface="Arial"/>
                <a:cs typeface="Arial"/>
              </a:rPr>
              <a:t>w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ork</a:t>
            </a:r>
            <a:endParaRPr lang="en-US" altLang="ko-KR" sz="2000" dirty="0">
              <a:latin typeface="Arial"/>
              <a:cs typeface="Arial"/>
            </a:endParaRPr>
          </a:p>
          <a:p>
            <a:pPr marL="12700" marR="12700" algn="just">
              <a:lnSpc>
                <a:spcPct val="108200"/>
              </a:lnSpc>
              <a:spcBef>
                <a:spcPts val="359"/>
              </a:spcBef>
            </a:pP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samples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- 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k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-9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hi</a:t>
            </a:r>
            <a:r>
              <a:rPr lang="en-US" altLang="ko-KR" sz="2000" spc="7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lang="en-US" altLang="ko-KR"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,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64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ni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12700" algn="just">
              <a:lnSpc>
                <a:spcPct val="108200"/>
              </a:lnSpc>
              <a:spcBef>
                <a:spcPts val="359"/>
              </a:spcBef>
            </a:pP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less 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tra</a:t>
            </a:r>
            <a:r>
              <a:rPr lang="en-US" altLang="ko-KR" sz="2000" spc="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ning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- </a:t>
            </a:r>
            <a:r>
              <a:rPr lang="en-US" altLang="ko-KR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worse</a:t>
            </a:r>
            <a:r>
              <a:rPr lang="en-US" altLang="ko-KR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overfit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ting</a:t>
            </a:r>
            <a:endParaRPr lang="en-US" altLang="ko-KR" sz="2000" spc="-2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12700" algn="just">
              <a:lnSpc>
                <a:spcPct val="108200"/>
              </a:lnSpc>
              <a:spcBef>
                <a:spcPts val="359"/>
              </a:spcBef>
            </a:pP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small 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networ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k 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one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mitigate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overfitting.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08300"/>
              </a:lnSpc>
              <a:spcBef>
                <a:spcPts val="355"/>
              </a:spcBef>
            </a:pPr>
            <a:endParaRPr lang="en-US" altLang="ko-KR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ko-KR" sz="20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Lis</a:t>
            </a:r>
            <a:r>
              <a:rPr lang="en-US" altLang="ko-KR" sz="20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ting</a:t>
            </a:r>
            <a:r>
              <a:rPr lang="en-US" altLang="ko-KR" sz="2000" spc="5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Franklin Gothic Demi"/>
                <a:cs typeface="Franklin Gothic Demi"/>
              </a:rPr>
              <a:t>3.26   </a:t>
            </a:r>
            <a:r>
              <a:rPr lang="en-US" altLang="ko-KR" sz="20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M</a:t>
            </a:r>
            <a:r>
              <a:rPr lang="en-US" altLang="ko-KR" sz="2000" dirty="0">
                <a:solidFill>
                  <a:srgbClr val="FF0000"/>
                </a:solidFill>
                <a:latin typeface="Franklin Gothic Demi"/>
                <a:cs typeface="Franklin Gothic Demi"/>
              </a:rPr>
              <a:t>odel</a:t>
            </a:r>
            <a:r>
              <a:rPr lang="en-US" altLang="ko-KR" sz="20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defi</a:t>
            </a:r>
            <a:r>
              <a:rPr lang="en-US" altLang="ko-KR" sz="2000" spc="-20" dirty="0">
                <a:solidFill>
                  <a:srgbClr val="FF0000"/>
                </a:solidFill>
                <a:latin typeface="Franklin Gothic Demi"/>
                <a:cs typeface="Franklin Gothic Demi"/>
              </a:rPr>
              <a:t>n</a:t>
            </a:r>
            <a:r>
              <a:rPr lang="en-US" altLang="ko-KR" sz="2000" dirty="0">
                <a:solidFill>
                  <a:srgbClr val="FF0000"/>
                </a:solidFill>
                <a:latin typeface="Franklin Gothic Demi"/>
                <a:cs typeface="Franklin Gothic Demi"/>
              </a:rPr>
              <a:t>ition</a:t>
            </a:r>
          </a:p>
          <a:p>
            <a:pPr marL="0" marR="43942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from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ke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r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as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import models </a:t>
            </a:r>
          </a:p>
          <a:p>
            <a:pPr marL="0" marR="43942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from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ke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r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as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import layers</a:t>
            </a:r>
            <a:endParaRPr lang="en-US" altLang="ko-KR" sz="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pc="-5" dirty="0" err="1">
                <a:solidFill>
                  <a:srgbClr val="FF0000"/>
                </a:solidFill>
                <a:latin typeface="Courier New"/>
                <a:cs typeface="Courier New"/>
              </a:rPr>
              <a:t>def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bui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l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d_model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():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40"/>
              </a:spcBef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mod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l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models.Sequential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mod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l.</a:t>
            </a:r>
            <a:r>
              <a:rPr lang="en-US" altLang="ko-KR" sz="1800" spc="-5" dirty="0" err="1">
                <a:solidFill>
                  <a:srgbClr val="00B050"/>
                </a:solidFill>
                <a:latin typeface="Courier New"/>
                <a:cs typeface="Courier New"/>
              </a:rPr>
              <a:t>add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layers.Dense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(64, a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c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tivation='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relu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',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     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input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_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shape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=(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train_data.shape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1],)))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mod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l.</a:t>
            </a:r>
            <a:r>
              <a:rPr lang="en-US" altLang="ko-KR" sz="1800" spc="-5" dirty="0" err="1">
                <a:solidFill>
                  <a:srgbClr val="00B050"/>
                </a:solidFill>
                <a:latin typeface="Courier New"/>
                <a:cs typeface="Courier New"/>
              </a:rPr>
              <a:t>add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layers.Dense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(64, a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c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tivation='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relu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'))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mod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l.</a:t>
            </a:r>
            <a:r>
              <a:rPr lang="en-US" altLang="ko-KR" sz="1800" spc="-5" dirty="0" err="1">
                <a:solidFill>
                  <a:srgbClr val="00B050"/>
                </a:solidFill>
                <a:latin typeface="Courier New"/>
                <a:cs typeface="Courier New"/>
              </a:rPr>
              <a:t>add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layers.Dense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))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mod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l.</a:t>
            </a:r>
            <a:r>
              <a:rPr lang="en-US" altLang="ko-KR" sz="1800" spc="-5" dirty="0" err="1">
                <a:solidFill>
                  <a:srgbClr val="00B050"/>
                </a:solidFill>
                <a:latin typeface="Courier New"/>
                <a:cs typeface="Courier New"/>
              </a:rPr>
              <a:t>compile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(optimizer='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rms</a:t>
            </a:r>
            <a:r>
              <a:rPr lang="en-US" altLang="ko-KR" sz="1800" spc="-10" dirty="0" err="1">
                <a:solidFill>
                  <a:srgbClr val="252525"/>
                </a:solidFill>
                <a:latin typeface="Courier New"/>
                <a:cs typeface="Courier New"/>
              </a:rPr>
              <a:t>p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rop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',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loss='</a:t>
            </a:r>
            <a:r>
              <a:rPr lang="en-US" altLang="ko-KR" sz="1800" spc="-5" dirty="0" err="1">
                <a:solidFill>
                  <a:srgbClr val="FF0000"/>
                </a:solidFill>
                <a:latin typeface="Courier New"/>
                <a:cs typeface="Courier New"/>
              </a:rPr>
              <a:t>mse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', metri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c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s=['</a:t>
            </a:r>
            <a:r>
              <a:rPr lang="en-US" altLang="ko-KR" sz="1800" spc="-5" dirty="0" err="1">
                <a:solidFill>
                  <a:srgbClr val="FF0000"/>
                </a:solidFill>
                <a:latin typeface="Courier New"/>
                <a:cs typeface="Courier New"/>
              </a:rPr>
              <a:t>mae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'])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40"/>
              </a:spcBef>
              <a:buNone/>
            </a:pP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   ret</a:t>
            </a:r>
            <a:r>
              <a:rPr lang="en-US" altLang="ko-KR" sz="1800" spc="-10" dirty="0">
                <a:solidFill>
                  <a:srgbClr val="252525"/>
                </a:solidFill>
                <a:latin typeface="Courier New"/>
                <a:cs typeface="Courier New"/>
              </a:rPr>
              <a:t>u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rn</a:t>
            </a:r>
            <a:r>
              <a:rPr lang="en-US" altLang="ko-KR" sz="18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model</a:t>
            </a:r>
            <a:endParaRPr lang="en-US" altLang="ko-KR" sz="2400" dirty="0"/>
          </a:p>
          <a:p>
            <a:pPr marL="12700" marR="12700" indent="0" algn="just">
              <a:lnSpc>
                <a:spcPct val="108500"/>
              </a:lnSpc>
            </a:pPr>
            <a:r>
              <a:rPr lang="en-US" altLang="ko-KR"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output -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lang="en-US" altLang="ko-KR"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lang="en-US" altLang="ko-KR" sz="1800" spc="35" dirty="0">
                <a:solidFill>
                  <a:srgbClr val="FF0000"/>
                </a:solidFill>
                <a:latin typeface="Times New Roman"/>
                <a:cs typeface="Times New Roman"/>
              </a:rPr>
              <a:t>ngle </a:t>
            </a:r>
            <a:r>
              <a:rPr lang="en-US" altLang="ko-KR" sz="1800" spc="65" dirty="0">
                <a:solidFill>
                  <a:srgbClr val="FF0000"/>
                </a:solidFill>
                <a:latin typeface="Times New Roman"/>
                <a:cs typeface="Times New Roman"/>
              </a:rPr>
              <a:t>un</a:t>
            </a:r>
            <a:r>
              <a:rPr lang="en-US" altLang="ko-KR"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lang="en-US" altLang="ko-KR" sz="1800" spc="75" dirty="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lang="en-US" altLang="ko-KR" sz="1800" spc="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20" dirty="0">
                <a:solidFill>
                  <a:srgbClr val="FF0000"/>
                </a:solidFill>
                <a:latin typeface="Times New Roman"/>
                <a:cs typeface="Times New Roman"/>
              </a:rPr>
              <a:t>vation 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t </a:t>
            </a:r>
            <a:r>
              <a:rPr lang="en-US" altLang="ko-KR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lang="en-US" altLang="ko-KR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linear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yer) 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fo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scalar</a:t>
            </a:r>
            <a:r>
              <a:rPr lang="en-US" altLang="ko-KR"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lang="en-US" altLang="ko-KR"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lang="en-US" altLang="ko-KR" sz="1800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ssion</a:t>
            </a:r>
            <a:r>
              <a:rPr lang="en-US" altLang="ko-KR"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altLang="ko-KR"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predict</a:t>
            </a:r>
            <a:r>
              <a:rPr lang="en-US" altLang="ko-KR"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lang="en-US" altLang="ko-KR"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1800" spc="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ntinuous</a:t>
            </a:r>
            <a:r>
              <a:rPr lang="en-US" altLang="ko-KR"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5" dirty="0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,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ear</a:t>
            </a:r>
            <a:r>
              <a:rPr lang="en-US" altLang="ko-KR" sz="1800" spc="7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80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val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s 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g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</a:p>
          <a:p>
            <a:pPr marL="12700" marR="12700" indent="0" algn="just">
              <a:lnSpc>
                <a:spcPct val="108500"/>
              </a:lnSpc>
            </a:pPr>
            <a:r>
              <a:rPr lang="en-US" altLang="ko-KR" sz="1800" spc="-70" dirty="0">
                <a:solidFill>
                  <a:srgbClr val="252525"/>
                </a:solidFill>
                <a:latin typeface="Courier New"/>
                <a:cs typeface="Courier New"/>
              </a:rPr>
              <a:t> s</a:t>
            </a:r>
            <a:r>
              <a:rPr lang="en-US" altLang="ko-KR" sz="1800" spc="-60" dirty="0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70" dirty="0">
                <a:solidFill>
                  <a:srgbClr val="252525"/>
                </a:solidFill>
                <a:latin typeface="Courier New"/>
                <a:cs typeface="Courier New"/>
              </a:rPr>
              <a:t>gm</a:t>
            </a:r>
            <a:r>
              <a:rPr lang="en-US" altLang="ko-KR" sz="1800" spc="-60" dirty="0">
                <a:solidFill>
                  <a:srgbClr val="252525"/>
                </a:solidFill>
                <a:latin typeface="Courier New"/>
                <a:cs typeface="Courier New"/>
              </a:rPr>
              <a:t>o</a:t>
            </a:r>
            <a:r>
              <a:rPr lang="en-US" altLang="ko-KR" sz="1800" spc="-70" dirty="0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60" dirty="0">
                <a:solidFill>
                  <a:srgbClr val="252525"/>
                </a:solidFill>
                <a:latin typeface="Courier New"/>
                <a:cs typeface="Courier New"/>
              </a:rPr>
              <a:t>d</a:t>
            </a:r>
            <a:r>
              <a:rPr lang="en-US" altLang="ko-KR" sz="1800" spc="-3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ct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vat</a:t>
            </a:r>
            <a:r>
              <a:rPr lang="en-US" altLang="ko-KR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7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lang="en-US" altLang="ko-KR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1800" spc="7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nc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- 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predict</a:t>
            </a:r>
            <a:r>
              <a:rPr lang="en-US" altLang="ko-KR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valu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-9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0 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altLang="ko-KR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1 </a:t>
            </a:r>
          </a:p>
          <a:p>
            <a:pPr marL="12700" marR="12700" indent="0" algn="just">
              <a:lnSpc>
                <a:spcPct val="108500"/>
              </a:lnSpc>
            </a:pPr>
            <a:r>
              <a:rPr lang="en-US" altLang="ko-KR" sz="1800" i="1" spc="-20" dirty="0">
                <a:solidFill>
                  <a:srgbClr val="252525"/>
                </a:solidFill>
                <a:latin typeface="Times New Roman"/>
                <a:cs typeface="Times New Roman"/>
              </a:rPr>
              <a:t> mean</a:t>
            </a:r>
            <a:r>
              <a:rPr lang="en-US" altLang="ko-KR" sz="1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spc="-55" dirty="0">
                <a:solidFill>
                  <a:srgbClr val="252525"/>
                </a:solidFill>
                <a:latin typeface="Times New Roman"/>
                <a:cs typeface="Times New Roman"/>
              </a:rPr>
              <a:t>abso</a:t>
            </a:r>
            <a:r>
              <a:rPr lang="en-US" altLang="ko-KR" sz="1800" i="1" spc="-3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1800" i="1" spc="55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1800" i="1" spc="-55" dirty="0">
                <a:solidFill>
                  <a:srgbClr val="252525"/>
                </a:solidFill>
                <a:latin typeface="Times New Roman"/>
                <a:cs typeface="Times New Roman"/>
              </a:rPr>
              <a:t>te</a:t>
            </a:r>
            <a:r>
              <a:rPr lang="en-US" altLang="ko-KR" sz="1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spc="-75" dirty="0">
                <a:solidFill>
                  <a:srgbClr val="252525"/>
                </a:solidFill>
                <a:latin typeface="Times New Roman"/>
                <a:cs typeface="Times New Roman"/>
              </a:rPr>
              <a:t>error</a:t>
            </a:r>
            <a:r>
              <a:rPr lang="en-US" altLang="ko-KR" sz="1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95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lang="en-US" altLang="ko-KR"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lang="en-US" altLang="ko-KR" sz="1600" spc="-3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) 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func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f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regression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problems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 -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75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off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$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7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average.</a:t>
            </a:r>
            <a:endParaRPr lang="en-US" altLang="ko-KR" sz="1700" spc="-5" dirty="0">
              <a:solidFill>
                <a:srgbClr val="252525"/>
              </a:solidFill>
              <a:latin typeface="Times New Roman"/>
              <a:cs typeface="Times New Roman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5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7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35496" y="1196753"/>
            <a:ext cx="9108504" cy="2592288"/>
          </a:xfrm>
        </p:spPr>
        <p:txBody>
          <a:bodyPr>
            <a:normAutofit fontScale="92500" lnSpcReduction="20000"/>
          </a:bodyPr>
          <a:lstStyle/>
          <a:p>
            <a:pPr marL="0" marR="3456304" indent="0" algn="just">
              <a:buNone/>
            </a:pPr>
            <a:r>
              <a:rPr lang="en-US" altLang="ko-KR" sz="2000" b="1" i="1" spc="-10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6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25" dirty="0">
                <a:solidFill>
                  <a:srgbClr val="466A85"/>
                </a:solidFill>
                <a:latin typeface="Arial"/>
                <a:cs typeface="Arial"/>
              </a:rPr>
              <a:t>4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b="1" i="1" spc="-135" dirty="0">
                <a:solidFill>
                  <a:srgbClr val="466A85"/>
                </a:solidFill>
                <a:latin typeface="Arial"/>
                <a:cs typeface="Arial"/>
              </a:rPr>
              <a:t>V</a:t>
            </a:r>
            <a:r>
              <a:rPr lang="en-US" altLang="ko-KR" sz="2000" b="1" i="1" spc="-35" dirty="0">
                <a:solidFill>
                  <a:srgbClr val="466A85"/>
                </a:solidFill>
                <a:latin typeface="Arial"/>
                <a:cs typeface="Arial"/>
              </a:rPr>
              <a:t>alidating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125" dirty="0">
                <a:solidFill>
                  <a:srgbClr val="466A85"/>
                </a:solidFill>
                <a:latin typeface="Arial"/>
                <a:cs typeface="Arial"/>
              </a:rPr>
              <a:t>y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o</a:t>
            </a:r>
            <a:r>
              <a:rPr lang="en-US" altLang="ko-KR" sz="2000" b="1" i="1" spc="-90" dirty="0">
                <a:solidFill>
                  <a:srgbClr val="466A85"/>
                </a:solidFill>
                <a:latin typeface="Arial"/>
                <a:cs typeface="Arial"/>
              </a:rPr>
              <a:t>u</a:t>
            </a:r>
            <a:r>
              <a:rPr lang="en-US" altLang="ko-KR" sz="2000" b="1" i="1" spc="-45" dirty="0">
                <a:solidFill>
                  <a:srgbClr val="466A85"/>
                </a:solidFill>
                <a:latin typeface="Arial"/>
                <a:cs typeface="Arial"/>
              </a:rPr>
              <a:t>r</a:t>
            </a:r>
            <a:r>
              <a:rPr lang="en-US" altLang="ko-KR" sz="20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000" b="1" i="1" spc="-80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000" b="1" i="1" spc="-60" dirty="0">
                <a:solidFill>
                  <a:srgbClr val="466A85"/>
                </a:solidFill>
                <a:latin typeface="Arial"/>
                <a:cs typeface="Arial"/>
              </a:rPr>
              <a:t>proach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using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K-fold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40" dirty="0">
                <a:solidFill>
                  <a:srgbClr val="466A85"/>
                </a:solidFill>
                <a:latin typeface="Arial"/>
                <a:cs typeface="Arial"/>
              </a:rPr>
              <a:t>validation</a:t>
            </a:r>
            <a:endParaRPr lang="en-US" altLang="ko-KR" sz="2000" dirty="0">
              <a:latin typeface="Arial"/>
              <a:cs typeface="Arial"/>
            </a:endParaRPr>
          </a:p>
          <a:p>
            <a:pPr marL="12700" marR="12700" indent="0" algn="just">
              <a:lnSpc>
                <a:spcPct val="120000"/>
              </a:lnSpc>
              <a:spcBef>
                <a:spcPts val="355"/>
              </a:spcBef>
            </a:pP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ve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FF0000"/>
                </a:solidFill>
                <a:latin typeface="Times New Roman"/>
                <a:cs typeface="Times New Roman"/>
              </a:rPr>
              <a:t>sma</a:t>
            </a:r>
            <a:r>
              <a:rPr lang="en-US" altLang="ko-KR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FF0000"/>
                </a:solidFill>
                <a:latin typeface="Times New Roman"/>
                <a:cs typeface="Times New Roman"/>
              </a:rPr>
              <a:t>validation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(for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instance,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about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examp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es) -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gh</a:t>
            </a:r>
            <a:r>
              <a:rPr lang="en-US" altLang="ko-KR"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variance</a:t>
            </a:r>
            <a:r>
              <a:rPr lang="en-US" altLang="ko-KR" sz="20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th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re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gard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val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lang="en-US" altLang="ko-KR"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spl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2700" marR="12700" indent="180975" algn="just">
              <a:lnSpc>
                <a:spcPct val="120000"/>
              </a:lnSpc>
              <a:spcBef>
                <a:spcPts val="55"/>
              </a:spcBef>
            </a:pPr>
            <a:r>
              <a:rPr lang="en-US" altLang="ko-KR" sz="20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k-fold</a:t>
            </a:r>
            <a:r>
              <a:rPr lang="en-US" altLang="ko-KR" sz="2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oss-va</a:t>
            </a:r>
            <a:r>
              <a:rPr lang="en-US" altLang="ko-KR"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7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lang="en-US" altLang="ko-KR"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lang="en-US" altLang="ko-KR"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(see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g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re) - 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g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 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ava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il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ab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a i</a:t>
            </a:r>
            <a:r>
              <a:rPr lang="en-US" altLang="ko-KR" sz="2000" spc="9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K</a:t>
            </a:r>
            <a:r>
              <a:rPr lang="en-US" altLang="ko-KR" sz="1800" i="1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pa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ns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(typic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ally </a:t>
            </a:r>
            <a:r>
              <a:rPr lang="en-US" altLang="ko-KR" sz="18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K</a:t>
            </a:r>
            <a:r>
              <a:rPr lang="en-US" altLang="ko-KR" sz="1800" i="1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=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4 </a:t>
            </a:r>
            <a:r>
              <a:rPr lang="en-US" altLang="ko-KR"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5),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instanti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ating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K</a:t>
            </a:r>
            <a:r>
              <a:rPr lang="en-US" altLang="ko-KR" sz="18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identical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models,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training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5" dirty="0">
                <a:solidFill>
                  <a:srgbClr val="252525"/>
                </a:solidFill>
                <a:latin typeface="Times New Roman"/>
                <a:cs typeface="Times New Roman"/>
              </a:rPr>
              <a:t>one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K</a:t>
            </a:r>
            <a:r>
              <a:rPr lang="en-US" altLang="ko-KR" sz="1800" i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partitions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wh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eva</a:t>
            </a:r>
            <a:r>
              <a:rPr lang="en-US" altLang="ko-KR"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uating</a:t>
            </a:r>
            <a:r>
              <a:rPr lang="en-US" altLang="ko-KR"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rema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ing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partition.</a:t>
            </a:r>
            <a:r>
              <a:rPr lang="en-US" altLang="ko-KR"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12700" indent="180975" algn="just">
              <a:lnSpc>
                <a:spcPct val="120000"/>
              </a:lnSpc>
              <a:spcBef>
                <a:spcPts val="55"/>
              </a:spcBef>
            </a:pP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val</a:t>
            </a:r>
            <a:r>
              <a:rPr lang="en-US" altLang="ko-KR" sz="2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dat</a:t>
            </a:r>
            <a:r>
              <a:rPr lang="en-US" altLang="ko-KR" sz="2000" spc="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lang="en-US" altLang="ko-KR"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2000" spc="7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lang="en-US" altLang="ko-KR"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lang="en-US" altLang="ko-KR"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40" dirty="0">
                <a:solidFill>
                  <a:srgbClr val="252525"/>
                </a:solidFill>
                <a:latin typeface="Times New Roman"/>
                <a:cs typeface="Times New Roman"/>
              </a:rPr>
              <a:t>-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average</a:t>
            </a:r>
            <a:r>
              <a:rPr lang="en-US" altLang="ko-KR"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f </a:t>
            </a:r>
            <a:r>
              <a:rPr lang="en-US" altLang="ko-KR" sz="20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i="1" spc="-15" dirty="0">
                <a:solidFill>
                  <a:srgbClr val="252525"/>
                </a:solidFill>
                <a:latin typeface="Times New Roman"/>
                <a:cs typeface="Times New Roman"/>
              </a:rPr>
              <a:t>K</a:t>
            </a:r>
            <a:r>
              <a:rPr lang="en-US" altLang="ko-KR" sz="1800" i="1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dirty="0">
                <a:solidFill>
                  <a:srgbClr val="252525"/>
                </a:solidFill>
                <a:latin typeface="Times New Roman"/>
                <a:cs typeface="Times New Roman"/>
              </a:rPr>
              <a:t>valid</a:t>
            </a:r>
            <a:r>
              <a:rPr lang="en-US" altLang="ko-KR"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tion</a:t>
            </a:r>
            <a:r>
              <a:rPr lang="en-US" altLang="ko-KR"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scores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10000"/>
              </a:lnSpc>
              <a:spcBef>
                <a:spcPts val="40"/>
              </a:spcBef>
              <a:buNone/>
            </a:pPr>
            <a:endParaRPr lang="en-US" altLang="ko-KR" sz="1800" dirty="0">
              <a:latin typeface="Courier New"/>
              <a:cs typeface="Courier New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645024"/>
            <a:ext cx="4502380" cy="2592288"/>
          </a:xfrm>
          <a:prstGeom prst="rect">
            <a:avLst/>
          </a:prstGeom>
        </p:spPr>
      </p:pic>
      <p:sp>
        <p:nvSpPr>
          <p:cNvPr id="7" name="object 48"/>
          <p:cNvSpPr txBox="1"/>
          <p:nvPr/>
        </p:nvSpPr>
        <p:spPr>
          <a:xfrm>
            <a:off x="570025" y="5050470"/>
            <a:ext cx="1019175" cy="135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656565"/>
                </a:solidFill>
                <a:latin typeface="Franklin Gothic Demi"/>
                <a:cs typeface="Franklin Gothic Demi"/>
              </a:rPr>
              <a:t>3-fold</a:t>
            </a:r>
            <a:r>
              <a:rPr sz="800" spc="40" dirty="0">
                <a:solidFill>
                  <a:srgbClr val="656565"/>
                </a:solidFill>
                <a:latin typeface="Franklin Gothic Demi"/>
                <a:cs typeface="Franklin Gothic Demi"/>
              </a:rPr>
              <a:t> </a:t>
            </a:r>
            <a:r>
              <a:rPr sz="800" spc="10" dirty="0">
                <a:solidFill>
                  <a:srgbClr val="656565"/>
                </a:solidFill>
                <a:latin typeface="Franklin Gothic Demi"/>
                <a:cs typeface="Franklin Gothic Demi"/>
              </a:rPr>
              <a:t>cros</a:t>
            </a:r>
            <a:r>
              <a:rPr sz="800" spc="5" dirty="0">
                <a:solidFill>
                  <a:srgbClr val="656565"/>
                </a:solidFill>
                <a:latin typeface="Franklin Gothic Demi"/>
                <a:cs typeface="Franklin Gothic Demi"/>
              </a:rPr>
              <a:t>s</a:t>
            </a:r>
            <a:r>
              <a:rPr sz="800" spc="-15" dirty="0">
                <a:solidFill>
                  <a:srgbClr val="656565"/>
                </a:solidFill>
                <a:latin typeface="Franklin Gothic Demi"/>
                <a:cs typeface="Franklin Gothic Demi"/>
              </a:rPr>
              <a:t>-vali</a:t>
            </a:r>
            <a:r>
              <a:rPr sz="800" spc="-5" dirty="0">
                <a:solidFill>
                  <a:srgbClr val="656565"/>
                </a:solidFill>
                <a:latin typeface="Franklin Gothic Demi"/>
                <a:cs typeface="Franklin Gothic Demi"/>
              </a:rPr>
              <a:t>d</a:t>
            </a:r>
            <a:r>
              <a:rPr sz="800" spc="0" dirty="0">
                <a:solidFill>
                  <a:srgbClr val="656565"/>
                </a:solidFill>
                <a:latin typeface="Franklin Gothic Demi"/>
                <a:cs typeface="Franklin Gothic Demi"/>
              </a:rPr>
              <a:t>ation</a:t>
            </a:r>
            <a:endParaRPr sz="800" dirty="0">
              <a:latin typeface="Franklin Gothic Demi"/>
              <a:cs typeface="Franklin Gothic Demi"/>
            </a:endParaRPr>
          </a:p>
        </p:txBody>
      </p:sp>
    </p:spTree>
    <p:extLst>
      <p:ext uri="{BB962C8B-B14F-4D97-AF65-F5344CB8AC3E}">
        <p14:creationId xmlns:p14="http://schemas.microsoft.com/office/powerpoint/2010/main" val="292012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8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35496" y="1196752"/>
            <a:ext cx="10009112" cy="4968552"/>
          </a:xfrm>
        </p:spPr>
        <p:txBody>
          <a:bodyPr>
            <a:normAutofit fontScale="77500" lnSpcReduction="20000"/>
          </a:bodyPr>
          <a:lstStyle/>
          <a:p>
            <a:pPr marL="0" marR="3456304" indent="0" algn="just">
              <a:buNone/>
            </a:pPr>
            <a:r>
              <a:rPr lang="en-US" altLang="ko-KR" sz="2000" b="1" i="1" spc="-10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6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25" dirty="0">
                <a:solidFill>
                  <a:srgbClr val="466A85"/>
                </a:solidFill>
                <a:latin typeface="Arial"/>
                <a:cs typeface="Arial"/>
              </a:rPr>
              <a:t>4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b="1" i="1" spc="-135" dirty="0">
                <a:solidFill>
                  <a:srgbClr val="466A85"/>
                </a:solidFill>
                <a:latin typeface="Arial"/>
                <a:cs typeface="Arial"/>
              </a:rPr>
              <a:t>V</a:t>
            </a:r>
            <a:r>
              <a:rPr lang="en-US" altLang="ko-KR" sz="2000" b="1" i="1" spc="-35" dirty="0">
                <a:solidFill>
                  <a:srgbClr val="466A85"/>
                </a:solidFill>
                <a:latin typeface="Arial"/>
                <a:cs typeface="Arial"/>
              </a:rPr>
              <a:t>alidating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125" dirty="0">
                <a:solidFill>
                  <a:srgbClr val="466A85"/>
                </a:solidFill>
                <a:latin typeface="Arial"/>
                <a:cs typeface="Arial"/>
              </a:rPr>
              <a:t>y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o</a:t>
            </a:r>
            <a:r>
              <a:rPr lang="en-US" altLang="ko-KR" sz="2000" b="1" i="1" spc="-90" dirty="0">
                <a:solidFill>
                  <a:srgbClr val="466A85"/>
                </a:solidFill>
                <a:latin typeface="Arial"/>
                <a:cs typeface="Arial"/>
              </a:rPr>
              <a:t>u</a:t>
            </a:r>
            <a:r>
              <a:rPr lang="en-US" altLang="ko-KR" sz="2000" b="1" i="1" spc="-45" dirty="0">
                <a:solidFill>
                  <a:srgbClr val="466A85"/>
                </a:solidFill>
                <a:latin typeface="Arial"/>
                <a:cs typeface="Arial"/>
              </a:rPr>
              <a:t>r</a:t>
            </a:r>
            <a:r>
              <a:rPr lang="en-US" altLang="ko-KR" sz="20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000" b="1" i="1" spc="-80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000" b="1" i="1" spc="-60" dirty="0">
                <a:solidFill>
                  <a:srgbClr val="466A85"/>
                </a:solidFill>
                <a:latin typeface="Arial"/>
                <a:cs typeface="Arial"/>
              </a:rPr>
              <a:t>proach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using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K-fold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40" dirty="0">
                <a:solidFill>
                  <a:srgbClr val="466A85"/>
                </a:solidFill>
                <a:latin typeface="Arial"/>
                <a:cs typeface="Arial"/>
              </a:rPr>
              <a:t>validation</a:t>
            </a:r>
            <a:endParaRPr lang="en-US" altLang="ko-KR" sz="2000" dirty="0">
              <a:latin typeface="Arial"/>
              <a:cs typeface="Arial"/>
            </a:endParaRPr>
          </a:p>
          <a:p>
            <a:pPr marL="12700" marR="12700" algn="just">
              <a:lnSpc>
                <a:spcPct val="108300"/>
              </a:lnSpc>
              <a:spcBef>
                <a:spcPts val="355"/>
              </a:spcBef>
            </a:pPr>
            <a:endParaRPr lang="en-US" altLang="ko-KR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spc="5" dirty="0">
                <a:solidFill>
                  <a:srgbClr val="FF0000"/>
                </a:solidFill>
                <a:latin typeface="Franklin Gothic Demi"/>
                <a:cs typeface="Franklin Gothic Demi"/>
              </a:rPr>
              <a:t>Lis</a:t>
            </a:r>
            <a:r>
              <a:rPr lang="en-US" altLang="ko-KR" sz="20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ting</a:t>
            </a:r>
            <a:r>
              <a:rPr lang="en-US" altLang="ko-KR" sz="2000" spc="5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15" dirty="0">
                <a:solidFill>
                  <a:srgbClr val="FF0000"/>
                </a:solidFill>
                <a:latin typeface="Franklin Gothic Demi"/>
                <a:cs typeface="Franklin Gothic Demi"/>
              </a:rPr>
              <a:t>3.27   </a:t>
            </a:r>
            <a:r>
              <a:rPr lang="en-US" altLang="ko-KR" sz="20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spc="-5" dirty="0">
                <a:solidFill>
                  <a:srgbClr val="FF0000"/>
                </a:solidFill>
                <a:latin typeface="Franklin Gothic Demi"/>
                <a:cs typeface="Franklin Gothic Demi"/>
              </a:rPr>
              <a:t>K</a:t>
            </a:r>
            <a:r>
              <a:rPr lang="en-US" altLang="ko-KR" sz="20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-fold</a:t>
            </a:r>
            <a:r>
              <a:rPr lang="en-US" altLang="ko-KR" sz="2000" spc="45" dirty="0">
                <a:solidFill>
                  <a:srgbClr val="FF0000"/>
                </a:solidFill>
                <a:latin typeface="Franklin Gothic Demi"/>
                <a:cs typeface="Franklin Gothic Demi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Franklin Gothic Demi"/>
                <a:cs typeface="Franklin Gothic Demi"/>
              </a:rPr>
              <a:t>valid</a:t>
            </a:r>
            <a:r>
              <a:rPr lang="en-US" altLang="ko-KR" sz="2000" spc="-10" dirty="0">
                <a:solidFill>
                  <a:srgbClr val="FF0000"/>
                </a:solidFill>
                <a:latin typeface="Franklin Gothic Demi"/>
                <a:cs typeface="Franklin Gothic Demi"/>
              </a:rPr>
              <a:t>a</a:t>
            </a:r>
            <a:r>
              <a:rPr lang="en-US" altLang="ko-KR" sz="2000" dirty="0">
                <a:solidFill>
                  <a:srgbClr val="FF0000"/>
                </a:solidFill>
                <a:latin typeface="Franklin Gothic Demi"/>
                <a:cs typeface="Franklin Gothic Demi"/>
              </a:rPr>
              <a:t>tion</a:t>
            </a:r>
          </a:p>
          <a:p>
            <a:pPr marL="0" marR="1202055" indent="0">
              <a:lnSpc>
                <a:spcPct val="110000"/>
              </a:lnSpc>
              <a:spcBef>
                <a:spcPts val="260"/>
              </a:spcBef>
              <a:buNone/>
            </a:pP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impor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5" dirty="0" err="1">
                <a:solidFill>
                  <a:srgbClr val="252525"/>
                </a:solidFill>
                <a:latin typeface="Courier New"/>
                <a:cs typeface="Courier New"/>
              </a:rPr>
              <a:t>n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ump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y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a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s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np </a:t>
            </a:r>
          </a:p>
          <a:p>
            <a:pPr marL="0" marR="1202055" indent="0">
              <a:lnSpc>
                <a:spcPct val="110000"/>
              </a:lnSpc>
              <a:spcBef>
                <a:spcPts val="260"/>
              </a:spcBef>
              <a:buNone/>
            </a:pPr>
            <a:r>
              <a:rPr lang="en-US" altLang="ko-KR" sz="1800" spc="450" dirty="0">
                <a:solidFill>
                  <a:srgbClr val="252525"/>
                </a:solidFill>
                <a:latin typeface="Courier New"/>
                <a:cs typeface="Courier New"/>
              </a:rPr>
              <a:t>k=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4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marR="12700" indent="0">
              <a:lnSpc>
                <a:spcPct val="110000"/>
              </a:lnSpc>
              <a:spcBef>
                <a:spcPts val="5"/>
              </a:spcBef>
              <a:buNone/>
            </a:pP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num_val</a:t>
            </a:r>
            <a:r>
              <a:rPr lang="en-US" altLang="ko-KR" sz="1800" spc="-25" dirty="0" err="1">
                <a:solidFill>
                  <a:srgbClr val="252525"/>
                </a:solidFill>
                <a:latin typeface="Courier New"/>
                <a:cs typeface="Courier New"/>
              </a:rPr>
              <a:t>_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sample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len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train_data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r>
              <a:rPr lang="en-US" altLang="ko-KR" sz="18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/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/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k  #</a:t>
            </a:r>
            <a:r>
              <a:rPr lang="ko-KR" altLang="en-US" sz="1800" dirty="0"/>
              <a:t> 나눗셈의 몫 </a:t>
            </a:r>
            <a:r>
              <a:rPr lang="en-US" altLang="ko-KR" sz="1800" dirty="0"/>
              <a:t>– 404//4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101</a:t>
            </a:r>
            <a:r>
              <a:rPr lang="en-US" altLang="ko-KR" sz="1800" dirty="0"/>
              <a:t>…0</a:t>
            </a:r>
            <a:endParaRPr lang="en-US" altLang="ko-KR" sz="1800" spc="-5" dirty="0">
              <a:solidFill>
                <a:srgbClr val="252525"/>
              </a:solidFill>
              <a:latin typeface="Courier New"/>
              <a:cs typeface="Courier New"/>
            </a:endParaRPr>
          </a:p>
          <a:p>
            <a:pPr marL="0" marR="12700" indent="0">
              <a:lnSpc>
                <a:spcPct val="110000"/>
              </a:lnSpc>
              <a:spcBef>
                <a:spcPts val="5"/>
              </a:spcBef>
              <a:buNone/>
            </a:pP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num_epo</a:t>
            </a:r>
            <a:r>
              <a:rPr lang="en-US" altLang="ko-KR" sz="1800" spc="-25" dirty="0" err="1">
                <a:solidFill>
                  <a:srgbClr val="252525"/>
                </a:solidFill>
                <a:latin typeface="Courier New"/>
                <a:cs typeface="Courier New"/>
              </a:rPr>
              <a:t>c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h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100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40"/>
              </a:spcBef>
              <a:buNone/>
            </a:pP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all_sco</a:t>
            </a:r>
            <a:r>
              <a:rPr lang="en-US" altLang="ko-KR" sz="1800" spc="-25" dirty="0" err="1">
                <a:solidFill>
                  <a:srgbClr val="252525"/>
                </a:solidFill>
                <a:latin typeface="Courier New"/>
                <a:cs typeface="Courier New"/>
              </a:rPr>
              <a:t>r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s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]</a:t>
            </a:r>
          </a:p>
          <a:p>
            <a:pPr marL="12065" marR="2745740" indent="0">
              <a:lnSpc>
                <a:spcPct val="104400"/>
              </a:lnSpc>
              <a:buNone/>
            </a:pP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fo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r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n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range(k):  # 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= 0,1,2,3</a:t>
            </a:r>
          </a:p>
          <a:p>
            <a:pPr marL="12065" marR="2745740" indent="0">
              <a:lnSpc>
                <a:spcPct val="104400"/>
              </a:lnSpc>
              <a:buNone/>
            </a:pP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  pri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n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t('processin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g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fol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d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#'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marR="12700" indent="0">
              <a:lnSpc>
                <a:spcPct val="103699"/>
              </a:lnSpc>
              <a:spcBef>
                <a:spcPts val="5"/>
              </a:spcBef>
              <a:buNone/>
            </a:pP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  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val</a:t>
            </a:r>
            <a:r>
              <a:rPr lang="en-US" altLang="ko-KR" sz="1800" spc="-25" dirty="0" err="1">
                <a:solidFill>
                  <a:srgbClr val="00B050"/>
                </a:solidFill>
                <a:latin typeface="Courier New"/>
                <a:cs typeface="Courier New"/>
              </a:rPr>
              <a:t>_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dat</a:t>
            </a:r>
            <a:r>
              <a:rPr lang="en-US" altLang="ko-KR" sz="1800" spc="-5" dirty="0" err="1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lang="en-US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train_data</a:t>
            </a:r>
            <a:r>
              <a:rPr lang="en-US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lang="en-US" altLang="ko-KR" sz="1800" spc="-5" dirty="0" err="1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*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nu</a:t>
            </a:r>
            <a:r>
              <a:rPr lang="en-US" altLang="ko-KR" sz="1800" spc="-25" dirty="0" err="1">
                <a:solidFill>
                  <a:srgbClr val="00B050"/>
                </a:solidFill>
                <a:latin typeface="Courier New"/>
                <a:cs typeface="Courier New"/>
              </a:rPr>
              <a:t>m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_val_samples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: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(</a:t>
            </a:r>
            <a:r>
              <a:rPr lang="en-US" altLang="ko-KR" sz="1800" spc="-5" dirty="0" err="1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+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1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*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] </a:t>
            </a:r>
          </a:p>
          <a:p>
            <a:pPr marL="0" marR="12700" indent="0">
              <a:lnSpc>
                <a:spcPct val="103699"/>
              </a:lnSpc>
              <a:spcBef>
                <a:spcPts val="5"/>
              </a:spcBef>
              <a:buNone/>
            </a:pPr>
            <a:r>
              <a:rPr lang="en-US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val</a:t>
            </a:r>
            <a:r>
              <a:rPr lang="en-US" altLang="ko-KR" sz="1800" spc="-25" dirty="0" err="1">
                <a:solidFill>
                  <a:srgbClr val="00B050"/>
                </a:solidFill>
                <a:latin typeface="Courier New"/>
                <a:cs typeface="Courier New"/>
              </a:rPr>
              <a:t>_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target</a:t>
            </a:r>
            <a:r>
              <a:rPr lang="en-US" altLang="ko-KR" sz="1800" spc="-5" dirty="0" err="1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lang="en-US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train_targets</a:t>
            </a:r>
            <a:r>
              <a:rPr lang="en-US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lang="en-US" altLang="ko-KR" sz="1800" spc="-5" dirty="0" err="1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*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:</a:t>
            </a:r>
            <a:r>
              <a:rPr lang="en-US" altLang="ko-KR" sz="1800" spc="-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(</a:t>
            </a:r>
            <a:r>
              <a:rPr lang="en-US" altLang="ko-KR" sz="1800" spc="-5" dirty="0" err="1">
                <a:solidFill>
                  <a:srgbClr val="00B050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+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1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B050"/>
                </a:solidFill>
                <a:latin typeface="Courier New"/>
                <a:cs typeface="Courier New"/>
              </a:rPr>
              <a:t>*</a:t>
            </a:r>
            <a:r>
              <a:rPr lang="en-US" altLang="ko-KR" sz="1800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</a:p>
          <a:p>
            <a:pPr marL="0" marR="12700" indent="0">
              <a:lnSpc>
                <a:spcPct val="103699"/>
              </a:lnSpc>
              <a:spcBef>
                <a:spcPts val="5"/>
              </a:spcBef>
              <a:buNone/>
            </a:pP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  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par</a:t>
            </a:r>
            <a:r>
              <a:rPr lang="en-US" altLang="ko-KR" sz="1800" spc="-25" dirty="0" err="1">
                <a:solidFill>
                  <a:srgbClr val="0070C0"/>
                </a:solidFill>
                <a:latin typeface="Courier New"/>
                <a:cs typeface="Courier New"/>
              </a:rPr>
              <a:t>t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ial_train_dat</a:t>
            </a:r>
            <a:r>
              <a:rPr lang="en-US" altLang="ko-KR" sz="1800" spc="-5" dirty="0" err="1">
                <a:solidFill>
                  <a:srgbClr val="0070C0"/>
                </a:solidFill>
                <a:latin typeface="Courier New"/>
                <a:cs typeface="Courier New"/>
              </a:rPr>
              <a:t>a</a:t>
            </a:r>
            <a:r>
              <a:rPr lang="en-US" altLang="ko-KR" sz="1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lang="en-US" altLang="ko-KR" sz="1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np.</a:t>
            </a:r>
            <a:r>
              <a:rPr lang="en-US" altLang="ko-KR" sz="1800" b="1" spc="-20" dirty="0" err="1">
                <a:solidFill>
                  <a:srgbClr val="0070C0"/>
                </a:solidFill>
                <a:latin typeface="Courier New"/>
                <a:cs typeface="Courier New"/>
              </a:rPr>
              <a:t>conc</a:t>
            </a:r>
            <a:r>
              <a:rPr lang="en-US" altLang="ko-KR" sz="1800" b="1" spc="-25" dirty="0" err="1">
                <a:solidFill>
                  <a:srgbClr val="0070C0"/>
                </a:solidFill>
                <a:latin typeface="Courier New"/>
                <a:cs typeface="Courier New"/>
              </a:rPr>
              <a:t>a</a:t>
            </a:r>
            <a:r>
              <a:rPr lang="en-US" altLang="ko-KR" sz="1800" b="1" spc="-20" dirty="0" err="1">
                <a:solidFill>
                  <a:srgbClr val="0070C0"/>
                </a:solidFill>
                <a:latin typeface="Courier New"/>
                <a:cs typeface="Courier New"/>
              </a:rPr>
              <a:t>tenate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( [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train_data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[:</a:t>
            </a:r>
            <a:r>
              <a:rPr lang="en-US" altLang="ko-KR" sz="1800" spc="-5" dirty="0" err="1">
                <a:solidFill>
                  <a:srgbClr val="0070C0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5" dirty="0">
                <a:solidFill>
                  <a:srgbClr val="0070C0"/>
                </a:solidFill>
                <a:latin typeface="Courier New"/>
                <a:cs typeface="Courier New"/>
              </a:rPr>
              <a:t>* 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num_val</a:t>
            </a:r>
            <a:r>
              <a:rPr lang="en-US" altLang="ko-KR" sz="1800" spc="-25" dirty="0" err="1">
                <a:solidFill>
                  <a:srgbClr val="0070C0"/>
                </a:solidFill>
                <a:latin typeface="Courier New"/>
                <a:cs typeface="Courier New"/>
              </a:rPr>
              <a:t>_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samples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],</a:t>
            </a:r>
            <a:endParaRPr lang="en-US" altLang="ko-KR" sz="1800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40"/>
              </a:spcBef>
              <a:buNone/>
            </a:pP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     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train_data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[(</a:t>
            </a:r>
            <a:r>
              <a:rPr lang="en-US" altLang="ko-KR" sz="1800" spc="-5" dirty="0" err="1">
                <a:solidFill>
                  <a:srgbClr val="0070C0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3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70C0"/>
                </a:solidFill>
                <a:latin typeface="Courier New"/>
                <a:cs typeface="Courier New"/>
              </a:rPr>
              <a:t>+</a:t>
            </a:r>
            <a:r>
              <a:rPr lang="en-US" altLang="ko-KR" sz="1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1</a:t>
            </a:r>
            <a:r>
              <a:rPr lang="en-US" altLang="ko-KR" sz="1800" spc="-5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r>
              <a:rPr lang="en-US" altLang="ko-KR" sz="1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70C0"/>
                </a:solidFill>
                <a:latin typeface="Courier New"/>
                <a:cs typeface="Courier New"/>
              </a:rPr>
              <a:t>*</a:t>
            </a:r>
            <a:r>
              <a:rPr lang="en-US" altLang="ko-KR" sz="1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nu</a:t>
            </a:r>
            <a:r>
              <a:rPr lang="en-US" altLang="ko-KR" sz="1800" spc="-25" dirty="0" err="1">
                <a:solidFill>
                  <a:srgbClr val="0070C0"/>
                </a:solidFill>
                <a:latin typeface="Courier New"/>
                <a:cs typeface="Courier New"/>
              </a:rPr>
              <a:t>m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_val_samples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:]],    </a:t>
            </a:r>
          </a:p>
          <a:p>
            <a:pPr marL="0" indent="0">
              <a:lnSpc>
                <a:spcPct val="110000"/>
              </a:lnSpc>
              <a:spcBef>
                <a:spcPts val="40"/>
              </a:spcBef>
              <a:buNone/>
            </a:pP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      axis=0)</a:t>
            </a:r>
            <a:endParaRPr lang="en-US" altLang="ko-KR" sz="1800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40"/>
              </a:spcBef>
              <a:buNone/>
            </a:pP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   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par</a:t>
            </a:r>
            <a:r>
              <a:rPr lang="en-US" altLang="ko-KR" sz="1800" spc="-25" dirty="0" err="1">
                <a:solidFill>
                  <a:srgbClr val="0070C0"/>
                </a:solidFill>
                <a:latin typeface="Courier New"/>
                <a:cs typeface="Courier New"/>
              </a:rPr>
              <a:t>t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ial_train_target</a:t>
            </a:r>
            <a:r>
              <a:rPr lang="en-US" altLang="ko-KR" sz="1800" spc="-5" dirty="0" err="1">
                <a:solidFill>
                  <a:srgbClr val="0070C0"/>
                </a:solidFill>
                <a:latin typeface="Courier New"/>
                <a:cs typeface="Courier New"/>
              </a:rPr>
              <a:t>s</a:t>
            </a:r>
            <a:r>
              <a:rPr lang="en-US" altLang="ko-KR" sz="1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lang="en-US" altLang="ko-KR" sz="1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np.c</a:t>
            </a:r>
            <a:r>
              <a:rPr lang="en-US" altLang="ko-KR" sz="1800" spc="-25" dirty="0" err="1">
                <a:solidFill>
                  <a:srgbClr val="0070C0"/>
                </a:solidFill>
                <a:latin typeface="Courier New"/>
                <a:cs typeface="Courier New"/>
              </a:rPr>
              <a:t>o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ncatenate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( [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train_targets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[:</a:t>
            </a:r>
            <a:r>
              <a:rPr lang="en-US" altLang="ko-KR" sz="1800" spc="-5" dirty="0" err="1">
                <a:solidFill>
                  <a:srgbClr val="0070C0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3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70C0"/>
                </a:solidFill>
                <a:latin typeface="Courier New"/>
                <a:cs typeface="Courier New"/>
              </a:rPr>
              <a:t>*</a:t>
            </a:r>
            <a:r>
              <a:rPr lang="en-US" altLang="ko-KR" sz="1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num_</a:t>
            </a:r>
            <a:r>
              <a:rPr lang="en-US" altLang="ko-KR" sz="1800" spc="-25" dirty="0" err="1">
                <a:solidFill>
                  <a:srgbClr val="0070C0"/>
                </a:solidFill>
                <a:latin typeface="Courier New"/>
                <a:cs typeface="Courier New"/>
              </a:rPr>
              <a:t>v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al_samples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],</a:t>
            </a:r>
            <a:endParaRPr lang="en-US" altLang="ko-KR" sz="1700" spc="-5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10000"/>
              </a:lnSpc>
              <a:spcBef>
                <a:spcPts val="40"/>
              </a:spcBef>
              <a:buNone/>
            </a:pP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      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train_targets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[(</a:t>
            </a:r>
            <a:r>
              <a:rPr lang="en-US" altLang="ko-KR" sz="1800" spc="-5" dirty="0" err="1">
                <a:solidFill>
                  <a:srgbClr val="0070C0"/>
                </a:solidFill>
                <a:latin typeface="Courier New"/>
                <a:cs typeface="Courier New"/>
              </a:rPr>
              <a:t>i</a:t>
            </a:r>
            <a:r>
              <a:rPr lang="en-US" altLang="ko-KR" sz="1800" spc="-3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70C0"/>
                </a:solidFill>
                <a:latin typeface="Courier New"/>
                <a:cs typeface="Courier New"/>
              </a:rPr>
              <a:t>+</a:t>
            </a:r>
            <a:r>
              <a:rPr lang="en-US" altLang="ko-KR" sz="1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1</a:t>
            </a:r>
            <a:r>
              <a:rPr lang="en-US" altLang="ko-KR" sz="1800" spc="-5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r>
              <a:rPr lang="en-US" altLang="ko-KR" sz="1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0070C0"/>
                </a:solidFill>
                <a:latin typeface="Courier New"/>
                <a:cs typeface="Courier New"/>
              </a:rPr>
              <a:t>*</a:t>
            </a:r>
            <a:r>
              <a:rPr lang="en-US" altLang="ko-KR" sz="1800" spc="-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num_val_samples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:]],</a:t>
            </a:r>
            <a:endParaRPr lang="en-US" altLang="ko-KR" sz="1800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40"/>
              </a:spcBef>
              <a:buNone/>
            </a:pP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      axis=0)</a:t>
            </a:r>
            <a:endParaRPr lang="en-US" altLang="ko-KR" sz="1800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  mod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e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l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5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lang="en-US" altLang="ko-KR" sz="18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build_model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()</a:t>
            </a:r>
            <a:endParaRPr lang="en-US" altLang="ko-KR"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"/>
              </a:spcBef>
              <a:buNone/>
            </a:pP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  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model.</a:t>
            </a:r>
            <a:r>
              <a:rPr lang="en-US" altLang="ko-KR" sz="1800" spc="-20" dirty="0" err="1">
                <a:solidFill>
                  <a:srgbClr val="00B050"/>
                </a:solidFill>
                <a:latin typeface="Courier New"/>
                <a:cs typeface="Courier New"/>
              </a:rPr>
              <a:t>fit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partial_train_data</a:t>
            </a:r>
            <a:r>
              <a:rPr lang="en-US" altLang="ko-KR" sz="1800" spc="-20" dirty="0">
                <a:solidFill>
                  <a:srgbClr val="0070C0"/>
                </a:solidFill>
                <a:latin typeface="Courier New"/>
                <a:cs typeface="Courier New"/>
              </a:rPr>
              <a:t>, </a:t>
            </a:r>
            <a:r>
              <a:rPr lang="en-US" altLang="ko-KR" sz="1800" spc="-20" dirty="0" err="1">
                <a:solidFill>
                  <a:srgbClr val="0070C0"/>
                </a:solidFill>
                <a:latin typeface="Courier New"/>
                <a:cs typeface="Courier New"/>
              </a:rPr>
              <a:t>partial_train_targets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40"/>
              </a:spcBef>
              <a:buNone/>
            </a:pP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	epochs=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num_epochs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, </a:t>
            </a:r>
            <a:r>
              <a:rPr lang="en-US" altLang="ko-KR" sz="1800" spc="-20" dirty="0" err="1">
                <a:solidFill>
                  <a:srgbClr val="252525"/>
                </a:solidFill>
                <a:latin typeface="Courier New"/>
                <a:cs typeface="Courier New"/>
              </a:rPr>
              <a:t>batch_size</a:t>
            </a: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=1, verbose=0)</a:t>
            </a:r>
          </a:p>
          <a:p>
            <a:pPr marL="0" indent="0">
              <a:lnSpc>
                <a:spcPct val="100000"/>
              </a:lnSpc>
              <a:spcBef>
                <a:spcPts val="40"/>
              </a:spcBef>
              <a:buNone/>
            </a:pPr>
            <a:r>
              <a:rPr lang="en-US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  </a:t>
            </a:r>
            <a:r>
              <a:rPr lang="nn-NO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val_mse, </a:t>
            </a:r>
            <a:r>
              <a:rPr lang="nn-NO" altLang="ko-KR" sz="1800" b="1" spc="-20" dirty="0">
                <a:solidFill>
                  <a:srgbClr val="252525"/>
                </a:solidFill>
                <a:latin typeface="Courier New"/>
                <a:cs typeface="Courier New"/>
              </a:rPr>
              <a:t>val_mae</a:t>
            </a:r>
            <a:r>
              <a:rPr lang="nn-NO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= model.</a:t>
            </a:r>
            <a:r>
              <a:rPr lang="nn-NO" altLang="ko-KR" sz="1800" spc="-20" dirty="0">
                <a:latin typeface="Courier New"/>
                <a:cs typeface="Courier New"/>
              </a:rPr>
              <a:t>evaluate</a:t>
            </a:r>
            <a:r>
              <a:rPr lang="nn-NO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nn-NO" altLang="ko-KR" sz="1800" spc="-20" dirty="0">
                <a:solidFill>
                  <a:srgbClr val="00B050"/>
                </a:solidFill>
                <a:latin typeface="Courier New"/>
                <a:cs typeface="Courier New"/>
              </a:rPr>
              <a:t>val_data, val_targets</a:t>
            </a:r>
            <a:r>
              <a:rPr lang="nn-NO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, verbose=0)</a:t>
            </a:r>
          </a:p>
          <a:p>
            <a:pPr marL="0" indent="0">
              <a:lnSpc>
                <a:spcPct val="100000"/>
              </a:lnSpc>
              <a:spcBef>
                <a:spcPts val="40"/>
              </a:spcBef>
              <a:buNone/>
            </a:pPr>
            <a:r>
              <a:rPr lang="nn-NO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   all_scores.append(</a:t>
            </a:r>
            <a:r>
              <a:rPr lang="nn-NO" altLang="ko-KR" sz="1800" b="1" spc="-20" dirty="0">
                <a:solidFill>
                  <a:srgbClr val="252525"/>
                </a:solidFill>
                <a:latin typeface="Courier New"/>
                <a:cs typeface="Courier New"/>
              </a:rPr>
              <a:t>val_mae</a:t>
            </a:r>
            <a:r>
              <a:rPr lang="nn-NO" altLang="ko-KR" sz="1800" spc="-20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endParaRPr lang="en-US" altLang="ko-KR" sz="1800" dirty="0">
              <a:latin typeface="Courier New"/>
              <a:cs typeface="Courier New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1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4DE6-1247-4793-92EB-DB727468149E}" type="slidenum">
              <a:rPr lang="he-IL" smtClean="0"/>
              <a:t>9</a:t>
            </a:fld>
            <a:endParaRPr lang="he-IL"/>
          </a:p>
        </p:txBody>
      </p:sp>
      <p:sp>
        <p:nvSpPr>
          <p:cNvPr id="10" name="내용 개체 틀 4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968552"/>
          </a:xfrm>
        </p:spPr>
        <p:txBody>
          <a:bodyPr>
            <a:normAutofit/>
          </a:bodyPr>
          <a:lstStyle/>
          <a:p>
            <a:pPr marL="0" marR="3456304" indent="0" algn="just">
              <a:buNone/>
            </a:pPr>
            <a:r>
              <a:rPr lang="en-US" altLang="ko-KR" sz="2000" b="1" i="1" spc="-10" dirty="0">
                <a:solidFill>
                  <a:srgbClr val="466A85"/>
                </a:solidFill>
                <a:latin typeface="Arial"/>
                <a:cs typeface="Arial"/>
              </a:rPr>
              <a:t>3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-5" dirty="0">
                <a:solidFill>
                  <a:srgbClr val="466A85"/>
                </a:solidFill>
                <a:latin typeface="Arial"/>
                <a:cs typeface="Arial"/>
              </a:rPr>
              <a:t>6</a:t>
            </a:r>
            <a:r>
              <a:rPr lang="en-US" altLang="ko-KR" sz="2000" b="1" i="1" spc="-50" dirty="0">
                <a:solidFill>
                  <a:srgbClr val="466A85"/>
                </a:solidFill>
                <a:latin typeface="Arial"/>
                <a:cs typeface="Arial"/>
              </a:rPr>
              <a:t>.</a:t>
            </a:r>
            <a:r>
              <a:rPr lang="en-US" altLang="ko-KR" sz="2000" b="1" i="1" spc="25" dirty="0">
                <a:solidFill>
                  <a:srgbClr val="466A85"/>
                </a:solidFill>
                <a:latin typeface="Arial"/>
                <a:cs typeface="Arial"/>
              </a:rPr>
              <a:t>4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b="1" i="1" spc="-135" dirty="0">
                <a:solidFill>
                  <a:srgbClr val="466A85"/>
                </a:solidFill>
                <a:latin typeface="Arial"/>
                <a:cs typeface="Arial"/>
              </a:rPr>
              <a:t>V</a:t>
            </a:r>
            <a:r>
              <a:rPr lang="en-US" altLang="ko-KR" sz="2000" b="1" i="1" spc="-35" dirty="0">
                <a:solidFill>
                  <a:srgbClr val="466A85"/>
                </a:solidFill>
                <a:latin typeface="Arial"/>
                <a:cs typeface="Arial"/>
              </a:rPr>
              <a:t>alidating</a:t>
            </a:r>
            <a:r>
              <a:rPr lang="en-US" altLang="ko-KR" sz="2000" b="1" i="1" spc="10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125" dirty="0">
                <a:solidFill>
                  <a:srgbClr val="466A85"/>
                </a:solidFill>
                <a:latin typeface="Arial"/>
                <a:cs typeface="Arial"/>
              </a:rPr>
              <a:t>y</a:t>
            </a:r>
            <a:r>
              <a:rPr lang="en-US" altLang="ko-KR" sz="2000" b="1" i="1" spc="-85" dirty="0">
                <a:solidFill>
                  <a:srgbClr val="466A85"/>
                </a:solidFill>
                <a:latin typeface="Arial"/>
                <a:cs typeface="Arial"/>
              </a:rPr>
              <a:t>o</a:t>
            </a:r>
            <a:r>
              <a:rPr lang="en-US" altLang="ko-KR" sz="2000" b="1" i="1" spc="-90" dirty="0">
                <a:solidFill>
                  <a:srgbClr val="466A85"/>
                </a:solidFill>
                <a:latin typeface="Arial"/>
                <a:cs typeface="Arial"/>
              </a:rPr>
              <a:t>u</a:t>
            </a:r>
            <a:r>
              <a:rPr lang="en-US" altLang="ko-KR" sz="2000" b="1" i="1" spc="-45" dirty="0">
                <a:solidFill>
                  <a:srgbClr val="466A85"/>
                </a:solidFill>
                <a:latin typeface="Arial"/>
                <a:cs typeface="Arial"/>
              </a:rPr>
              <a:t>r</a:t>
            </a:r>
            <a:r>
              <a:rPr lang="en-US" altLang="ko-KR" sz="20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000" b="1" i="1" spc="-80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000" b="1" i="1" spc="-60" dirty="0">
                <a:solidFill>
                  <a:srgbClr val="466A85"/>
                </a:solidFill>
                <a:latin typeface="Arial"/>
                <a:cs typeface="Arial"/>
              </a:rPr>
              <a:t>proach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using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75" dirty="0">
                <a:solidFill>
                  <a:srgbClr val="466A85"/>
                </a:solidFill>
                <a:latin typeface="Arial"/>
                <a:cs typeface="Arial"/>
              </a:rPr>
              <a:t>K-fold</a:t>
            </a:r>
            <a:r>
              <a:rPr lang="en-US" altLang="ko-KR" sz="2000" b="1" i="1" spc="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000" b="1" i="1" spc="-40" dirty="0">
                <a:solidFill>
                  <a:srgbClr val="466A85"/>
                </a:solidFill>
                <a:latin typeface="Arial"/>
                <a:cs typeface="Arial"/>
              </a:rPr>
              <a:t>validation</a:t>
            </a:r>
            <a:endParaRPr lang="en-US" altLang="ko-KR" sz="2000" dirty="0">
              <a:latin typeface="Times New Roman"/>
              <a:cs typeface="Times New Roman"/>
            </a:endParaRPr>
          </a:p>
          <a:p>
            <a:pPr marL="12700" marR="1159510" algn="just">
              <a:lnSpc>
                <a:spcPct val="100000"/>
              </a:lnSpc>
            </a:pP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Running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lang="en-US" altLang="ko-KR"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th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70" dirty="0" err="1">
                <a:solidFill>
                  <a:srgbClr val="252525"/>
                </a:solidFill>
                <a:latin typeface="Courier New"/>
                <a:cs typeface="Courier New"/>
              </a:rPr>
              <a:t>nu</a:t>
            </a:r>
            <a:r>
              <a:rPr lang="en-US" altLang="ko-KR" sz="1800" spc="-60" dirty="0" err="1">
                <a:solidFill>
                  <a:srgbClr val="252525"/>
                </a:solidFill>
                <a:latin typeface="Courier New"/>
                <a:cs typeface="Courier New"/>
              </a:rPr>
              <a:t>m</a:t>
            </a:r>
            <a:r>
              <a:rPr lang="en-US" altLang="ko-KR" sz="1800" spc="-70" dirty="0" err="1">
                <a:solidFill>
                  <a:srgbClr val="252525"/>
                </a:solidFill>
                <a:latin typeface="Courier New"/>
                <a:cs typeface="Courier New"/>
              </a:rPr>
              <a:t>_e</a:t>
            </a:r>
            <a:r>
              <a:rPr lang="en-US" altLang="ko-KR" sz="1800" spc="-60" dirty="0" err="1">
                <a:solidFill>
                  <a:srgbClr val="252525"/>
                </a:solidFill>
                <a:latin typeface="Courier New"/>
                <a:cs typeface="Courier New"/>
              </a:rPr>
              <a:t>p</a:t>
            </a:r>
            <a:r>
              <a:rPr lang="en-US" altLang="ko-KR" sz="1800" spc="-70" dirty="0" err="1">
                <a:solidFill>
                  <a:srgbClr val="252525"/>
                </a:solidFill>
                <a:latin typeface="Courier New"/>
                <a:cs typeface="Courier New"/>
              </a:rPr>
              <a:t>oc</a:t>
            </a:r>
            <a:r>
              <a:rPr lang="en-US" altLang="ko-KR" sz="1800" spc="-60" dirty="0" err="1">
                <a:solidFill>
                  <a:srgbClr val="252525"/>
                </a:solidFill>
                <a:latin typeface="Courier New"/>
                <a:cs typeface="Courier New"/>
              </a:rPr>
              <a:t>hs</a:t>
            </a:r>
            <a:r>
              <a:rPr lang="en-US" altLang="ko-KR" sz="1800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spc="-6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lang="en-US" altLang="ko-KR" sz="1800" spc="-70" dirty="0">
                <a:solidFill>
                  <a:srgbClr val="252525"/>
                </a:solidFill>
                <a:latin typeface="Courier New"/>
                <a:cs typeface="Courier New"/>
              </a:rPr>
              <a:t>10</a:t>
            </a:r>
            <a:r>
              <a:rPr lang="en-US" altLang="ko-KR" sz="1800" spc="-60" dirty="0">
                <a:solidFill>
                  <a:srgbClr val="252525"/>
                </a:solidFill>
                <a:latin typeface="Courier New"/>
                <a:cs typeface="Courier New"/>
              </a:rPr>
              <a:t>0</a:t>
            </a:r>
            <a:r>
              <a:rPr lang="en-US" altLang="ko-KR" sz="1800" spc="-3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yields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95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llowing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results:</a:t>
            </a: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ts val="750"/>
              </a:lnSpc>
              <a:spcBef>
                <a:spcPts val="14"/>
              </a:spcBef>
            </a:pPr>
            <a:endParaRPr lang="en-US" altLang="ko-KR" sz="800" dirty="0"/>
          </a:p>
          <a:p>
            <a:pPr marL="0" marR="3905885" indent="0" algn="just">
              <a:lnSpc>
                <a:spcPct val="100000"/>
              </a:lnSpc>
              <a:buNone/>
            </a:pP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&gt;&gt;</a:t>
            </a:r>
            <a:r>
              <a:rPr lang="en-US" altLang="ko-KR" sz="1400" spc="-5" dirty="0">
                <a:solidFill>
                  <a:srgbClr val="252525"/>
                </a:solidFill>
                <a:latin typeface="Courier New"/>
                <a:cs typeface="Courier New"/>
              </a:rPr>
              <a:t>&gt;</a:t>
            </a:r>
            <a:r>
              <a:rPr lang="en-US" altLang="ko-KR" sz="1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400" spc="-20" dirty="0" err="1">
                <a:solidFill>
                  <a:srgbClr val="252525"/>
                </a:solidFill>
                <a:latin typeface="Courier New"/>
                <a:cs typeface="Courier New"/>
              </a:rPr>
              <a:t>all</a:t>
            </a:r>
            <a:r>
              <a:rPr lang="en-US" altLang="ko-KR" sz="1400" spc="-25" dirty="0" err="1">
                <a:solidFill>
                  <a:srgbClr val="252525"/>
                </a:solidFill>
                <a:latin typeface="Courier New"/>
                <a:cs typeface="Courier New"/>
              </a:rPr>
              <a:t>_</a:t>
            </a:r>
            <a:r>
              <a:rPr lang="en-US" altLang="ko-KR" sz="1400" spc="-20" dirty="0" err="1">
                <a:solidFill>
                  <a:srgbClr val="252525"/>
                </a:solidFill>
                <a:latin typeface="Courier New"/>
                <a:cs typeface="Courier New"/>
              </a:rPr>
              <a:t>scores</a:t>
            </a:r>
            <a:endParaRPr lang="en-US" altLang="ko-KR" sz="1400" dirty="0">
              <a:latin typeface="Courier New"/>
              <a:cs typeface="Courier New"/>
            </a:endParaRPr>
          </a:p>
          <a:p>
            <a:pPr marL="0" marR="43180" indent="0" algn="just">
              <a:lnSpc>
                <a:spcPct val="100000"/>
              </a:lnSpc>
              <a:spcBef>
                <a:spcPts val="40"/>
              </a:spcBef>
              <a:buNone/>
            </a:pP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[</a:t>
            </a:r>
            <a:r>
              <a:rPr lang="en-US" altLang="ko-KR" sz="1400" spc="-20" dirty="0">
                <a:solidFill>
                  <a:srgbClr val="FF0000"/>
                </a:solidFill>
                <a:latin typeface="Courier New"/>
                <a:cs typeface="Courier New"/>
              </a:rPr>
              <a:t>2.58</a:t>
            </a: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82</a:t>
            </a:r>
            <a:r>
              <a:rPr lang="en-US" altLang="ko-KR" sz="1400" spc="-25" dirty="0">
                <a:solidFill>
                  <a:srgbClr val="252525"/>
                </a:solidFill>
                <a:latin typeface="Courier New"/>
                <a:cs typeface="Courier New"/>
              </a:rPr>
              <a:t>5</a:t>
            </a: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8957792037</a:t>
            </a:r>
            <a:r>
              <a:rPr lang="en-US" altLang="ko-KR" sz="1400" spc="-5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 3.1289568449</a:t>
            </a:r>
            <a:r>
              <a:rPr lang="en-US" altLang="ko-KR" sz="1400" spc="-25" dirty="0">
                <a:solidFill>
                  <a:srgbClr val="252525"/>
                </a:solidFill>
                <a:latin typeface="Courier New"/>
                <a:cs typeface="Courier New"/>
              </a:rPr>
              <a:t>7</a:t>
            </a: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19116</a:t>
            </a:r>
            <a:r>
              <a:rPr lang="en-US" altLang="ko-KR" sz="1400" spc="-5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lang="en-US" altLang="ko-KR" sz="1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400" spc="-20" dirty="0">
                <a:solidFill>
                  <a:srgbClr val="FF0000"/>
                </a:solidFill>
                <a:latin typeface="Courier New"/>
                <a:cs typeface="Courier New"/>
              </a:rPr>
              <a:t>3.18</a:t>
            </a: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561160512489</a:t>
            </a:r>
            <a:r>
              <a:rPr lang="en-US" altLang="ko-KR" sz="1400" spc="-25" dirty="0">
                <a:solidFill>
                  <a:srgbClr val="252525"/>
                </a:solidFill>
                <a:latin typeface="Courier New"/>
                <a:cs typeface="Courier New"/>
              </a:rPr>
              <a:t>8</a:t>
            </a: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4</a:t>
            </a:r>
            <a:r>
              <a:rPr lang="en-US" altLang="ko-KR" sz="1400" spc="-5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lang="en-US" altLang="ko-KR" sz="1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3.0763342615401386]</a:t>
            </a:r>
            <a:endParaRPr lang="en-US" altLang="ko-KR" sz="1400" dirty="0">
              <a:latin typeface="Courier New"/>
              <a:cs typeface="Courier New"/>
            </a:endParaRPr>
          </a:p>
          <a:p>
            <a:pPr marL="0" marR="3371215" indent="0">
              <a:lnSpc>
                <a:spcPct val="103699"/>
              </a:lnSpc>
              <a:spcBef>
                <a:spcPts val="5"/>
              </a:spcBef>
              <a:buNone/>
            </a:pP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&gt;&gt;</a:t>
            </a:r>
            <a:r>
              <a:rPr lang="en-US" altLang="ko-KR" sz="1400" spc="-5" dirty="0">
                <a:solidFill>
                  <a:srgbClr val="252525"/>
                </a:solidFill>
                <a:latin typeface="Courier New"/>
                <a:cs typeface="Courier New"/>
              </a:rPr>
              <a:t>&gt;</a:t>
            </a:r>
            <a:r>
              <a:rPr lang="en-US" altLang="ko-KR" sz="1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en-US" altLang="ko-KR" sz="1400" spc="-20" dirty="0" err="1">
                <a:solidFill>
                  <a:srgbClr val="252525"/>
                </a:solidFill>
                <a:latin typeface="Courier New"/>
                <a:cs typeface="Courier New"/>
              </a:rPr>
              <a:t>np.</a:t>
            </a:r>
            <a:r>
              <a:rPr lang="en-US" altLang="ko-KR" sz="1400" spc="-25" dirty="0" err="1">
                <a:solidFill>
                  <a:srgbClr val="252525"/>
                </a:solidFill>
                <a:latin typeface="Courier New"/>
                <a:cs typeface="Courier New"/>
              </a:rPr>
              <a:t>m</a:t>
            </a:r>
            <a:r>
              <a:rPr lang="en-US" altLang="ko-KR" sz="1400" spc="-20" dirty="0" err="1">
                <a:solidFill>
                  <a:srgbClr val="252525"/>
                </a:solidFill>
                <a:latin typeface="Courier New"/>
                <a:cs typeface="Courier New"/>
              </a:rPr>
              <a:t>ean</a:t>
            </a: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lang="en-US" altLang="ko-KR" sz="1400" spc="-20" dirty="0" err="1">
                <a:solidFill>
                  <a:srgbClr val="252525"/>
                </a:solidFill>
                <a:latin typeface="Courier New"/>
                <a:cs typeface="Courier New"/>
              </a:rPr>
              <a:t>all_scores</a:t>
            </a: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) </a:t>
            </a:r>
          </a:p>
          <a:p>
            <a:pPr marL="0" marR="3371215" indent="0">
              <a:lnSpc>
                <a:spcPct val="103699"/>
              </a:lnSpc>
              <a:spcBef>
                <a:spcPts val="5"/>
              </a:spcBef>
              <a:buNone/>
            </a:pPr>
            <a:r>
              <a:rPr lang="en-US" altLang="ko-KR" sz="1400" spc="-20" dirty="0">
                <a:solidFill>
                  <a:srgbClr val="FF0000"/>
                </a:solidFill>
                <a:latin typeface="Courier New"/>
                <a:cs typeface="Courier New"/>
              </a:rPr>
              <a:t>2.99</a:t>
            </a: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479</a:t>
            </a:r>
            <a:r>
              <a:rPr lang="en-US" altLang="ko-KR" sz="1400" spc="-25" dirty="0">
                <a:solidFill>
                  <a:srgbClr val="252525"/>
                </a:solidFill>
                <a:latin typeface="Courier New"/>
                <a:cs typeface="Courier New"/>
              </a:rPr>
              <a:t>0</a:t>
            </a:r>
            <a:r>
              <a:rPr lang="en-US" altLang="ko-KR" sz="1400" spc="-20" dirty="0">
                <a:solidFill>
                  <a:srgbClr val="252525"/>
                </a:solidFill>
                <a:latin typeface="Courier New"/>
                <a:cs typeface="Courier New"/>
              </a:rPr>
              <a:t>4173572462</a:t>
            </a:r>
            <a:endParaRPr lang="en-US" altLang="ko-KR" sz="14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4"/>
              </a:spcBef>
            </a:pPr>
            <a:endParaRPr lang="en-US" altLang="ko-KR" sz="1800" dirty="0"/>
          </a:p>
          <a:p>
            <a:pPr marL="12700" marR="12700" algn="just">
              <a:lnSpc>
                <a:spcPct val="108300"/>
              </a:lnSpc>
            </a:pP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diff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7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65" dirty="0">
                <a:solidFill>
                  <a:srgbClr val="252525"/>
                </a:solidFill>
                <a:latin typeface="Times New Roman"/>
                <a:cs typeface="Times New Roman"/>
              </a:rPr>
              <a:t>nt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validation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sc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re</a:t>
            </a:r>
            <a:r>
              <a:rPr lang="en-US" altLang="ko-KR"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om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2.6</a:t>
            </a:r>
            <a:r>
              <a:rPr lang="en-US" altLang="ko-KR"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3.2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12700" algn="just">
              <a:lnSpc>
                <a:spcPct val="108300"/>
              </a:lnSpc>
            </a:pP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altLang="ko-KR" sz="18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average</a:t>
            </a:r>
            <a:r>
              <a:rPr lang="en-US" altLang="ko-KR" sz="18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lang="en-US" altLang="ko-KR"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3.0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r>
              <a:rPr lang="en-US" altLang="ko-KR" sz="18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altLang="ko-KR" sz="18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80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lang="en-US" altLang="ko-KR" sz="1800" spc="70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ch</a:t>
            </a:r>
            <a:r>
              <a:rPr lang="en-US" altLang="ko-KR" sz="18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lang="en-US" altLang="ko-KR" sz="18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reliable </a:t>
            </a:r>
            <a:r>
              <a:rPr lang="en-US" altLang="ko-KR" sz="18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me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ic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en-US" altLang="ko-KR" sz="1800" spc="-10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altLang="ko-KR"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altLang="ko-KR"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ol</a:t>
            </a:r>
            <a:r>
              <a:rPr lang="en-US" altLang="ko-KR" sz="1800" spc="7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18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ss</a:t>
            </a:r>
            <a:r>
              <a:rPr lang="en-US" altLang="ko-KR" sz="1800" spc="-10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altLang="ko-KR" sz="1800" spc="-8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altLang="ko-KR" sz="1800" spc="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lang="en-US" altLang="ko-KR" sz="1800" spc="7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ko-KR"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9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12700" algn="just">
              <a:lnSpc>
                <a:spcPct val="108300"/>
              </a:lnSpc>
            </a:pP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$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000</a:t>
            </a:r>
            <a:r>
              <a:rPr lang="en-US" altLang="ko-KR" sz="18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-85" dirty="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lang="en-US" altLang="ko-KR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lang="en-US" altLang="ko-KR" sz="1800" spc="3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g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 - </a:t>
            </a:r>
            <a:r>
              <a:rPr lang="en-US" altLang="ko-KR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si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gnific</a:t>
            </a:r>
            <a:r>
              <a:rPr lang="en-US" altLang="ko-KR" sz="1800" spc="55" dirty="0">
                <a:solidFill>
                  <a:srgbClr val="252525"/>
                </a:solidFill>
                <a:latin typeface="Times New Roman"/>
                <a:cs typeface="Times New Roman"/>
              </a:rPr>
              <a:t>ant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lang="en-US" altLang="ko-KR"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lang="en-US" altLang="ko-KR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ns</a:t>
            </a:r>
            <a:r>
              <a:rPr lang="en-US" altLang="ko-KR" sz="1800" spc="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7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lang="en-US" altLang="ko-KR" sz="1800" spc="40" dirty="0">
                <a:solidFill>
                  <a:srgbClr val="252525"/>
                </a:solidFill>
                <a:latin typeface="Times New Roman"/>
                <a:cs typeface="Times New Roman"/>
              </a:rPr>
              <a:t>er</a:t>
            </a:r>
            <a:r>
              <a:rPr lang="en-US" altLang="ko-KR" sz="1800" spc="2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lang="en-US" altLang="ko-KR" sz="1800" spc="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g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with $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10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00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4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$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180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US" altLang="ko-KR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lang="en-US" altLang="ko-KR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00.</a:t>
            </a:r>
            <a:endParaRPr lang="en-US" altLang="ko-KR" sz="1800" dirty="0">
              <a:latin typeface="Times New Roman"/>
              <a:cs typeface="Times New Roman"/>
            </a:endParaRPr>
          </a:p>
          <a:p>
            <a:pPr marL="0" indent="0">
              <a:lnSpc>
                <a:spcPct val="110000"/>
              </a:lnSpc>
              <a:spcBef>
                <a:spcPts val="40"/>
              </a:spcBef>
              <a:buNone/>
            </a:pPr>
            <a:endParaRPr lang="en-US" altLang="ko-KR" sz="1800" dirty="0">
              <a:latin typeface="Courier New"/>
              <a:cs typeface="Courier New"/>
            </a:endParaRPr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600200" y="235594"/>
            <a:ext cx="5943600" cy="871000"/>
          </a:xfrm>
        </p:spPr>
        <p:txBody>
          <a:bodyPr>
            <a:normAutofit fontScale="90000"/>
          </a:bodyPr>
          <a:lstStyle/>
          <a:p>
            <a:pPr marL="12700" lvl="1">
              <a:buClr>
                <a:srgbClr val="466A85"/>
              </a:buClr>
              <a:tabLst>
                <a:tab pos="469265" algn="l"/>
              </a:tabLst>
            </a:pPr>
            <a:r>
              <a:rPr lang="en-US" altLang="ko-KR" sz="2800" b="1" i="1" spc="-140" dirty="0">
                <a:solidFill>
                  <a:srgbClr val="466A85"/>
                </a:solidFill>
                <a:latin typeface="Arial"/>
                <a:cs typeface="Arial"/>
              </a:rPr>
              <a:t>6. </a:t>
            </a:r>
            <a:r>
              <a:rPr lang="en-US" altLang="ko-KR" sz="2800" b="1" i="1" spc="-95" dirty="0">
                <a:solidFill>
                  <a:srgbClr val="466A85"/>
                </a:solidFill>
                <a:latin typeface="Arial"/>
                <a:cs typeface="Arial"/>
              </a:rPr>
              <a:t>P</a:t>
            </a:r>
            <a:r>
              <a:rPr lang="en-US" altLang="ko-KR" sz="2800" b="1" i="1" spc="-55" dirty="0">
                <a:solidFill>
                  <a:srgbClr val="466A85"/>
                </a:solidFill>
                <a:latin typeface="Arial"/>
                <a:cs typeface="Arial"/>
              </a:rPr>
              <a:t>redicting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house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0" dirty="0">
                <a:solidFill>
                  <a:srgbClr val="466A85"/>
                </a:solidFill>
                <a:latin typeface="Arial"/>
                <a:cs typeface="Arial"/>
              </a:rPr>
              <a:t>price</a:t>
            </a:r>
            <a:r>
              <a:rPr lang="en-US" altLang="ko-KR" sz="2800" b="1" i="1" spc="-75" dirty="0">
                <a:solidFill>
                  <a:srgbClr val="466A85"/>
                </a:solidFill>
                <a:latin typeface="Arial"/>
                <a:cs typeface="Arial"/>
              </a:rPr>
              <a:t>s</a:t>
            </a:r>
            <a:r>
              <a:rPr lang="en-US" altLang="ko-KR" sz="2800" b="1" i="1" spc="-90" dirty="0">
                <a:solidFill>
                  <a:srgbClr val="466A85"/>
                </a:solidFill>
                <a:latin typeface="Arial"/>
                <a:cs typeface="Arial"/>
              </a:rPr>
              <a:t>: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b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</a:b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                </a:t>
            </a:r>
            <a:r>
              <a:rPr lang="en-US" altLang="ko-KR" sz="2800" b="1" i="1" spc="-25" dirty="0">
                <a:solidFill>
                  <a:srgbClr val="466A85"/>
                </a:solidFill>
                <a:latin typeface="Arial"/>
                <a:cs typeface="Arial"/>
              </a:rPr>
              <a:t>a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80" dirty="0">
                <a:solidFill>
                  <a:srgbClr val="466A85"/>
                </a:solidFill>
                <a:latin typeface="Arial"/>
                <a:cs typeface="Arial"/>
              </a:rPr>
              <a:t>regression</a:t>
            </a:r>
            <a:r>
              <a:rPr lang="en-US" altLang="ko-KR" sz="2800" b="1" i="1" spc="15" dirty="0">
                <a:solidFill>
                  <a:srgbClr val="466A85"/>
                </a:solidFill>
                <a:latin typeface="Arial"/>
                <a:cs typeface="Arial"/>
              </a:rPr>
              <a:t> </a:t>
            </a:r>
            <a:r>
              <a:rPr lang="en-US" altLang="ko-KR" sz="2800" b="1" i="1" spc="-65" dirty="0">
                <a:solidFill>
                  <a:srgbClr val="466A85"/>
                </a:solidFill>
                <a:latin typeface="Arial"/>
                <a:cs typeface="Arial"/>
              </a:rPr>
              <a:t>example</a:t>
            </a:r>
            <a:endParaRPr lang="en-US" altLang="ko-KR" sz="2800" b="1" i="1" spc="-140" dirty="0">
              <a:solidFill>
                <a:srgbClr val="466A85"/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0061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11774</TotalTime>
  <Words>2342</Words>
  <Application>Microsoft Office PowerPoint</Application>
  <PresentationFormat>화면 슬라이드 쇼(4:3)</PresentationFormat>
  <Paragraphs>236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Arial</vt:lpstr>
      <vt:lpstr>Calibri</vt:lpstr>
      <vt:lpstr>Candara</vt:lpstr>
      <vt:lpstr>Corbel</vt:lpstr>
      <vt:lpstr>Courier New</vt:lpstr>
      <vt:lpstr>Franklin Gothic Demi</vt:lpstr>
      <vt:lpstr>Times New Roman</vt:lpstr>
      <vt:lpstr>Wingdings 2</vt:lpstr>
      <vt:lpstr>Wingdings 3</vt:lpstr>
      <vt:lpstr>New_Education02</vt:lpstr>
      <vt:lpstr>3장 Getting started with neural networks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  <vt:lpstr>6. Predicting house prices:                   a regression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Rose</dc:creator>
  <cp:lastModifiedBy>임 준식</cp:lastModifiedBy>
  <cp:revision>684</cp:revision>
  <dcterms:created xsi:type="dcterms:W3CDTF">2016-11-18T15:53:56Z</dcterms:created>
  <dcterms:modified xsi:type="dcterms:W3CDTF">2021-03-31T03:46:21Z</dcterms:modified>
</cp:coreProperties>
</file>