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Playfair Displ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layfairDisplay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layfairDisplay-italic.fntdata"/><Relationship Id="rId12" Type="http://schemas.openxmlformats.org/officeDocument/2006/relationships/slide" Target="slides/slide8.xml"/><Relationship Id="rId34" Type="http://schemas.openxmlformats.org/officeDocument/2006/relationships/font" Target="fonts/PlayfairDisplay-bold.fntdata"/><Relationship Id="rId15" Type="http://schemas.openxmlformats.org/officeDocument/2006/relationships/slide" Target="slides/slide11.xml"/><Relationship Id="rId37" Type="http://schemas.openxmlformats.org/officeDocument/2006/relationships/font" Target="fonts/Lato-regular.fntdata"/><Relationship Id="rId14" Type="http://schemas.openxmlformats.org/officeDocument/2006/relationships/slide" Target="slides/slide10.xml"/><Relationship Id="rId36" Type="http://schemas.openxmlformats.org/officeDocument/2006/relationships/font" Target="fonts/PlayfairDisplay-boldItalic.fntdata"/><Relationship Id="rId17" Type="http://schemas.openxmlformats.org/officeDocument/2006/relationships/slide" Target="slides/slide13.xml"/><Relationship Id="rId39" Type="http://schemas.openxmlformats.org/officeDocument/2006/relationships/font" Target="fonts/Lato-italic.fntdata"/><Relationship Id="rId16" Type="http://schemas.openxmlformats.org/officeDocument/2006/relationships/slide" Target="slides/slide12.xml"/><Relationship Id="rId38" Type="http://schemas.openxmlformats.org/officeDocument/2006/relationships/font" Target="fonts/La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Blogs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Briefings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News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theguardian.com/politics/2016/apr/22/barack-obama-brexit-uk-back-of-queue-for-trade-talk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Brexit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Brexit and the news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Data Collection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Demo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75" y="1562750"/>
            <a:ext cx="8520599" cy="34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Data cleaning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Date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50" y="1486075"/>
            <a:ext cx="7262800" cy="34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Data cleaning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0174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Date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 the Excel, 1900-01-01 in date format equals to 1 in number format; 2013-01-01 in date format equals to 41275 in number format.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According to this rule, we make a new table.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-GB"/>
              <a:t>And use Table.join() function to convert number to date format.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3098675"/>
            <a:ext cx="49911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Data cleaning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Type (briefing)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025" y="1745425"/>
            <a:ext cx="5239724" cy="30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Data cleaning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Type (briefing)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900" y="1666350"/>
            <a:ext cx="5298199" cy="32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Data cleaning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Tokenization, Removing Punctuation &amp; Stopwords, and Stemming</a:t>
            </a: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 </a:t>
            </a: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                                                                       </a:t>
            </a:r>
            <a:r>
              <a:rPr lang="en-GB" sz="1200">
                <a:solidFill>
                  <a:srgbClr val="000000"/>
                </a:solidFill>
              </a:rPr>
              <a:t>After									            Before                                                          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6900"/>
            <a:ext cx="4165075" cy="21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425" y="1961635"/>
            <a:ext cx="4165074" cy="215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Data visualization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-GB"/>
              <a:t>Tools: Python, Tableau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Topics: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Trend and Date (Python and Tableau)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Most common words in NY Time (Python, WordCloud)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The Prediction of opinion NY Times held toward Brexit (Python, WorldCloud)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-"/>
            </a:pPr>
            <a:r>
              <a:rPr lang="en-GB"/>
              <a:t>Difference between different type of article (Python, WorldCloud)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Data visualisation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500" y="1202475"/>
            <a:ext cx="7231275" cy="35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Data Visualization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Most Common Words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425" y="1651000"/>
            <a:ext cx="46672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Data Visualization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Trend and Date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825" y="1076275"/>
            <a:ext cx="6749240" cy="39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Content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Introduction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Previous work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collection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cleaning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</a:t>
            </a:r>
            <a:r>
              <a:rPr lang="en-GB"/>
              <a:t>visualization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Trend and Date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Most common words in NY Time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The opinion of NY Times toward Brexit *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Difference between different type of article *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-GB"/>
              <a:t>The results and future work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550" y="-12"/>
            <a:ext cx="9143999" cy="50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898275" y="4011425"/>
            <a:ext cx="184500" cy="196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4479750" y="4065400"/>
            <a:ext cx="184500" cy="196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5739600" y="3890825"/>
            <a:ext cx="184500" cy="196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6349200" y="385625"/>
            <a:ext cx="184500" cy="196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sp>
        <p:nvSpPr>
          <p:cNvPr id="190" name="Shape 190"/>
          <p:cNvSpPr/>
          <p:nvPr/>
        </p:nvSpPr>
        <p:spPr>
          <a:xfrm>
            <a:off x="7035000" y="1985825"/>
            <a:ext cx="184500" cy="196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7568400" y="2519225"/>
            <a:ext cx="184500" cy="196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7949400" y="2519225"/>
            <a:ext cx="184500" cy="196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8406600" y="3281225"/>
            <a:ext cx="184500" cy="196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579225" y="3388525"/>
            <a:ext cx="16335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800">
                <a:solidFill>
                  <a:srgbClr val="434343"/>
                </a:solidFill>
              </a:rPr>
              <a:t>Cameron first mentioned the possibility of Brexit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890588" y="3485325"/>
            <a:ext cx="1343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800"/>
              <a:t>Brexit vote pushed early on agenda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5246850" y="3171125"/>
            <a:ext cx="11700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800"/>
              <a:t>Date for Brexit </a:t>
            </a:r>
            <a:r>
              <a:rPr lang="en-GB" sz="800"/>
              <a:t>referendum finalized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5924100" y="211600"/>
            <a:ext cx="12303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800"/>
              <a:t>Brexit </a:t>
            </a:r>
            <a:r>
              <a:rPr lang="en-GB" sz="800"/>
              <a:t>Vote began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605700" y="1656563"/>
            <a:ext cx="1343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800"/>
              <a:t>Brexit vote needs to go through parliament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7154400" y="3433275"/>
            <a:ext cx="13437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800"/>
              <a:t>Parliament gives permission for Brexit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7752900" y="2030225"/>
            <a:ext cx="1170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800"/>
              <a:t>3/29 - final submission to leaving EU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8484450" y="3572900"/>
            <a:ext cx="8688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800"/>
              <a:t>Brexit negotiations begin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2" name="Shape 202"/>
          <p:cNvCxnSpPr/>
          <p:nvPr/>
        </p:nvCxnSpPr>
        <p:spPr>
          <a:xfrm>
            <a:off x="990525" y="3747500"/>
            <a:ext cx="0" cy="2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3" name="Shape 203"/>
          <p:cNvCxnSpPr>
            <a:stCxn id="195" idx="2"/>
            <a:endCxn id="187" idx="0"/>
          </p:cNvCxnSpPr>
          <p:nvPr/>
        </p:nvCxnSpPr>
        <p:spPr>
          <a:xfrm>
            <a:off x="4562438" y="3798225"/>
            <a:ext cx="960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4" name="Shape 204"/>
          <p:cNvCxnSpPr>
            <a:stCxn id="196" idx="2"/>
          </p:cNvCxnSpPr>
          <p:nvPr/>
        </p:nvCxnSpPr>
        <p:spPr>
          <a:xfrm>
            <a:off x="5831850" y="35881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5" name="Shape 205"/>
          <p:cNvCxnSpPr>
            <a:stCxn id="196" idx="2"/>
            <a:endCxn id="188" idx="0"/>
          </p:cNvCxnSpPr>
          <p:nvPr/>
        </p:nvCxnSpPr>
        <p:spPr>
          <a:xfrm>
            <a:off x="5831850" y="3588125"/>
            <a:ext cx="0" cy="3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Data Visualization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2013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675" y="1679500"/>
            <a:ext cx="5194125" cy="24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Data Visualization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2014</a:t>
            </a:r>
          </a:p>
        </p:txBody>
      </p:sp>
      <p:sp>
        <p:nvSpPr>
          <p:cNvPr id="219" name="Shape 2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2015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18750"/>
            <a:ext cx="3999900" cy="2007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918750"/>
            <a:ext cx="4074228" cy="20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Data Visualization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2016</a:t>
            </a:r>
          </a:p>
        </p:txBody>
      </p:sp>
      <p:sp>
        <p:nvSpPr>
          <p:cNvPr id="228" name="Shape 2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2017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2975"/>
            <a:ext cx="3999900" cy="2007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975" y="1642975"/>
            <a:ext cx="3999900" cy="1970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Limits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242200" y="9330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-GB">
                <a:solidFill>
                  <a:srgbClr val="666666"/>
                </a:solidFill>
              </a:rPr>
              <a:t>Data cleaning is an iterative process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-GB">
                <a:solidFill>
                  <a:srgbClr val="666666"/>
                </a:solidFill>
              </a:rPr>
              <a:t>Brexit is a neologism and does not represent the beginning of the talk on UK leaving Europe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-GB">
                <a:solidFill>
                  <a:srgbClr val="666666"/>
                </a:solidFill>
              </a:rPr>
              <a:t>Stemming and Lemmatization are still work in progress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-GB">
                <a:solidFill>
                  <a:srgbClr val="666666"/>
                </a:solidFill>
              </a:rPr>
              <a:t>Limited amount of times of usage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-GB">
                <a:solidFill>
                  <a:srgbClr val="666666"/>
                </a:solidFill>
              </a:rPr>
              <a:t>Most APIs call rate limited to 1,000 calls per day, and 5 calls per second. The Article Search API is rate limited to 1,000 calls per day, and 1 call per second.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-GB">
                <a:solidFill>
                  <a:srgbClr val="666666"/>
                </a:solidFill>
              </a:rPr>
              <a:t>Focus on a larger amount of data will have result in a more accurate result.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Results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articles highlight the main concerns around the time of Brexit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can see words such as Bankers, Leave, Start, Need , Europe and Britain a lot</a:t>
            </a: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The main thematics are not static and evolve through time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Difficulties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GB">
                <a:solidFill>
                  <a:srgbClr val="666666"/>
                </a:solidFill>
              </a:rPr>
              <a:t>Struggle with data gathering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GB">
                <a:solidFill>
                  <a:srgbClr val="666666"/>
                </a:solidFill>
              </a:rPr>
              <a:t>Date conversion (different format)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GB">
                <a:solidFill>
                  <a:srgbClr val="666666"/>
                </a:solidFill>
              </a:rPr>
              <a:t>Miscommunication in our process to seek help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How to improve?</a:t>
            </a:r>
            <a:r>
              <a:rPr lang="en-GB" sz="1800">
                <a:solidFill>
                  <a:schemeClr val="dk2"/>
                </a:solidFill>
              </a:rPr>
              <a:t> 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Better communication in terms of seeking help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Determining a wider range of sources to collect from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-GB"/>
              <a:t>We need more practice on gathering data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29690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	Work citation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0055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1100"/>
              <a:t>Celli, F., Stepanov, E., Poesio, M., &amp; Riccardi, G. (2016). Predicting Brexit: Classifying agreement is better than sentiment and pollsters. In Proceedings of the Workshop on Computational Modeling of People's Opinions, Personality, and Emotions in Social Media (PEOPLES) (pp. 110-118).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100"/>
              <a:t>Prismoji. (2016, June 30). Https://prismoji.com/2016/07/01/brexit-emojis/. Retrieved November 30, 2017, from https://prismoji.com/2016/07/01/brexit-emojis/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100"/>
              <a:t>New York Times (n.d.). The New York Times Developer Network. Retrieved November 24, 2017, from http://developer.nytimes.com/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100"/>
              <a:t>Financial Trading (2017, March 31). Brexit: Trading Opportunities. Retrieved December 01, 2017, from http://www.financialtrading.com/brexit-trading-opportunities/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100"/>
              <a:t>Seaton, J. (2016). Brexit and the media. The Political Quarterly, 87(3), 333-337.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100"/>
              <a:t>The Guardian (2016, April 22). Barack Obama: Brexit would put UK 'back of the queue' for trade talks . Retrieved December 01, 2017, from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https://www.theguardian.com/politics/2016/apr/22/barack-obama-brexit-uk-back-of-queue-for-trade-talks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100"/>
              <a:t>The Guardian. (2017, January 16). Donald Trump's first UK post-election interview: Brexit a 'great thing' . Retrieved from https://www.theguardian.com/us-news/2017/jan/15/trumps-first-uk-post-election-interview-brexit-a-great-thing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Introduction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Brexit?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 does it matter?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Global repercussion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-GB"/>
              <a:t>Global response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Personal interest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Focus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How the press react to the brexit?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Focus on a single newspaper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Focus on New York Times</a:t>
            </a:r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Non-British paper</a:t>
            </a:r>
          </a:p>
          <a:p>
            <a:pPr indent="-317500" lvl="3" marL="1828800" rtl="0">
              <a:spcBef>
                <a:spcPts val="0"/>
              </a:spcBef>
              <a:buSzPts val="1400"/>
              <a:buChar char="●"/>
            </a:pPr>
            <a:r>
              <a:rPr lang="en-GB"/>
              <a:t>English paper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0" lang="en-GB" sz="2400">
                <a:latin typeface="Lato"/>
                <a:ea typeface="Lato"/>
                <a:cs typeface="Lato"/>
                <a:sym typeface="Lato"/>
              </a:rPr>
              <a:t>Initial plan and how it evolved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tell the tale of Brexit with emojis but Twitter said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Then we decided to understand the evolution of responses to Brexit from three news sites. -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 British 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 American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And a Chinese. 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-GB"/>
              <a:t>Then , settled on the American one only. (We speak of the limitations of this at the end)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3500" y="158175"/>
            <a:ext cx="1998801" cy="14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Previous work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Emojis of Brexit</a:t>
            </a: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two days (the day before the vote and the day after the vote)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Social factor that may have influenced “Brexit”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Predicting Brexit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Mining Twitter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-GB"/>
              <a:t>Natural Language Processing</a:t>
            </a: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767550" y="279100"/>
            <a:ext cx="7346400" cy="50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Source: Financial Trading (Brexit: Trading Opportunities)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 			 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50" y="635250"/>
            <a:ext cx="7187725" cy="41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00700" y="383425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Data Collection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NY Time API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01" y="2081875"/>
            <a:ext cx="8383403" cy="191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00700" y="383425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Data Collection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D</a:t>
            </a: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ifficulties</a:t>
            </a:r>
          </a:p>
          <a:p>
            <a:pPr indent="-342900" lvl="0" marL="457200" rtl="0">
              <a:spcBef>
                <a:spcPts val="0"/>
              </a:spcBef>
              <a:buSzPts val="1800"/>
              <a:buFont typeface="Playfair Display"/>
              <a:buAutoNum type="arabicPeriod"/>
            </a:pP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No existing and useful code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	</a:t>
            </a: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Unlike Twitter API which we learned from Assignment 2</a:t>
            </a:r>
          </a:p>
          <a:p>
            <a:pPr indent="-342900" lvl="0" marL="457200">
              <a:spcBef>
                <a:spcPts val="0"/>
              </a:spcBef>
              <a:buSzPts val="1800"/>
              <a:buFont typeface="Playfair Display"/>
              <a:buAutoNum type="arabicPeriod"/>
            </a:pP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API Call Limit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GB">
                <a:latin typeface="Playfair Display"/>
                <a:ea typeface="Playfair Display"/>
                <a:cs typeface="Playfair Display"/>
                <a:sym typeface="Playfair Display"/>
              </a:rPr>
              <a:t>The Article Search API is rate limited to 1,000 calls per day, and 1 call per second.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GB">
                <a:latin typeface="Playfair Display"/>
                <a:ea typeface="Playfair Display"/>
                <a:cs typeface="Playfair Display"/>
                <a:sym typeface="Playfair Display"/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Data Collection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Demo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25" y="1544225"/>
            <a:ext cx="852060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