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9753600" cx="130048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fc05e87cc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ffc05e87cc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f27bb648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ff27bb648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4400"/>
              <a:buFont typeface="Arial"/>
              <a:buNone/>
              <a:defRPr b="0" i="0" sz="144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bg>
      <p:bgPr>
        <a:solidFill>
          <a:srgbClr val="22222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>
            <p:ph idx="2" type="pic"/>
          </p:nvPr>
        </p:nvSpPr>
        <p:spPr>
          <a:xfrm>
            <a:off x="7112000" y="1536700"/>
            <a:ext cx="5486400" cy="7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06400" y="1642533"/>
            <a:ext cx="62991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5290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15290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5289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15289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15289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2940"/>
              <a:buFont typeface="Avenir"/>
              <a:buChar char="▸"/>
              <a:defRPr b="0" i="0" sz="28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bg>
      <p:bgPr>
        <a:solidFill>
          <a:srgbClr val="2222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06400" y="15240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2"/>
          <p:cNvSpPr txBox="1"/>
          <p:nvPr/>
        </p:nvSpPr>
        <p:spPr>
          <a:xfrm>
            <a:off x="406400" y="740833"/>
            <a:ext cx="6299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TITLE 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bg>
      <p:bgPr>
        <a:solidFill>
          <a:srgbClr val="22222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>
            <p:ph idx="2" type="pic"/>
          </p:nvPr>
        </p:nvSpPr>
        <p:spPr>
          <a:xfrm>
            <a:off x="6503154" y="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3"/>
          <p:cNvSpPr/>
          <p:nvPr>
            <p:ph idx="3" type="pic"/>
          </p:nvPr>
        </p:nvSpPr>
        <p:spPr>
          <a:xfrm>
            <a:off x="6502400" y="4902200"/>
            <a:ext cx="6502500" cy="48642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3"/>
          <p:cNvSpPr/>
          <p:nvPr>
            <p:ph idx="4" type="pic"/>
          </p:nvPr>
        </p:nvSpPr>
        <p:spPr>
          <a:xfrm>
            <a:off x="0" y="0"/>
            <a:ext cx="64686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rgbClr val="22222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 flipH="1" rot="10800000">
            <a:off x="406400" y="993123"/>
            <a:ext cx="12192000" cy="300"/>
          </a:xfrm>
          <a:prstGeom prst="straightConnector1">
            <a:avLst/>
          </a:prstGeom>
          <a:noFill/>
          <a:ln cap="flat" cmpd="sng" w="254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4" name="Google Shape;64;p14"/>
          <p:cNvSpPr/>
          <p:nvPr/>
        </p:nvSpPr>
        <p:spPr>
          <a:xfrm>
            <a:off x="469900" y="2362200"/>
            <a:ext cx="12065100" cy="52293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8"/>
                  <a:pt x="0" y="2866"/>
                </a:cubicBezTo>
                <a:lnTo>
                  <a:pt x="0" y="104383"/>
                </a:lnTo>
                <a:cubicBezTo>
                  <a:pt x="0" y="105961"/>
                  <a:pt x="555" y="107250"/>
                  <a:pt x="1244" y="107250"/>
                </a:cubicBezTo>
                <a:lnTo>
                  <a:pt x="95711" y="107250"/>
                </a:lnTo>
                <a:lnTo>
                  <a:pt x="99166" y="120000"/>
                </a:lnTo>
                <a:lnTo>
                  <a:pt x="102616" y="107250"/>
                </a:lnTo>
                <a:lnTo>
                  <a:pt x="118755" y="107250"/>
                </a:lnTo>
                <a:cubicBezTo>
                  <a:pt x="119444" y="107250"/>
                  <a:pt x="120000" y="105961"/>
                  <a:pt x="120000" y="104383"/>
                </a:cubicBezTo>
                <a:lnTo>
                  <a:pt x="120000" y="2866"/>
                </a:lnTo>
                <a:cubicBezTo>
                  <a:pt x="120000" y="1288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89000" y="2908300"/>
            <a:ext cx="112269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b="0" i="0" sz="9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06400" y="7789333"/>
            <a:ext cx="12192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3" type="body"/>
          </p:nvPr>
        </p:nvSpPr>
        <p:spPr>
          <a:xfrm>
            <a:off x="406400" y="457200"/>
            <a:ext cx="1117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venir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Alt" showMasterSp="0">
  <p:cSld name="Quote Alt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892800" y="2641600"/>
            <a:ext cx="67056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400"/>
              <a:buFont typeface="Avenir"/>
              <a:buNone/>
              <a:defRPr b="0" i="0" sz="9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3" type="body"/>
          </p:nvPr>
        </p:nvSpPr>
        <p:spPr>
          <a:xfrm>
            <a:off x="5892800" y="7789333"/>
            <a:ext cx="6705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6000"/>
              <a:buFont typeface="Avenir"/>
              <a:buNone/>
              <a:defRPr b="0" i="0" sz="6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bg>
      <p:bgPr>
        <a:solidFill>
          <a:srgbClr val="22222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22222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Al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lt" showMasterSp="0">
  <p:cSld name="Blank A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>
  <p:cSld name="Photo - Horizontal">
    <p:bg>
      <p:bgPr>
        <a:solidFill>
          <a:srgbClr val="22222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0" y="0"/>
            <a:ext cx="13004700" cy="9753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3" name="Google Shape;23;p5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Alt" showMasterSp="0">
  <p:cSld name="Title &amp; Subtitle 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"/>
          <p:cNvCxnSpPr/>
          <p:nvPr/>
        </p:nvCxnSpPr>
        <p:spPr>
          <a:xfrm flipH="1" rot="10800000">
            <a:off x="406400" y="6140857"/>
            <a:ext cx="12192000" cy="300"/>
          </a:xfrm>
          <a:prstGeom prst="straightConnector1">
            <a:avLst/>
          </a:prstGeom>
          <a:noFill/>
          <a:ln cap="flat" cmpd="sng" w="38100">
            <a:solidFill>
              <a:srgbClr val="222222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06400" y="4267200"/>
            <a:ext cx="121920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222222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2161859" y="4191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bg>
      <p:bgPr>
        <a:solidFill>
          <a:srgbClr val="22222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06400" y="4038600"/>
            <a:ext cx="12192000" cy="4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bg>
      <p:bgPr>
        <a:solidFill>
          <a:srgbClr val="22222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8"/>
          <p:cNvCxnSpPr/>
          <p:nvPr/>
        </p:nvCxnSpPr>
        <p:spPr>
          <a:xfrm>
            <a:off x="5892800" y="6141157"/>
            <a:ext cx="6705600" cy="0"/>
          </a:xfrm>
          <a:prstGeom prst="straightConnector1">
            <a:avLst/>
          </a:prstGeom>
          <a:noFill/>
          <a:ln cap="flat" cmpd="sng" w="38100">
            <a:solidFill>
              <a:srgbClr val="A6AAA9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7" name="Google Shape;37;p8"/>
          <p:cNvSpPr/>
          <p:nvPr>
            <p:ph idx="2" type="pic"/>
          </p:nvPr>
        </p:nvSpPr>
        <p:spPr>
          <a:xfrm>
            <a:off x="0" y="0"/>
            <a:ext cx="54864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17000"/>
              <a:buFont typeface="Arial"/>
              <a:buNone/>
              <a:defRPr b="0" i="0" sz="17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892800" y="4267200"/>
            <a:ext cx="67056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Clr>
                <a:srgbClr val="A6AAA9"/>
              </a:buClr>
              <a:buSzPts val="5400"/>
              <a:buFont typeface="Avenir"/>
              <a:buNone/>
              <a:defRPr b="0" i="0" sz="54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2194440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rgbClr val="22222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06400" y="15748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Char char="▸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6400" y="673100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>
                <a:srgbClr val="E7253A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/>
          <p:nvPr/>
        </p:nvSpPr>
        <p:spPr>
          <a:xfrm>
            <a:off x="-8467" y="8740510"/>
            <a:ext cx="13021800" cy="1021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06400" y="2743200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5294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55294" lvl="1" marL="914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55294" lvl="2" marL="1371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55294" lvl="3" marL="1828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55295" lvl="4" marL="22860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455295" lvl="5" marL="2743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455295" lvl="6" marL="3200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455295" lvl="7" marL="36576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455295" lvl="8" marL="41148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38A3D5"/>
              </a:buClr>
              <a:buSzPts val="3570"/>
              <a:buFont typeface="Avenir"/>
              <a:buChar char="‣"/>
              <a:defRPr b="0" i="0" sz="3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2186622" y="431800"/>
            <a:ext cx="40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yanjingh@andrew.cmu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in/yanjinghuang/" TargetMode="External"/><Relationship Id="rId9" Type="http://schemas.openxmlformats.org/officeDocument/2006/relationships/hyperlink" Target="http://www.linkedin.com/in/hetong-wang-b332b1246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linkedin.com/in/spanwala/" TargetMode="External"/><Relationship Id="rId7" Type="http://schemas.openxmlformats.org/officeDocument/2006/relationships/hyperlink" Target="https://www.linkedin.com/in/yanjinghuang/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4294967295" type="ctrTitle"/>
          </p:nvPr>
        </p:nvSpPr>
        <p:spPr>
          <a:xfrm>
            <a:off x="406400" y="6304850"/>
            <a:ext cx="121920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9600"/>
              <a:buFont typeface="Arial"/>
              <a:buNone/>
            </a:pPr>
            <a:r>
              <a:rPr lang="en-US" sz="9600">
                <a:solidFill>
                  <a:srgbClr val="F3F3F3"/>
                </a:solidFill>
              </a:rPr>
              <a:t>TrendWave</a:t>
            </a:r>
            <a:endParaRPr b="0" i="0" sz="60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idx="4294967295" type="subTitle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venir"/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9/12/2024</a:t>
            </a:r>
            <a:endParaRPr b="0" i="0" sz="3400" u="none" cap="none" strike="noStrike">
              <a:solidFill>
                <a:srgbClr val="83878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514888" y="7561105"/>
            <a:ext cx="6434552" cy="1465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Kexuan Chen 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lang="en-US">
                <a:solidFill>
                  <a:srgbClr val="FFFFFF"/>
                </a:solidFill>
              </a:rPr>
              <a:t>  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kexuanch@andrew.cmu.edu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Yanijing Huang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>
                <a:solidFill>
                  <a:srgbClr val="FFFFFF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yanjingh@andrew.cmu.edu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Swapnil Panwala | spanwala@andrew.cmu.edu</a:t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sz="20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Hetong Wang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|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hetongw@andrew.cmu.edu</a:t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/ GO-TO-MARKET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177800" y="973675"/>
            <a:ext cx="12192000" cy="7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217805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70"/>
              <a:buFont typeface="Avenir"/>
              <a:buNone/>
            </a:pPr>
            <a:r>
              <a:t/>
            </a:r>
            <a:endParaRPr b="0" i="0" sz="38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What is your customer acquisition approach?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A3D5"/>
                </a:solidFill>
              </a:rPr>
              <a:t>Content Marketing:</a:t>
            </a:r>
            <a:endParaRPr b="1" sz="2800">
              <a:solidFill>
                <a:srgbClr val="38A3D5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Blog posts, infographics, and videos showcasing trend predictions and success stories of using TrendWave including the impacts</a:t>
            </a:r>
            <a:endParaRPr sz="2500">
              <a:solidFill>
                <a:srgbClr val="000000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Free resources and guides on how to use TrendWave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A3D5"/>
                </a:solidFill>
              </a:rPr>
              <a:t>Free Trial and and </a:t>
            </a:r>
            <a:r>
              <a:rPr b="1" lang="en-US" sz="2800">
                <a:solidFill>
                  <a:srgbClr val="38A3D5"/>
                </a:solidFill>
              </a:rPr>
              <a:t>Referral Program</a:t>
            </a:r>
            <a:r>
              <a:rPr b="1" lang="en-US" sz="2800">
                <a:solidFill>
                  <a:srgbClr val="38A3D5"/>
                </a:solidFill>
              </a:rPr>
              <a:t>:</a:t>
            </a:r>
            <a:endParaRPr b="1" sz="2500">
              <a:solidFill>
                <a:srgbClr val="38A3D5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Offer a 14-day free trial with full access to features</a:t>
            </a:r>
            <a:endParaRPr sz="2500">
              <a:solidFill>
                <a:srgbClr val="000000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Implement a referral system with incentives for existing users to invite others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A3D5"/>
                </a:solidFill>
              </a:rPr>
              <a:t>Community Building:</a:t>
            </a:r>
            <a:endParaRPr b="1" sz="2500">
              <a:solidFill>
                <a:srgbClr val="38A3D5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Create a TrendWave user community for sharing success stories and tips</a:t>
            </a:r>
            <a:endParaRPr b="1" sz="2500">
              <a:solidFill>
                <a:srgbClr val="000000"/>
              </a:solidFill>
            </a:endParaRPr>
          </a:p>
          <a:p>
            <a:pPr indent="-38734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>
                <a:solidFill>
                  <a:srgbClr val="000000"/>
                </a:solidFill>
              </a:rPr>
              <a:t>Provide excellent customer support and regularly collect feedback for continuous improvement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LAUNCH STRATEGY / GO-TO-MARKET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What are key drivers and potential milestones?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accent1"/>
                </a:solidFill>
              </a:rPr>
              <a:t>Active user number </a:t>
            </a:r>
            <a:r>
              <a:rPr lang="en-US"/>
              <a:t>and </a:t>
            </a:r>
            <a:r>
              <a:rPr lang="en-US" u="sng">
                <a:solidFill>
                  <a:schemeClr val="accent1"/>
                </a:solidFill>
              </a:rPr>
              <a:t>r</a:t>
            </a:r>
            <a:r>
              <a:rPr b="1" lang="en-US" u="sng">
                <a:solidFill>
                  <a:schemeClr val="accent1"/>
                </a:solidFill>
              </a:rPr>
              <a:t>etention rate</a:t>
            </a:r>
            <a:r>
              <a:rPr lang="en-US"/>
              <a:t> are two very big key drivers, as it marks how popular the tool is and does it really help the user achieve their purpose.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Strategies listed in the previous slide will help us attract and acquire more new users!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06400" y="1507066"/>
            <a:ext cx="12192000" cy="769501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57200" lvl="0" marL="444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Vision </a:t>
            </a:r>
            <a:endParaRPr sz="3600"/>
          </a:p>
          <a:p>
            <a:pPr indent="-457200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Team </a:t>
            </a:r>
            <a:endParaRPr sz="3600"/>
          </a:p>
          <a:p>
            <a:pPr indent="-457200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Problem </a:t>
            </a:r>
            <a:endParaRPr sz="3600"/>
          </a:p>
          <a:p>
            <a:pPr indent="-457200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Approach / Solution </a:t>
            </a:r>
            <a:endParaRPr sz="3600"/>
          </a:p>
          <a:p>
            <a:pPr indent="-457200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Market </a:t>
            </a:r>
            <a:endParaRPr sz="3600"/>
          </a:p>
          <a:p>
            <a:pPr indent="-457198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Business Model</a:t>
            </a:r>
            <a:endParaRPr sz="3600"/>
          </a:p>
          <a:p>
            <a:pPr indent="-457200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Competition </a:t>
            </a:r>
            <a:endParaRPr sz="3600"/>
          </a:p>
          <a:p>
            <a:pPr indent="-457198" lvl="0" marL="444500" marR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ts val="3140"/>
              <a:buFont typeface="Avenir"/>
              <a:buChar char="▸"/>
            </a:pPr>
            <a:r>
              <a:rPr b="0" i="0" lang="en-US" sz="30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Go-to-Market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4294967295"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431900" y="1844550"/>
            <a:ext cx="121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500">
                <a:latin typeface="Avenir"/>
                <a:ea typeface="Avenir"/>
                <a:cs typeface="Avenir"/>
                <a:sym typeface="Avenir"/>
              </a:rPr>
              <a:t>TrendWave, the social media trend app for SMBS and creators</a:t>
            </a:r>
            <a:endParaRPr sz="25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238" y="890238"/>
            <a:ext cx="2705650" cy="270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124650" y="3283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1419425" y="3744915"/>
            <a:ext cx="67677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Kexuan Chen</a:t>
            </a:r>
            <a:endParaRPr sz="20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Title: Co-founder &amp; CAIO (Chief AI Officer)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https://www.linkedin.com/in/kexuanchen/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375" y="4909400"/>
            <a:ext cx="2573375" cy="25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7148475" y="3595900"/>
            <a:ext cx="48408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Swapnil Panwala </a:t>
            </a:r>
            <a:endParaRPr b="1"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Title: Co-founder &amp; CTO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6"/>
              </a:rPr>
              <a:t>https://www.linkedin.com/in/spanwala/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1419425" y="7406575"/>
            <a:ext cx="529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Yanijing Huang </a:t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Title: Co-founder &amp; CEO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7"/>
              </a:rPr>
              <a:t>https://www.linkedin.com/in/yanjinghuang/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44875" y="890249"/>
            <a:ext cx="2705650" cy="27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842700" y="7482775"/>
            <a:ext cx="607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Hetong Wang </a:t>
            </a:r>
            <a:endParaRPr b="1"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Title: Co-founder &amp; CDO (Chief Data Officer)</a:t>
            </a:r>
            <a:endParaRPr sz="2000" u="sng">
              <a:solidFill>
                <a:schemeClr val="hlink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hlink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9"/>
              </a:rPr>
              <a:t>www.linkedin.com/in/hetong-wang-b332b1246</a:t>
            </a:r>
            <a:r>
              <a:rPr lang="en-US" sz="200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00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4875" y="4909400"/>
            <a:ext cx="2705651" cy="27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06400" y="588425"/>
            <a:ext cx="12873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lang="en-US" sz="3900">
                <a:latin typeface="Avenir"/>
                <a:ea typeface="Avenir"/>
                <a:cs typeface="Avenir"/>
                <a:sym typeface="Avenir"/>
              </a:rPr>
              <a:t>Problem: SMBs &amp; Content Creators' Instagram Struggle</a:t>
            </a:r>
            <a:endParaRPr sz="39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06400" y="1312325"/>
            <a:ext cx="12192000" cy="84411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  <a:highlight>
                  <a:srgbClr val="FFFFFF"/>
                </a:highlight>
              </a:rPr>
              <a:t>Customer pain point</a:t>
            </a:r>
            <a:endParaRPr b="1" sz="3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</a:t>
            </a:r>
            <a:r>
              <a:rPr lang="en-US" sz="2416">
                <a:solidFill>
                  <a:schemeClr val="dk1"/>
                </a:solidFill>
              </a:rPr>
              <a:t> Lack of dedicated social media teams</a:t>
            </a:r>
            <a:endParaRPr sz="2416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 </a:t>
            </a:r>
            <a:r>
              <a:rPr lang="en-US" sz="2416">
                <a:solidFill>
                  <a:schemeClr val="dk1"/>
                </a:solidFill>
              </a:rPr>
              <a:t>Ineffective, retrospective analytics tools</a:t>
            </a:r>
            <a:endParaRPr sz="2416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</a:t>
            </a:r>
            <a:r>
              <a:rPr lang="en-US" sz="2416">
                <a:solidFill>
                  <a:schemeClr val="dk1"/>
                </a:solidFill>
              </a:rPr>
              <a:t> Gap in predictive and tailored analysis for SMBs </a:t>
            </a:r>
            <a:endParaRPr sz="2416">
              <a:solidFill>
                <a:schemeClr val="dk1"/>
              </a:solidFill>
            </a:endParaRPr>
          </a:p>
          <a:p>
            <a:pPr indent="-185179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16"/>
              <a:buChar char="●"/>
            </a:pPr>
            <a:r>
              <a:rPr lang="en-US" sz="2416">
                <a:solidFill>
                  <a:schemeClr val="dk1"/>
                </a:solidFill>
              </a:rPr>
              <a:t>Overwhelming trend complexity and limited resources &amp; time</a:t>
            </a:r>
            <a:endParaRPr sz="2416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chemeClr val="accent1"/>
                </a:solidFill>
                <a:highlight>
                  <a:srgbClr val="FFFFFF"/>
                </a:highlight>
              </a:rPr>
              <a:t>C</a:t>
            </a:r>
            <a:r>
              <a:rPr b="1" lang="en-US" sz="3000">
                <a:solidFill>
                  <a:schemeClr val="accent1"/>
                </a:solidFill>
                <a:highlight>
                  <a:srgbClr val="FFFFFF"/>
                </a:highlight>
              </a:rPr>
              <a:t>urrent solution</a:t>
            </a:r>
            <a:endParaRPr b="1" sz="3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 </a:t>
            </a:r>
            <a:r>
              <a:rPr lang="en-US" sz="2416">
                <a:solidFill>
                  <a:schemeClr val="dk1"/>
                </a:solidFill>
              </a:rPr>
              <a:t>Focus on past performance &amp; current trends</a:t>
            </a:r>
            <a:endParaRPr sz="2416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rPr lang="en-US" sz="2416">
                <a:solidFill>
                  <a:schemeClr val="accent1"/>
                </a:solidFill>
              </a:rPr>
              <a:t>• </a:t>
            </a:r>
            <a:r>
              <a:rPr lang="en-US" sz="2416">
                <a:solidFill>
                  <a:schemeClr val="dk1"/>
                </a:solidFill>
              </a:rPr>
              <a:t>General analytics &amp; content scheduling</a:t>
            </a:r>
            <a:endParaRPr sz="24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  <a:highlight>
                  <a:srgbClr val="FFFFFF"/>
                </a:highlight>
              </a:rPr>
              <a:t>Estimated Cost</a:t>
            </a:r>
            <a:endParaRPr b="1" sz="3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66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416">
                <a:solidFill>
                  <a:schemeClr val="accent1"/>
                </a:solidFill>
              </a:rPr>
              <a:t>• </a:t>
            </a:r>
            <a:r>
              <a:rPr lang="en-US" sz="2416">
                <a:solidFill>
                  <a:schemeClr val="dk1"/>
                </a:solidFill>
              </a:rPr>
              <a:t>$50 - $800+/month</a:t>
            </a:r>
            <a:endParaRPr sz="2416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 </a:t>
            </a:r>
            <a:r>
              <a:rPr lang="en-US" sz="2416">
                <a:solidFill>
                  <a:schemeClr val="dk1"/>
                </a:solidFill>
              </a:rPr>
              <a:t>Enterprise solutions: thousands/month</a:t>
            </a:r>
            <a:endParaRPr sz="2416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  <a:highlight>
                  <a:srgbClr val="FFFFFF"/>
                </a:highlight>
              </a:rPr>
              <a:t>Factors resulted in the pain point</a:t>
            </a:r>
            <a:endParaRPr b="1" sz="30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</a:t>
            </a:r>
            <a:r>
              <a:rPr lang="en-US" sz="2416">
                <a:solidFill>
                  <a:schemeClr val="dk1"/>
                </a:solidFill>
              </a:rPr>
              <a:t> Overwhelming data without clear insights</a:t>
            </a:r>
            <a:endParaRPr sz="2416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</a:t>
            </a:r>
            <a:r>
              <a:rPr lang="en-US" sz="2416">
                <a:solidFill>
                  <a:schemeClr val="dk1"/>
                </a:solidFill>
              </a:rPr>
              <a:t> Designed for large businesses or big content creators, not SMBs</a:t>
            </a:r>
            <a:endParaRPr sz="2416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chemeClr val="accent1"/>
                </a:solidFill>
              </a:rPr>
              <a:t>•</a:t>
            </a:r>
            <a:r>
              <a:rPr lang="en-US" sz="2416">
                <a:solidFill>
                  <a:schemeClr val="dk1"/>
                </a:solidFill>
              </a:rPr>
              <a:t> Retrospective focus vs. predictive trends</a:t>
            </a:r>
            <a:endParaRPr sz="2416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7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i="0" lang="en-US" sz="4800" u="none" cap="none" strike="noStrike">
                <a:solidFill>
                  <a:srgbClr val="E7253A"/>
                </a:solidFill>
                <a:latin typeface="Avenir"/>
                <a:ea typeface="Avenir"/>
                <a:cs typeface="Avenir"/>
                <a:sym typeface="Avenir"/>
              </a:rPr>
              <a:t>SOLUTION / PRODUCT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207600" y="1312325"/>
            <a:ext cx="12647400" cy="7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</a:rPr>
              <a:t>Product features</a:t>
            </a:r>
            <a:endParaRPr b="1" sz="3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1"/>
                </a:solidFill>
              </a:rPr>
              <a:t>•</a:t>
            </a:r>
            <a:r>
              <a:rPr lang="en-US" sz="2500">
                <a:solidFill>
                  <a:srgbClr val="000000"/>
                </a:solidFill>
              </a:rPr>
              <a:t> Advanced trend forecasting before mainstream adoption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•</a:t>
            </a:r>
            <a:r>
              <a:rPr lang="en-US" sz="2500">
                <a:solidFill>
                  <a:srgbClr val="000000"/>
                </a:solidFill>
              </a:rPr>
              <a:t> User-friendly dashboards with actionable insights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•</a:t>
            </a:r>
            <a:r>
              <a:rPr lang="en-US" sz="2500">
                <a:solidFill>
                  <a:srgbClr val="000000"/>
                </a:solidFill>
              </a:rPr>
              <a:t> Customizable reports for specific industries/niches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•</a:t>
            </a:r>
            <a:r>
              <a:rPr lang="en-US" sz="2500">
                <a:solidFill>
                  <a:srgbClr val="000000"/>
                </a:solidFill>
              </a:rPr>
              <a:t> AI-powered content strategy suggestions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accent1"/>
                </a:solidFill>
              </a:rPr>
              <a:t>•</a:t>
            </a:r>
            <a:r>
              <a:rPr lang="en-US" sz="2500">
                <a:solidFill>
                  <a:srgbClr val="000000"/>
                </a:solidFill>
              </a:rPr>
              <a:t> Automated trend research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</a:rPr>
              <a:t>V</a:t>
            </a:r>
            <a:r>
              <a:rPr b="1" lang="en-US" sz="3000">
                <a:solidFill>
                  <a:schemeClr val="accent1"/>
                </a:solidFill>
              </a:rPr>
              <a:t>alue proposition</a:t>
            </a:r>
            <a:endParaRPr b="1" sz="3000">
              <a:solidFill>
                <a:schemeClr val="accent1"/>
              </a:solidFill>
            </a:endParaRPr>
          </a:p>
          <a:p>
            <a:pPr indent="-2413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>
                <a:solidFill>
                  <a:srgbClr val="000000"/>
                </a:solidFill>
              </a:rPr>
              <a:t>Empower SMBs and content creators to stay ahead of Instagram trends</a:t>
            </a:r>
            <a:endParaRPr sz="2400">
              <a:solidFill>
                <a:srgbClr val="000000"/>
              </a:solidFill>
            </a:endParaRPr>
          </a:p>
          <a:p>
            <a:pPr indent="-2413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>
                <a:solidFill>
                  <a:srgbClr val="000000"/>
                </a:solidFill>
              </a:rPr>
              <a:t>optimize marketing strategies</a:t>
            </a:r>
            <a:endParaRPr sz="2400">
              <a:solidFill>
                <a:srgbClr val="000000"/>
              </a:solidFill>
            </a:endParaRPr>
          </a:p>
          <a:p>
            <a:pPr indent="-24130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400">
                <a:solidFill>
                  <a:srgbClr val="000000"/>
                </a:solidFill>
              </a:rPr>
              <a:t>Boost engagement without extensive resources or time investment</a:t>
            </a:r>
            <a:endParaRPr sz="2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1"/>
                </a:solidFill>
              </a:rPr>
              <a:t>C</a:t>
            </a:r>
            <a:r>
              <a:rPr b="1" lang="en-US" sz="3000">
                <a:solidFill>
                  <a:schemeClr val="accent1"/>
                </a:solidFill>
              </a:rPr>
              <a:t>ustomer impact (proposed)</a:t>
            </a:r>
            <a:endParaRPr b="1" sz="30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• </a:t>
            </a:r>
            <a:r>
              <a:rPr lang="en-US" sz="2400">
                <a:solidFill>
                  <a:srgbClr val="000000"/>
                </a:solidFill>
              </a:rPr>
              <a:t>Time Saved: 10+ hours/week on trend research and content planning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•</a:t>
            </a:r>
            <a:r>
              <a:rPr lang="en-US" sz="2400">
                <a:solidFill>
                  <a:srgbClr val="000000"/>
                </a:solidFill>
              </a:rPr>
              <a:t> Engagement Boost: Average 30% increase in post engagement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•</a:t>
            </a:r>
            <a:r>
              <a:rPr lang="en-US" sz="2400">
                <a:solidFill>
                  <a:srgbClr val="000000"/>
                </a:solidFill>
              </a:rPr>
              <a:t> Follower Growth: 25% faster follower acquisition rate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</a:rPr>
              <a:t>• </a:t>
            </a:r>
            <a:r>
              <a:rPr lang="en-US" sz="2400">
                <a:solidFill>
                  <a:srgbClr val="000000"/>
                </a:solidFill>
              </a:rPr>
              <a:t>ROI: 3x improvement in social media marketing ROI</a:t>
            </a:r>
            <a:endParaRPr sz="3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06400" y="1507075"/>
            <a:ext cx="12192000" cy="7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1"/>
                </a:solidFill>
              </a:rPr>
              <a:t>M</a:t>
            </a:r>
            <a:r>
              <a:rPr b="1" lang="en-US" sz="2900">
                <a:solidFill>
                  <a:schemeClr val="accent1"/>
                </a:solidFill>
              </a:rPr>
              <a:t>arket / target customer</a:t>
            </a:r>
            <a:endParaRPr b="1" sz="2900">
              <a:solidFill>
                <a:schemeClr val="accent1"/>
              </a:solidFill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Small-medium companies 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Individual Influencers</a:t>
            </a:r>
            <a:endParaRPr sz="2500"/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Entrepreneurs and Startups</a:t>
            </a:r>
            <a:endParaRPr sz="2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1"/>
                </a:solidFill>
              </a:rPr>
              <a:t>M</a:t>
            </a:r>
            <a:r>
              <a:rPr b="1" lang="en-US" sz="2900">
                <a:solidFill>
                  <a:schemeClr val="accent1"/>
                </a:solidFill>
              </a:rPr>
              <a:t>arket size  </a:t>
            </a:r>
            <a:endParaRPr b="1" sz="2900">
              <a:solidFill>
                <a:schemeClr val="accent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The global social media management market size was valued $14.4 billion in 2021 and is expected to reach $41.6 billion by 2026, growing at a CAGR of 23.6% (source: MarketsandMarkets)</a:t>
            </a: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accent1"/>
                </a:solidFill>
              </a:rPr>
              <a:t>M</a:t>
            </a:r>
            <a:r>
              <a:rPr b="1" lang="en-US" sz="2900">
                <a:solidFill>
                  <a:schemeClr val="accent1"/>
                </a:solidFill>
              </a:rPr>
              <a:t>arket forces / drivers —- we do this part verbally, not on slides</a:t>
            </a:r>
            <a:endParaRPr b="1" sz="29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The rapid growth of social media users and the demand for real-time analytics are driving businesses to leverage social media insights for competitive advantage.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The integration of AI and machine learning enhances predictive analytics and sentiment analysis, providing deeper customer insights.</a:t>
            </a:r>
            <a:endParaRPr sz="2500"/>
          </a:p>
          <a:p>
            <a:pPr indent="-3873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▸"/>
            </a:pPr>
            <a:r>
              <a:rPr lang="en-US" sz="2500"/>
              <a:t>Increasing adoption of social media analytics by SMEs and the rise of influencer marketing further fuel market expansion and product development opportunities.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06400" y="588433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BUSINESS MODEL / UNIT ECONOMICS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406400" y="1507076"/>
            <a:ext cx="12192000" cy="6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Freemium Model</a:t>
            </a:r>
            <a:endParaRPr b="1" sz="3200">
              <a:solidFill>
                <a:schemeClr val="accent1"/>
              </a:solidFill>
            </a:endParaRPr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Basic features (News &amp; Blog-post): Free</a:t>
            </a:r>
            <a:endParaRPr sz="2600"/>
          </a:p>
          <a:p>
            <a:pPr indent="-404492" lvl="1" marL="914400" rtl="0" algn="l">
              <a:spcBef>
                <a:spcPts val="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Premium features: Subscription-based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Tiered Pricing Structure</a:t>
            </a:r>
            <a:endParaRPr b="1"/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Individual Creator: $19.99/month</a:t>
            </a:r>
            <a:endParaRPr sz="2800">
              <a:solidFill>
                <a:schemeClr val="dk1"/>
              </a:solidFill>
            </a:endParaRPr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Small Business: $49.99/month</a:t>
            </a:r>
            <a:endParaRPr sz="2600">
              <a:solidFill>
                <a:schemeClr val="dk1"/>
              </a:solidFill>
            </a:endParaRPr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Agency: $149.99/month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API Access</a:t>
            </a:r>
            <a:endParaRPr>
              <a:solidFill>
                <a:schemeClr val="dk1"/>
              </a:solidFill>
            </a:endParaRPr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Custom pricing for integration with other tools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Key Metrics</a:t>
            </a:r>
            <a:endParaRPr>
              <a:solidFill>
                <a:schemeClr val="dk1"/>
              </a:solidFill>
            </a:endParaRPr>
          </a:p>
          <a:p>
            <a:pPr indent="-404492" lvl="1" marL="914400" rtl="0" algn="l">
              <a:spcBef>
                <a:spcPts val="600"/>
              </a:spcBef>
              <a:spcAft>
                <a:spcPts val="0"/>
              </a:spcAft>
              <a:buSzPts val="2770"/>
              <a:buChar char="▸"/>
            </a:pPr>
            <a:r>
              <a:rPr lang="en-US" sz="2800">
                <a:solidFill>
                  <a:schemeClr val="dk1"/>
                </a:solidFill>
              </a:rPr>
              <a:t>Average Order Value (AOV): $39.99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E5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406400" y="566758"/>
            <a:ext cx="12192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7253A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E7253A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06400" y="1507066"/>
            <a:ext cx="12192000" cy="6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Who are the key players?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accent1"/>
                </a:solidFill>
              </a:rPr>
              <a:t>Direct competitors:</a:t>
            </a:r>
            <a:endParaRPr sz="2600" u="sng">
              <a:solidFill>
                <a:schemeClr val="accent1"/>
              </a:solidFill>
            </a:endParaRPr>
          </a:p>
          <a:p>
            <a:pPr indent="-3936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/>
              <a:t>Hootsuite Insights</a:t>
            </a:r>
            <a:endParaRPr sz="2600"/>
          </a:p>
          <a:p>
            <a:pPr indent="-3936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/>
              <a:t>Sprout Social</a:t>
            </a:r>
            <a:endParaRPr sz="2600"/>
          </a:p>
          <a:p>
            <a:pPr indent="-3936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/>
              <a:t>Later</a:t>
            </a:r>
            <a:endParaRPr sz="2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accent1"/>
                </a:solidFill>
              </a:rPr>
              <a:t>Indirect competitors:</a:t>
            </a:r>
            <a:endParaRPr b="1" sz="2600" u="sng">
              <a:solidFill>
                <a:schemeClr val="accent1"/>
              </a:solidFill>
            </a:endParaRPr>
          </a:p>
          <a:p>
            <a:pPr indent="-3936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/>
              <a:t>General social media management tools (Buffer, Planoly)</a:t>
            </a:r>
            <a:endParaRPr sz="2600"/>
          </a:p>
          <a:p>
            <a:pPr indent="-3936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▸"/>
            </a:pPr>
            <a:r>
              <a:rPr lang="en-US" sz="2600"/>
              <a:t>Manual trend research methods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are you differentiated?</a:t>
            </a:r>
            <a:endParaRPr sz="3600"/>
          </a:p>
          <a:p>
            <a:pPr indent="-31115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2600"/>
              <a:t>Specialized focus on trend prediction for Instagram and other social medias </a:t>
            </a:r>
            <a:endParaRPr sz="2600"/>
          </a:p>
          <a:p>
            <a:pPr indent="-31115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2600"/>
              <a:t>Targeted for small and medium sized companies who want to stay ahead of trends and gain a competitive edge</a:t>
            </a:r>
            <a:endParaRPr sz="2600"/>
          </a:p>
          <a:p>
            <a:pPr indent="-311150" lvl="0" marL="9715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2600"/>
              <a:t>Affordable pricing compared to enterprise solution and solutions offered by our competitors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