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63" r:id="rId3"/>
    <p:sldId id="265" r:id="rId4"/>
    <p:sldId id="256" r:id="rId5"/>
    <p:sldId id="264" r:id="rId6"/>
    <p:sldId id="269" r:id="rId7"/>
    <p:sldId id="266" r:id="rId8"/>
    <p:sldId id="268" r:id="rId9"/>
    <p:sldId id="267" r:id="rId10"/>
    <p:sldId id="270" r:id="rId11"/>
    <p:sldId id="258" r:id="rId12"/>
    <p:sldId id="259" r:id="rId13"/>
    <p:sldId id="261" r:id="rId14"/>
    <p:sldId id="260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3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9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5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6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02D6-0974-459A-BA6C-2EEA308C96FB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E68A-9EA3-45C3-9FEC-7E8ED23F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시스템 기초설계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2010136143 </a:t>
            </a:r>
            <a:r>
              <a:rPr lang="ko-KR" altLang="en-US" dirty="0"/>
              <a:t>황 동현</a:t>
            </a:r>
            <a:endParaRPr lang="en-US" altLang="ko-KR" dirty="0"/>
          </a:p>
          <a:p>
            <a:r>
              <a:rPr lang="en-US" altLang="ko-KR" dirty="0"/>
              <a:t>2013136040 </a:t>
            </a:r>
            <a:r>
              <a:rPr lang="ko-KR" altLang="en-US" dirty="0"/>
              <a:t>박 순영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1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Function, I/O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2495712" y="2289472"/>
            <a:ext cx="329514" cy="31612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6691"/>
              </p:ext>
            </p:extLst>
          </p:nvPr>
        </p:nvGraphicFramePr>
        <p:xfrm>
          <a:off x="4335565" y="3065258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 Play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Sound Alarm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(if signal be received)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47718" y="4004836"/>
            <a:ext cx="262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 (Live, Saved)</a:t>
            </a:r>
          </a:p>
          <a:p>
            <a:r>
              <a:rPr lang="en-US" altLang="ko-KR" dirty="0" smtClean="0"/>
              <a:t>Status Signal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7528" y="3962642"/>
            <a:ext cx="346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</a:p>
          <a:p>
            <a:r>
              <a:rPr lang="en-US" altLang="ko-KR" dirty="0" smtClean="0"/>
              <a:t>Request Saved Video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799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Motor Control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430015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 Control Module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121296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83114" y="2136533"/>
            <a:ext cx="192559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83114" y="2671992"/>
            <a:ext cx="1925596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Manual Contro</a:t>
            </a: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3251902" y="2765362"/>
            <a:ext cx="223449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6936" y="2353290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05232" y="2677403"/>
            <a:ext cx="1439562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Module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1864892" y="3576737"/>
            <a:ext cx="112024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88307" y="3546763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444109" y="3313047"/>
            <a:ext cx="163917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-84977" y="3347386"/>
            <a:ext cx="13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Scheduled </a:t>
            </a:r>
          </a:p>
          <a:p>
            <a:pPr algn="ctr"/>
            <a:r>
              <a:rPr lang="en-US" altLang="ko-KR" dirty="0" smtClean="0"/>
              <a:t>Signal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975" y="5232130"/>
            <a:ext cx="1011044" cy="12132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56" y="4166625"/>
            <a:ext cx="1042878" cy="10428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50006" y="4503398"/>
            <a:ext cx="12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Motor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50006" y="5781669"/>
            <a:ext cx="13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Servo Motor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251903" y="4413146"/>
            <a:ext cx="433307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54958" y="4098282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Step Motor Control Signal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4483" y="5270415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Servo Motor PWM Signal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77198" y="4802659"/>
            <a:ext cx="172994" cy="1054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1178011" y="5639747"/>
            <a:ext cx="6406964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88529" y="213653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88529" y="267199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Manual Control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7997252" y="2734407"/>
            <a:ext cx="200142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95123" y="2302660"/>
            <a:ext cx="23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Process &amp; Transfer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13919" y="3775633"/>
            <a:ext cx="2273789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844774" y="3754861"/>
            <a:ext cx="20030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40246" y="2901565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45026" y="3938764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52019" y="3938763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 rot="29811">
            <a:off x="4739206" y="2846128"/>
            <a:ext cx="221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40245" y="3436640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678566" y="1401816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10892197" y="3104464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6200000">
            <a:off x="10598358" y="3070876"/>
            <a:ext cx="142019" cy="116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219307" y="2795157"/>
            <a:ext cx="83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Video,</a:t>
            </a:r>
          </a:p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240245" y="6293425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7311824" y="4931809"/>
            <a:ext cx="12274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40244" y="5790915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715633" y="5790916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8807947" y="4956405"/>
            <a:ext cx="12274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80436" y="4657914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</a:t>
            </a:r>
          </a:p>
          <a:p>
            <a:r>
              <a:rPr lang="en-US" altLang="ko-KR" dirty="0" smtClean="0"/>
              <a:t>Status Signal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45" y="4895247"/>
            <a:ext cx="1022450" cy="83817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207" y="5821444"/>
            <a:ext cx="1118190" cy="998916"/>
          </a:xfrm>
          <a:prstGeom prst="rect">
            <a:avLst/>
          </a:prstGeom>
        </p:spPr>
      </p:pic>
      <p:sp>
        <p:nvSpPr>
          <p:cNvPr id="47" name="오른쪽 화살표 46"/>
          <p:cNvSpPr/>
          <p:nvPr/>
        </p:nvSpPr>
        <p:spPr>
          <a:xfrm rot="16200000" flipH="1">
            <a:off x="2880817" y="3117889"/>
            <a:ext cx="94735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347013" y="2944592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6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Reliable </a:t>
            </a:r>
            <a:r>
              <a:rPr lang="en-US" altLang="ko-KR" dirty="0" smtClean="0"/>
              <a:t>Data </a:t>
            </a:r>
            <a:r>
              <a:rPr lang="en-US" altLang="ko-KR" dirty="0"/>
              <a:t>Transfer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57519" y="5202195"/>
            <a:ext cx="141482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9767386">
            <a:off x="4252025" y="4529545"/>
            <a:ext cx="2976502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40244" y="3072180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245024" y="4109379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52017" y="4109378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40243" y="3607255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661391" y="1614207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10875022" y="3316855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6200000">
            <a:off x="10581183" y="3283267"/>
            <a:ext cx="142019" cy="116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202132" y="3007548"/>
            <a:ext cx="83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Video,</a:t>
            </a:r>
          </a:p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2728659" y="3603713"/>
            <a:ext cx="1272545" cy="7376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42" y="5087087"/>
            <a:ext cx="230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smtClean="0"/>
              <a:t>If network condition</a:t>
            </a:r>
          </a:p>
          <a:p>
            <a:r>
              <a:rPr lang="en-US" altLang="ko-KR" dirty="0" smtClean="0"/>
              <a:t>recovered)</a:t>
            </a: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2986571" y="3027026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240245" y="6293425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7418916" y="5038901"/>
            <a:ext cx="1013254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40244" y="5790915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715633" y="5790916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8902741" y="5051199"/>
            <a:ext cx="1037850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977937" y="4739326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</a:t>
            </a:r>
          </a:p>
          <a:p>
            <a:r>
              <a:rPr lang="en-US" altLang="ko-KR" dirty="0" smtClean="0"/>
              <a:t>Status Signal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45" y="4895247"/>
            <a:ext cx="1022450" cy="83817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207" y="5821444"/>
            <a:ext cx="1118190" cy="9989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47013" y="2944592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  <p:sp>
        <p:nvSpPr>
          <p:cNvPr id="54" name="오른쪽 화살표 53"/>
          <p:cNvSpPr/>
          <p:nvPr/>
        </p:nvSpPr>
        <p:spPr>
          <a:xfrm rot="5400000">
            <a:off x="2973988" y="4586213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 rot="19797197">
            <a:off x="3926627" y="3921833"/>
            <a:ext cx="33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817" y="4521661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4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758" y="1332689"/>
            <a:ext cx="5574562" cy="3606894"/>
          </a:xfrm>
          <a:prstGeom prst="rect">
            <a:avLst/>
          </a:prstGeom>
          <a:solidFill>
            <a:srgbClr val="FF0000">
              <a:alpha val="19000"/>
            </a:srgbClr>
          </a:solidFill>
          <a:effectLst>
            <a:softEdge rad="20320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Urgent Signal Transfer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3919" y="1748353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NODE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3919" y="2283812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Capture &amp; Processing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1319" y="2317025"/>
            <a:ext cx="163716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8634" y="2016082"/>
            <a:ext cx="14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Image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535967" y="3578073"/>
            <a:ext cx="1272545" cy="7376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035" y="3173709"/>
            <a:ext cx="187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  <a:p>
            <a:r>
              <a:rPr lang="en-US" altLang="ko-KR" dirty="0"/>
              <a:t>If object detected</a:t>
            </a:r>
          </a:p>
          <a:p>
            <a:endParaRPr lang="en-US" altLang="ko-KR" dirty="0" smtClean="0"/>
          </a:p>
        </p:txBody>
      </p:sp>
      <p:sp>
        <p:nvSpPr>
          <p:cNvPr id="36" name="오른쪽 화살표 35"/>
          <p:cNvSpPr/>
          <p:nvPr/>
        </p:nvSpPr>
        <p:spPr>
          <a:xfrm rot="5400000">
            <a:off x="3793879" y="3001386"/>
            <a:ext cx="756722" cy="3265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403251" y="2798205"/>
            <a:ext cx="190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</a:t>
            </a:r>
          </a:p>
          <a:p>
            <a:r>
              <a:rPr lang="en-US" altLang="ko-KR" dirty="0" smtClean="0"/>
              <a:t>Status Signal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927717" y="4150582"/>
            <a:ext cx="141482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57" name="오른쪽 화살표 56"/>
          <p:cNvSpPr/>
          <p:nvPr/>
        </p:nvSpPr>
        <p:spPr>
          <a:xfrm rot="5400000">
            <a:off x="2002387" y="3289639"/>
            <a:ext cx="1288217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213919" y="5485289"/>
            <a:ext cx="2306594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Other CCTV NODE</a:t>
            </a:r>
            <a:endParaRPr lang="ko-KR" altLang="en-US" dirty="0"/>
          </a:p>
        </p:txBody>
      </p:sp>
      <p:sp>
        <p:nvSpPr>
          <p:cNvPr id="59" name="오른쪽 화살표 58"/>
          <p:cNvSpPr/>
          <p:nvPr/>
        </p:nvSpPr>
        <p:spPr>
          <a:xfrm rot="5400000">
            <a:off x="2264130" y="4922160"/>
            <a:ext cx="757650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081446" y="4939583"/>
            <a:ext cx="187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  <a:p>
            <a:endParaRPr lang="en-US" altLang="ko-KR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2213919" y="6020748"/>
            <a:ext cx="2306594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Transfer </a:t>
            </a:r>
          </a:p>
          <a:p>
            <a:pPr algn="ctr"/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462666" y="2786319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7467446" y="3823518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8674439" y="3823517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7462665" y="3321394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7462667" y="6007564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62666" y="5505054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938055" y="5505055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67664" y="4570251"/>
            <a:ext cx="147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</p:txBody>
      </p:sp>
      <p:sp>
        <p:nvSpPr>
          <p:cNvPr id="72" name="오른쪽 화살표 71"/>
          <p:cNvSpPr/>
          <p:nvPr/>
        </p:nvSpPr>
        <p:spPr>
          <a:xfrm rot="18867929">
            <a:off x="4253269" y="4870716"/>
            <a:ext cx="3466275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 rot="18814940">
            <a:off x="4828784" y="4570251"/>
            <a:ext cx="18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 Signal</a:t>
            </a:r>
          </a:p>
        </p:txBody>
      </p:sp>
      <p:sp>
        <p:nvSpPr>
          <p:cNvPr id="74" name="오른쪽 화살표 73"/>
          <p:cNvSpPr/>
          <p:nvPr/>
        </p:nvSpPr>
        <p:spPr>
          <a:xfrm rot="5400000">
            <a:off x="8360981" y="4752245"/>
            <a:ext cx="1054414" cy="3265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974" y="5262748"/>
            <a:ext cx="1117239" cy="915876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97246" y="1423457"/>
            <a:ext cx="905749" cy="743782"/>
          </a:xfrm>
          <a:prstGeom prst="rect">
            <a:avLst/>
          </a:prstGeom>
          <a:solidFill>
            <a:srgbClr val="FF0000">
              <a:alpha val="19000"/>
            </a:srgbClr>
          </a:solidFill>
          <a:effectLst>
            <a:softEdge rad="203200"/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9669" y="1610682"/>
            <a:ext cx="27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of Main Network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1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 Playback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99206" y="2058285"/>
            <a:ext cx="2801676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003986" y="3095484"/>
            <a:ext cx="1195298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</a:t>
            </a:r>
          </a:p>
          <a:p>
            <a:pPr algn="ctr"/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10979" y="3095483"/>
            <a:ext cx="1589903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</a:p>
          <a:p>
            <a:pPr algn="ctr"/>
            <a:r>
              <a:rPr lang="en-US" altLang="ko-KR" dirty="0" smtClean="0"/>
              <a:t>Signal Transfer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99205" y="2593360"/>
            <a:ext cx="280167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Save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7243012" y="733364"/>
            <a:ext cx="1342768" cy="133920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19" name="오른쪽 화살표 18"/>
          <p:cNvSpPr/>
          <p:nvPr/>
        </p:nvSpPr>
        <p:spPr>
          <a:xfrm rot="10800000" flipV="1">
            <a:off x="6907205" y="2626155"/>
            <a:ext cx="915507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22712" y="2058285"/>
            <a:ext cx="183368" cy="821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194126" y="2302989"/>
            <a:ext cx="200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Saved Video, Status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99204" y="5984674"/>
            <a:ext cx="2801677" cy="53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 rot="5400000">
            <a:off x="5127286" y="4352014"/>
            <a:ext cx="176701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999203" y="5482164"/>
            <a:ext cx="1475387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Video Play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474592" y="5482165"/>
            <a:ext cx="1326290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</a:p>
          <a:p>
            <a:pPr algn="ctr"/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37737" y="4153975"/>
            <a:ext cx="147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Saved</a:t>
            </a:r>
          </a:p>
          <a:p>
            <a:r>
              <a:rPr lang="en-US" altLang="ko-KR" dirty="0" smtClean="0"/>
              <a:t>Video Stream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79" y="5463434"/>
            <a:ext cx="1118190" cy="998916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6200000">
            <a:off x="3672182" y="4328045"/>
            <a:ext cx="1767016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46515" y="4053643"/>
            <a:ext cx="1363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</a:p>
          <a:p>
            <a:r>
              <a:rPr lang="en-US" altLang="ko-KR" dirty="0" smtClean="0"/>
              <a:t>Saved Video</a:t>
            </a:r>
          </a:p>
          <a:p>
            <a:r>
              <a:rPr lang="en-US" altLang="ko-KR" dirty="0" smtClean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9592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의 정적인 움직임을 탈피하는 동적인 움직임 구현</a:t>
            </a:r>
            <a:endParaRPr lang="en-US" altLang="ko-KR" dirty="0" smtClean="0"/>
          </a:p>
          <a:p>
            <a:r>
              <a:rPr lang="en-US" altLang="ko-KR" dirty="0" smtClean="0"/>
              <a:t>CCTV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Dead zone</a:t>
            </a:r>
            <a:r>
              <a:rPr lang="ko-KR" altLang="en-US" dirty="0" smtClean="0"/>
              <a:t>을 최소화</a:t>
            </a:r>
            <a:endParaRPr lang="en-US" altLang="ko-KR" dirty="0" smtClean="0"/>
          </a:p>
          <a:p>
            <a:r>
              <a:rPr lang="ko-KR" altLang="en-US" dirty="0" smtClean="0"/>
              <a:t>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문제시에도 신뢰성 유지</a:t>
            </a:r>
            <a:endParaRPr lang="en-US" altLang="ko-KR" dirty="0" smtClean="0"/>
          </a:p>
          <a:p>
            <a:r>
              <a:rPr lang="ko-KR" altLang="en-US" dirty="0" smtClean="0"/>
              <a:t>감시 담당 인력 최소화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20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Motor Control </a:t>
            </a:r>
            <a:br>
              <a:rPr lang="en-US" altLang="ko-KR" dirty="0" smtClean="0"/>
            </a:br>
            <a:r>
              <a:rPr lang="en-US" altLang="ko-KR" dirty="0" smtClean="0"/>
              <a:t>(Scheduled, Manual)</a:t>
            </a:r>
          </a:p>
          <a:p>
            <a:r>
              <a:rPr lang="en-US" altLang="ko-KR" dirty="0" smtClean="0"/>
              <a:t>Image Process </a:t>
            </a:r>
            <a:r>
              <a:rPr lang="en-US" altLang="ko-KR" dirty="0"/>
              <a:t>(Finding Moving object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&amp; Transfer</a:t>
            </a:r>
          </a:p>
          <a:p>
            <a:r>
              <a:rPr lang="en-US" altLang="ko-KR" dirty="0" smtClean="0"/>
              <a:t>Reliable Data Transfer</a:t>
            </a:r>
          </a:p>
          <a:p>
            <a:r>
              <a:rPr lang="en-US" altLang="ko-KR" dirty="0" smtClean="0"/>
              <a:t>Urgent Signal Transfer</a:t>
            </a:r>
            <a:endParaRPr lang="en-US" altLang="ko-KR" dirty="0" smtClean="0"/>
          </a:p>
          <a:p>
            <a:r>
              <a:rPr lang="en-US" altLang="ko-KR" dirty="0" smtClean="0"/>
              <a:t>Video Playback</a:t>
            </a:r>
            <a:endParaRPr lang="ko-KR" altLang="en-US" dirty="0"/>
          </a:p>
        </p:txBody>
      </p:sp>
      <p:pic>
        <p:nvPicPr>
          <p:cNvPr id="1026" name="Picture 2" descr="technology2.jpg (1600×106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47" y="2304596"/>
            <a:ext cx="3866606" cy="25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74286"/>
              </p:ext>
            </p:extLst>
          </p:nvPr>
        </p:nvGraphicFramePr>
        <p:xfrm>
          <a:off x="439960" y="2949723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CCTV</a:t>
                      </a:r>
                      <a:r>
                        <a:rPr lang="en-US" altLang="ko-KR" baseline="0" dirty="0" smtClean="0"/>
                        <a:t> NODE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Capture,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Processing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(Moving</a:t>
                      </a:r>
                      <a:r>
                        <a:rPr lang="en-US" altLang="ko-KR" baseline="0" dirty="0" smtClean="0"/>
                        <a:t> Object Tracking)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Motor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60670"/>
              </p:ext>
            </p:extLst>
          </p:nvPr>
        </p:nvGraphicFramePr>
        <p:xfrm>
          <a:off x="7873693" y="511323"/>
          <a:ext cx="31774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</a:t>
                      </a:r>
                      <a:r>
                        <a:rPr lang="en-US" altLang="ko-KR" baseline="0" dirty="0" smtClean="0"/>
                        <a:t> Streaming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 Signal</a:t>
                      </a:r>
                      <a:r>
                        <a:rPr lang="en-US" altLang="ko-KR" baseline="0" dirty="0" smtClean="0"/>
                        <a:t>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</a:t>
                      </a:r>
                      <a:r>
                        <a:rPr lang="en-US" altLang="ko-KR" baseline="0" dirty="0" smtClean="0"/>
                        <a:t> Control Signal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Save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09949"/>
              </p:ext>
            </p:extLst>
          </p:nvPr>
        </p:nvGraphicFramePr>
        <p:xfrm>
          <a:off x="7873693" y="4762047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 Play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Sound Alarm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(if signal be received)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 rot="19836367">
            <a:off x="3402162" y="2133562"/>
            <a:ext cx="4726364" cy="362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9055990">
            <a:off x="3395452" y="2778481"/>
            <a:ext cx="4694538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9797197">
            <a:off x="3830001" y="1567753"/>
            <a:ext cx="33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others)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19797197">
            <a:off x="4841177" y="2878428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8196690" y="3395829"/>
            <a:ext cx="1872696" cy="362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6219623">
            <a:off x="8900289" y="3413768"/>
            <a:ext cx="1870861" cy="3265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841657" y="1818166"/>
            <a:ext cx="329514" cy="972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2499" y="1289342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 node’s Status Signal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34933" y="3200302"/>
            <a:ext cx="147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</a:t>
            </a:r>
          </a:p>
          <a:p>
            <a:r>
              <a:rPr lang="en-US" altLang="ko-KR" dirty="0" smtClean="0"/>
              <a:t>(Live, Saved)</a:t>
            </a:r>
          </a:p>
          <a:p>
            <a:r>
              <a:rPr lang="en-US" altLang="ko-KR" dirty="0" smtClean="0"/>
              <a:t>Status Signal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4351" y="3229036"/>
            <a:ext cx="1649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</a:t>
            </a:r>
          </a:p>
          <a:p>
            <a:r>
              <a:rPr lang="en-US" altLang="ko-KR" dirty="0" smtClean="0"/>
              <a:t>Control Signal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Request Saved</a:t>
            </a:r>
          </a:p>
          <a:p>
            <a:r>
              <a:rPr lang="en-US" altLang="ko-KR" dirty="0" smtClean="0"/>
              <a:t>Video Data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1841656" y="4835619"/>
            <a:ext cx="329514" cy="972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2499" y="5940980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Own node’s Status Signal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2499" y="149265"/>
            <a:ext cx="5182061" cy="913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 smtClean="0"/>
              <a:t>System Block Diagram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25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3232" y="3490447"/>
            <a:ext cx="1578705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microprocessor</a:t>
            </a:r>
            <a:endParaRPr lang="ko-KR" altLang="en-US" sz="1467" dirty="0"/>
          </a:p>
        </p:txBody>
      </p:sp>
      <p:sp>
        <p:nvSpPr>
          <p:cNvPr id="5" name="TextBox 4"/>
          <p:cNvSpPr txBox="1"/>
          <p:nvPr/>
        </p:nvSpPr>
        <p:spPr>
          <a:xfrm>
            <a:off x="6766830" y="4784210"/>
            <a:ext cx="971511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camera</a:t>
            </a:r>
            <a:endParaRPr lang="ko-KR" altLang="en-US" sz="1467" dirty="0"/>
          </a:p>
        </p:txBody>
      </p:sp>
      <p:sp>
        <p:nvSpPr>
          <p:cNvPr id="6" name="TextBox 5"/>
          <p:cNvSpPr txBox="1"/>
          <p:nvPr/>
        </p:nvSpPr>
        <p:spPr>
          <a:xfrm>
            <a:off x="6766827" y="6032451"/>
            <a:ext cx="971511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IR LED</a:t>
            </a:r>
            <a:endParaRPr lang="ko-KR" altLang="en-US" sz="1467" dirty="0"/>
          </a:p>
        </p:txBody>
      </p:sp>
      <p:sp>
        <p:nvSpPr>
          <p:cNvPr id="7" name="TextBox 6"/>
          <p:cNvSpPr txBox="1"/>
          <p:nvPr/>
        </p:nvSpPr>
        <p:spPr>
          <a:xfrm>
            <a:off x="3368464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PWM circuit</a:t>
            </a:r>
            <a:endParaRPr lang="ko-KR" altLang="en-US" sz="1467" dirty="0"/>
          </a:p>
        </p:txBody>
      </p:sp>
      <p:sp>
        <p:nvSpPr>
          <p:cNvPr id="9" name="TextBox 8"/>
          <p:cNvSpPr txBox="1"/>
          <p:nvPr/>
        </p:nvSpPr>
        <p:spPr>
          <a:xfrm>
            <a:off x="3368464" y="2366803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power</a:t>
            </a:r>
            <a:endParaRPr lang="ko-KR" altLang="en-US" sz="1467" dirty="0"/>
          </a:p>
        </p:txBody>
      </p:sp>
      <p:sp>
        <p:nvSpPr>
          <p:cNvPr id="10" name="TextBox 9"/>
          <p:cNvSpPr txBox="1"/>
          <p:nvPr/>
        </p:nvSpPr>
        <p:spPr>
          <a:xfrm>
            <a:off x="3368464" y="4784210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servo motor</a:t>
            </a:r>
            <a:endParaRPr lang="ko-KR" altLang="en-US" sz="1467" dirty="0"/>
          </a:p>
        </p:txBody>
      </p:sp>
      <p:sp>
        <p:nvSpPr>
          <p:cNvPr id="11" name="TextBox 10"/>
          <p:cNvSpPr txBox="1"/>
          <p:nvPr/>
        </p:nvSpPr>
        <p:spPr>
          <a:xfrm>
            <a:off x="899068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step motor</a:t>
            </a:r>
            <a:endParaRPr lang="ko-KR" altLang="en-US" sz="1467" dirty="0"/>
          </a:p>
        </p:txBody>
      </p:sp>
      <p:sp>
        <p:nvSpPr>
          <p:cNvPr id="12" name="TextBox 11"/>
          <p:cNvSpPr txBox="1"/>
          <p:nvPr/>
        </p:nvSpPr>
        <p:spPr>
          <a:xfrm>
            <a:off x="6591827" y="2366803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network</a:t>
            </a:r>
            <a:endParaRPr lang="ko-KR" altLang="en-US" sz="1467" dirty="0"/>
          </a:p>
        </p:txBody>
      </p:sp>
      <p:sp>
        <p:nvSpPr>
          <p:cNvPr id="13" name="TextBox 12"/>
          <p:cNvSpPr txBox="1"/>
          <p:nvPr/>
        </p:nvSpPr>
        <p:spPr>
          <a:xfrm>
            <a:off x="9850576" y="3490447"/>
            <a:ext cx="1321512" cy="3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67" dirty="0"/>
              <a:t>storage</a:t>
            </a:r>
            <a:endParaRPr lang="ko-KR" altLang="en-US" sz="1467" dirty="0"/>
          </a:p>
        </p:txBody>
      </p:sp>
      <p:cxnSp>
        <p:nvCxnSpPr>
          <p:cNvPr id="18" name="직선 연결선 17"/>
          <p:cNvCxnSpPr>
            <a:stCxn id="12" idx="2"/>
            <a:endCxn id="4" idx="0"/>
          </p:cNvCxnSpPr>
          <p:nvPr/>
        </p:nvCxnSpPr>
        <p:spPr>
          <a:xfrm>
            <a:off x="7252583" y="2684903"/>
            <a:ext cx="2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3"/>
            <a:endCxn id="13" idx="1"/>
          </p:cNvCxnSpPr>
          <p:nvPr/>
        </p:nvCxnSpPr>
        <p:spPr>
          <a:xfrm>
            <a:off x="8041937" y="3649497"/>
            <a:ext cx="1808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5" idx="0"/>
          </p:cNvCxnSpPr>
          <p:nvPr/>
        </p:nvCxnSpPr>
        <p:spPr>
          <a:xfrm>
            <a:off x="7252585" y="3808547"/>
            <a:ext cx="1" cy="97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2"/>
            <a:endCxn id="6" idx="0"/>
          </p:cNvCxnSpPr>
          <p:nvPr/>
        </p:nvCxnSpPr>
        <p:spPr>
          <a:xfrm flipH="1">
            <a:off x="7252583" y="5102310"/>
            <a:ext cx="3" cy="930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1"/>
            <a:endCxn id="7" idx="3"/>
          </p:cNvCxnSpPr>
          <p:nvPr/>
        </p:nvCxnSpPr>
        <p:spPr>
          <a:xfrm flipH="1">
            <a:off x="4689976" y="3649497"/>
            <a:ext cx="177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" idx="1"/>
            <a:endCxn id="11" idx="3"/>
          </p:cNvCxnSpPr>
          <p:nvPr/>
        </p:nvCxnSpPr>
        <p:spPr>
          <a:xfrm flipH="1">
            <a:off x="2220580" y="3649497"/>
            <a:ext cx="1147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" idx="2"/>
            <a:endCxn id="10" idx="0"/>
          </p:cNvCxnSpPr>
          <p:nvPr/>
        </p:nvCxnSpPr>
        <p:spPr>
          <a:xfrm>
            <a:off x="4029220" y="3808547"/>
            <a:ext cx="0" cy="97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2"/>
            <a:endCxn id="7" idx="0"/>
          </p:cNvCxnSpPr>
          <p:nvPr/>
        </p:nvCxnSpPr>
        <p:spPr>
          <a:xfrm>
            <a:off x="4029220" y="2684903"/>
            <a:ext cx="0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2"/>
            <a:endCxn id="4" idx="0"/>
          </p:cNvCxnSpPr>
          <p:nvPr/>
        </p:nvCxnSpPr>
        <p:spPr>
          <a:xfrm>
            <a:off x="4029220" y="2684903"/>
            <a:ext cx="3223365" cy="805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3"/>
            <a:endCxn id="5" idx="1"/>
          </p:cNvCxnSpPr>
          <p:nvPr/>
        </p:nvCxnSpPr>
        <p:spPr>
          <a:xfrm>
            <a:off x="4689976" y="4943260"/>
            <a:ext cx="2076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31" y="3839261"/>
            <a:ext cx="1706927" cy="95765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26569"/>
          <a:stretch/>
        </p:blipFill>
        <p:spPr>
          <a:xfrm>
            <a:off x="7924662" y="4625250"/>
            <a:ext cx="1404775" cy="191305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710" y="5325408"/>
            <a:ext cx="1254271" cy="150512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43" y="3915857"/>
            <a:ext cx="1293763" cy="129376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686559">
            <a:off x="2566026" y="1146706"/>
            <a:ext cx="1146433" cy="114643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032" y="1396181"/>
            <a:ext cx="1176475" cy="61933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941" y="845531"/>
            <a:ext cx="782521" cy="123023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9697" y="3739600"/>
            <a:ext cx="1147284" cy="89908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625" y="1442255"/>
            <a:ext cx="1360712" cy="63746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9171" y="3959943"/>
            <a:ext cx="1717960" cy="100046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17147" y="345121"/>
            <a:ext cx="964750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67" dirty="0">
                <a:latin typeface="+mj-lt"/>
              </a:rPr>
              <a:t>CCTV </a:t>
            </a:r>
            <a:r>
              <a:rPr lang="en-US" altLang="ko-KR" sz="4267" dirty="0" smtClean="0">
                <a:latin typeface="+mj-lt"/>
              </a:rPr>
              <a:t>Node Model</a:t>
            </a:r>
            <a:endParaRPr lang="ko-KR" altLang="en-US" sz="4267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CCTV NODE Function, I/O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9625"/>
              </p:ext>
            </p:extLst>
          </p:nvPr>
        </p:nvGraphicFramePr>
        <p:xfrm>
          <a:off x="4320910" y="2993778"/>
          <a:ext cx="31774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CCTV</a:t>
                      </a:r>
                      <a:r>
                        <a:rPr lang="en-US" altLang="ko-KR" baseline="0" dirty="0" smtClean="0"/>
                        <a:t> NODE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Capture,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Processing</a:t>
                      </a:r>
                    </a:p>
                    <a:p>
                      <a:pPr latinLnBrk="1"/>
                      <a:r>
                        <a:rPr lang="en-US" altLang="ko-KR" dirty="0" smtClean="0"/>
                        <a:t>(Moving</a:t>
                      </a:r>
                      <a:r>
                        <a:rPr lang="en-US" altLang="ko-KR" baseline="0" dirty="0" smtClean="0"/>
                        <a:t> Object Tracking)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Motor Control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 rot="16200000">
            <a:off x="2658342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05124" y="4128337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Other node’s Status Signal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5124" y="4415926"/>
            <a:ext cx="269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Manual Control Signal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78219" y="4034835"/>
            <a:ext cx="332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others)</a:t>
            </a:r>
          </a:p>
          <a:p>
            <a:r>
              <a:rPr lang="en-US" altLang="ko-KR" dirty="0" smtClean="0"/>
              <a:t>Own node’s Status Signal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535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71903" cy="4351338"/>
          </a:xfrm>
        </p:spPr>
        <p:txBody>
          <a:bodyPr/>
          <a:lstStyle/>
          <a:p>
            <a:r>
              <a:rPr lang="en-US" altLang="ko-KR" dirty="0" smtClean="0"/>
              <a:t>Blade Server</a:t>
            </a:r>
          </a:p>
          <a:p>
            <a:r>
              <a:rPr lang="en-US" altLang="ko-KR" dirty="0" smtClean="0"/>
              <a:t>Linux or Windows Server OS Based</a:t>
            </a:r>
            <a:br>
              <a:rPr lang="en-US" altLang="ko-KR" dirty="0" smtClean="0"/>
            </a:br>
            <a:r>
              <a:rPr lang="en-US" altLang="ko-KR" dirty="0" smtClean="0"/>
              <a:t>(Windows’s Streaming performance is better than Linux)</a:t>
            </a:r>
          </a:p>
        </p:txBody>
      </p:sp>
      <p:pic>
        <p:nvPicPr>
          <p:cNvPr id="2050" name="Picture 2" descr="87545781.jpg (40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98" y="1825625"/>
            <a:ext cx="3066596" cy="459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3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Function, I/O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2495712" y="2289472"/>
            <a:ext cx="329514" cy="31612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8831437" y="2452103"/>
            <a:ext cx="329514" cy="2835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8866" y="4004836"/>
            <a:ext cx="332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Processed Video Data(Live, Saved)</a:t>
            </a:r>
          </a:p>
          <a:p>
            <a:r>
              <a:rPr lang="en-US" altLang="ko-KR" dirty="0" smtClean="0"/>
              <a:t>Status Signal(Oneself, others)</a:t>
            </a:r>
          </a:p>
          <a:p>
            <a:r>
              <a:rPr lang="en-US" altLang="ko-KR" dirty="0" smtClean="0"/>
              <a:t>Own node’s Status Signal</a:t>
            </a:r>
          </a:p>
          <a:p>
            <a:r>
              <a:rPr lang="en-US" altLang="ko-KR" dirty="0" smtClean="0"/>
              <a:t>Request Saved Video Data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2366" y="3199713"/>
            <a:ext cx="10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</a:t>
            </a:r>
            <a:r>
              <a:rPr lang="en-US" altLang="ko-KR" sz="2800" dirty="0" smtClean="0"/>
              <a:t>nput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6479" y="3199713"/>
            <a:ext cx="12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Output</a:t>
            </a:r>
            <a:endParaRPr lang="ko-KR" altLang="en-US" sz="2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29902"/>
              </p:ext>
            </p:extLst>
          </p:nvPr>
        </p:nvGraphicFramePr>
        <p:xfrm>
          <a:off x="4320910" y="3004298"/>
          <a:ext cx="31774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Video</a:t>
                      </a:r>
                      <a:r>
                        <a:rPr lang="en-US" altLang="ko-KR" baseline="0" dirty="0" smtClean="0"/>
                        <a:t> Streaming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 Signal</a:t>
                      </a:r>
                      <a:r>
                        <a:rPr lang="en-US" altLang="ko-KR" baseline="0" dirty="0" smtClean="0"/>
                        <a:t>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Manual</a:t>
                      </a:r>
                      <a:r>
                        <a:rPr lang="en-US" altLang="ko-KR" baseline="0" dirty="0" smtClean="0"/>
                        <a:t> Control Signal Transfer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Save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78218" y="4004836"/>
            <a:ext cx="291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Stream (Live, Saved)</a:t>
            </a:r>
          </a:p>
          <a:p>
            <a:r>
              <a:rPr lang="en-US" altLang="ko-KR" dirty="0" smtClean="0"/>
              <a:t>Status Signal</a:t>
            </a:r>
          </a:p>
          <a:p>
            <a:r>
              <a:rPr lang="en-US" altLang="ko-KR" dirty="0"/>
              <a:t>Manual Control </a:t>
            </a:r>
            <a:r>
              <a:rPr lang="en-US" altLang="ko-KR" dirty="0" smtClean="0"/>
              <a:t>Signal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3571" y="2436394"/>
            <a:ext cx="147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873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71903" cy="4351338"/>
          </a:xfrm>
        </p:spPr>
        <p:txBody>
          <a:bodyPr/>
          <a:lstStyle/>
          <a:p>
            <a:r>
              <a:rPr lang="en-US" altLang="ko-KR" dirty="0" smtClean="0"/>
              <a:t>Standard PC </a:t>
            </a:r>
          </a:p>
          <a:p>
            <a:r>
              <a:rPr lang="en-US" altLang="ko-KR" dirty="0" smtClean="0"/>
              <a:t>Windows Operating System</a:t>
            </a:r>
          </a:p>
          <a:p>
            <a:r>
              <a:rPr lang="en-US" altLang="ko-KR" dirty="0" smtClean="0"/>
              <a:t>Include Special Input Device</a:t>
            </a:r>
          </a:p>
        </p:txBody>
      </p:sp>
      <p:pic>
        <p:nvPicPr>
          <p:cNvPr id="3074" name="Picture 2" descr="HP-PC-Image-Mashable.jpg (950×53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77" y="1472363"/>
            <a:ext cx="4616723" cy="25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ari_XE_joystick_(colour_restored).jpg (1710×178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7" y="4246496"/>
            <a:ext cx="1779376" cy="18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9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520</Words>
  <Application>Microsoft Office PowerPoint</Application>
  <PresentationFormat>와이드스크린</PresentationFormat>
  <Paragraphs>229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컴퓨터 시스템 기초설계</vt:lpstr>
      <vt:lpstr>Purpose</vt:lpstr>
      <vt:lpstr>System Function</vt:lpstr>
      <vt:lpstr>PowerPoint 프레젠테이션</vt:lpstr>
      <vt:lpstr>PowerPoint 프레젠테이션</vt:lpstr>
      <vt:lpstr>CCTV NODE Function, I/O</vt:lpstr>
      <vt:lpstr>Server Model</vt:lpstr>
      <vt:lpstr>Server Function, I/O</vt:lpstr>
      <vt:lpstr>Client Model</vt:lpstr>
      <vt:lpstr>Client Function, I/O</vt:lpstr>
      <vt:lpstr>Motor Control</vt:lpstr>
      <vt:lpstr>Image Process &amp; Transfer</vt:lpstr>
      <vt:lpstr>Reliable Data Transfer</vt:lpstr>
      <vt:lpstr>Urgent Signal Transfer</vt:lpstr>
      <vt:lpstr>Video Playback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dong-hyeon hwang</dc:creator>
  <cp:lastModifiedBy>dong-hyeon hwang</cp:lastModifiedBy>
  <cp:revision>23</cp:revision>
  <dcterms:created xsi:type="dcterms:W3CDTF">2015-10-12T14:29:19Z</dcterms:created>
  <dcterms:modified xsi:type="dcterms:W3CDTF">2015-11-10T15:07:25Z</dcterms:modified>
</cp:coreProperties>
</file>