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0" r:id="rId4"/>
    <p:sldId id="261" r:id="rId5"/>
    <p:sldId id="262" r:id="rId6"/>
    <p:sldId id="264" r:id="rId7"/>
    <p:sldId id="265" r:id="rId8"/>
    <p:sldId id="257" r:id="rId9"/>
    <p:sldId id="256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75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75C-4CAE-4577-AE72-DD5F902DCE5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743C-3C08-44C5-862D-33E6E8996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9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75C-4CAE-4577-AE72-DD5F902DCE5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743C-3C08-44C5-862D-33E6E8996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75C-4CAE-4577-AE72-DD5F902DCE5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743C-3C08-44C5-862D-33E6E8996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6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75C-4CAE-4577-AE72-DD5F902DCE5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743C-3C08-44C5-862D-33E6E8996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9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75C-4CAE-4577-AE72-DD5F902DCE5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743C-3C08-44C5-862D-33E6E8996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7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75C-4CAE-4577-AE72-DD5F902DCE5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743C-3C08-44C5-862D-33E6E8996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2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75C-4CAE-4577-AE72-DD5F902DCE5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743C-3C08-44C5-862D-33E6E8996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9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75C-4CAE-4577-AE72-DD5F902DCE5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743C-3C08-44C5-862D-33E6E8996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6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75C-4CAE-4577-AE72-DD5F902DCE5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743C-3C08-44C5-862D-33E6E8996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75C-4CAE-4577-AE72-DD5F902DCE5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743C-3C08-44C5-862D-33E6E8996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4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75C-4CAE-4577-AE72-DD5F902DCE5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743C-3C08-44C5-862D-33E6E8996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6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575C-4CAE-4577-AE72-DD5F902DCE5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43C-3C08-44C5-862D-33E6E8996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0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시스템 기초설계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2010136143 </a:t>
            </a:r>
            <a:r>
              <a:rPr lang="ko-KR" altLang="en-US" dirty="0"/>
              <a:t>황 동현</a:t>
            </a:r>
            <a:endParaRPr lang="en-US" altLang="ko-KR" dirty="0"/>
          </a:p>
          <a:p>
            <a:r>
              <a:rPr lang="en-US" altLang="ko-KR" dirty="0"/>
              <a:t>2013136040 </a:t>
            </a:r>
            <a:r>
              <a:rPr lang="ko-KR" altLang="en-US" dirty="0"/>
              <a:t>박 순영</a:t>
            </a:r>
            <a:endParaRPr lang="en-US" altLang="ko-KR" dirty="0"/>
          </a:p>
          <a:p>
            <a:r>
              <a:rPr lang="en-US" altLang="ko-KR" dirty="0"/>
              <a:t>2014136042 </a:t>
            </a:r>
            <a:r>
              <a:rPr lang="ko-KR" altLang="en-US" dirty="0"/>
              <a:t>류 상우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3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우리의 핵심 아이디어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동적인 움직임을 위한 </a:t>
            </a:r>
            <a:r>
              <a:rPr lang="en-US" altLang="ko-KR" sz="2000" dirty="0" smtClean="0"/>
              <a:t>Rail System </a:t>
            </a:r>
            <a:r>
              <a:rPr lang="ko-KR" altLang="en-US" sz="2000" dirty="0" smtClean="0"/>
              <a:t>채용</a:t>
            </a:r>
            <a:endParaRPr lang="en-US" altLang="ko-KR" sz="2000" dirty="0" smtClean="0"/>
          </a:p>
          <a:p>
            <a:r>
              <a:rPr lang="ko-KR" altLang="en-US" sz="2000" dirty="0" smtClean="0"/>
              <a:t>레일 위를 움직이게 함으로 사각지대를 예방</a:t>
            </a:r>
            <a:endParaRPr lang="ko-KR" altLang="en-US" sz="2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24061" y="1347614"/>
            <a:ext cx="8362950" cy="2733675"/>
            <a:chOff x="563229" y="1014630"/>
            <a:chExt cx="8362950" cy="27336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42380" flipH="1">
              <a:off x="1031605" y="2796195"/>
              <a:ext cx="720080" cy="7200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42380" flipH="1">
              <a:off x="3980023" y="2414029"/>
              <a:ext cx="720080" cy="72008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42380" flipH="1">
              <a:off x="6793472" y="2067694"/>
              <a:ext cx="720080" cy="720080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1825816" y="2981324"/>
              <a:ext cx="792088" cy="233217"/>
              <a:chOff x="1825816" y="2981324"/>
              <a:chExt cx="792088" cy="233217"/>
            </a:xfrm>
          </p:grpSpPr>
          <p:cxnSp>
            <p:nvCxnSpPr>
              <p:cNvPr id="9" name="직선 연결선 8"/>
              <p:cNvCxnSpPr/>
              <p:nvPr/>
            </p:nvCxnSpPr>
            <p:spPr>
              <a:xfrm flipV="1">
                <a:off x="1825816" y="2981324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V="1">
                <a:off x="1825816" y="3039628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V="1">
                <a:off x="1825816" y="3097932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744704" y="2599157"/>
              <a:ext cx="792088" cy="233217"/>
              <a:chOff x="1825816" y="2981324"/>
              <a:chExt cx="792088" cy="233217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V="1">
                <a:off x="1825816" y="2981324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V="1">
                <a:off x="1825816" y="3039628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1825816" y="3097932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7611581" y="2194516"/>
              <a:ext cx="792088" cy="233217"/>
              <a:chOff x="1825816" y="2981324"/>
              <a:chExt cx="792088" cy="233217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V="1">
                <a:off x="1825816" y="2981324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V="1">
                <a:off x="1825816" y="3039628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1825816" y="3097932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52595">
              <a:off x="563229" y="1014630"/>
              <a:ext cx="8362950" cy="273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0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/>
              <a:t>우리의 핵심 아이디어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63229"/>
            <a:ext cx="6587286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 rot="21092246">
            <a:off x="2177011" y="1498725"/>
            <a:ext cx="4896544" cy="2736304"/>
          </a:xfrm>
          <a:prstGeom prst="ellipse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547400"/>
            <a:ext cx="800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기존의 정적인 </a:t>
            </a:r>
            <a:r>
              <a:rPr lang="en-US" altLang="ko-KR" sz="2400" dirty="0" smtClean="0"/>
              <a:t>PTZ CCTV</a:t>
            </a:r>
            <a:r>
              <a:rPr lang="ko-KR" altLang="en-US" sz="2400" dirty="0" smtClean="0"/>
              <a:t>의 제한된 탐지 범위를 확대가능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8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우리의 핵심 아이디어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0"/>
            <a:ext cx="7787208" cy="3675855"/>
          </a:xfrm>
        </p:spPr>
        <p:txBody>
          <a:bodyPr/>
          <a:lstStyle/>
          <a:p>
            <a:r>
              <a:rPr lang="ko-KR" altLang="en-US" dirty="0" smtClean="0"/>
              <a:t>차영상을 이용하여 움직이는 물체 탐지 및 추적</a:t>
            </a:r>
            <a:endParaRPr lang="en-US" altLang="ko-KR" dirty="0" smtClean="0"/>
          </a:p>
          <a:p>
            <a:r>
              <a:rPr lang="ko-KR" altLang="en-US" dirty="0" smtClean="0"/>
              <a:t>스스로 적의 움직임을 탐색 및 운용병사의 수동조작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감소</a:t>
            </a:r>
            <a:endParaRPr lang="en-US" altLang="ko-KR" dirty="0" smtClean="0"/>
          </a:p>
          <a:p>
            <a:r>
              <a:rPr lang="en-US" altLang="ko-KR" dirty="0" smtClean="0"/>
              <a:t>IR </a:t>
            </a:r>
            <a:r>
              <a:rPr lang="ko-KR" altLang="en-US" dirty="0" smtClean="0"/>
              <a:t>카메라를 통해 야간 감시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979933"/>
            <a:ext cx="3628877" cy="20064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79933"/>
            <a:ext cx="3318589" cy="20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우리의 핵심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LTE </a:t>
            </a:r>
            <a:r>
              <a:rPr lang="ko-KR" altLang="en-US" dirty="0" smtClean="0"/>
              <a:t>등의 일반 통신망 마비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ko-KR" altLang="en-US" dirty="0" smtClean="0"/>
              <a:t>이상상황 미 발생 시 </a:t>
            </a:r>
            <a:r>
              <a:rPr lang="en-US" altLang="ko-KR" dirty="0" smtClean="0"/>
              <a:t>: Delay-Tolerant Network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이상상황 발생 시 </a:t>
            </a:r>
            <a:r>
              <a:rPr lang="en-US" altLang="ko-KR" dirty="0" smtClean="0"/>
              <a:t>: Wireless Sensor Network</a:t>
            </a:r>
            <a:r>
              <a:rPr lang="ko-KR" altLang="en-US" dirty="0" smtClean="0"/>
              <a:t>를 통한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    </a:t>
            </a:r>
            <a:r>
              <a:rPr lang="ko-KR" altLang="en-US" dirty="0" smtClean="0"/>
              <a:t>이상상황 보고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787774"/>
            <a:ext cx="5217726" cy="235572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605064" y="3075806"/>
            <a:ext cx="3415208" cy="1728192"/>
          </a:xfrm>
          <a:prstGeom prst="ellipse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88428" y="4759586"/>
            <a:ext cx="210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Radio Interference Area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 flipV="1">
            <a:off x="6700396" y="4639037"/>
            <a:ext cx="288032" cy="2744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유사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7859216" cy="339447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프랑스 </a:t>
            </a:r>
            <a:r>
              <a:rPr lang="en-US" altLang="ko-KR" sz="2000" dirty="0" smtClean="0"/>
              <a:t>TEB</a:t>
            </a:r>
            <a:r>
              <a:rPr lang="ko-KR" altLang="en-US" sz="2000" dirty="0" smtClean="0"/>
              <a:t>사의 </a:t>
            </a:r>
            <a:r>
              <a:rPr lang="en-US" altLang="ko-KR" sz="2000" dirty="0" smtClean="0"/>
              <a:t>TUB</a:t>
            </a:r>
            <a:r>
              <a:rPr lang="ko-KR" altLang="en-US" sz="2000" dirty="0" smtClean="0"/>
              <a:t>제품이 </a:t>
            </a:r>
            <a:r>
              <a:rPr lang="en-US" altLang="ko-KR" sz="2000" dirty="0" smtClean="0"/>
              <a:t>Rail System</a:t>
            </a:r>
            <a:r>
              <a:rPr lang="ko-KR" altLang="en-US" sz="2000" dirty="0" smtClean="0"/>
              <a:t>을 이용한 </a:t>
            </a:r>
            <a:r>
              <a:rPr lang="en-US" altLang="ko-KR" sz="2000" dirty="0" smtClean="0"/>
              <a:t>CCTV </a:t>
            </a:r>
            <a:r>
              <a:rPr lang="ko-KR" altLang="en-US" sz="2000" dirty="0" smtClean="0"/>
              <a:t>상용화</a:t>
            </a:r>
            <a:endParaRPr lang="en-US" altLang="ko-KR" sz="2000" dirty="0" smtClean="0"/>
          </a:p>
          <a:p>
            <a:r>
              <a:rPr lang="ko-KR" altLang="en-US" sz="2000" dirty="0" smtClean="0"/>
              <a:t>유사품으로 </a:t>
            </a:r>
            <a:r>
              <a:rPr lang="en-US" altLang="ko-KR" sz="2000" dirty="0" err="1" smtClean="0"/>
              <a:t>tyco</a:t>
            </a:r>
            <a:r>
              <a:rPr lang="ko-KR" altLang="en-US" sz="2000" dirty="0" smtClean="0"/>
              <a:t>사의 </a:t>
            </a:r>
            <a:r>
              <a:rPr lang="en-US" altLang="ko-KR" sz="2000" dirty="0" err="1" smtClean="0"/>
              <a:t>SensorRail</a:t>
            </a:r>
            <a:r>
              <a:rPr lang="en-US" altLang="ko-KR" sz="2000" dirty="0" smtClean="0"/>
              <a:t> IV </a:t>
            </a:r>
            <a:r>
              <a:rPr lang="ko-KR" altLang="en-US" sz="2000" dirty="0" smtClean="0"/>
              <a:t>도 있었음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기능은 동일</a:t>
            </a:r>
            <a:r>
              <a:rPr lang="en-US" altLang="ko-KR" sz="2000" dirty="0" smtClean="0"/>
              <a:t>)</a:t>
            </a:r>
          </a:p>
          <a:p>
            <a:endParaRPr lang="ko-KR" altLang="en-US" sz="2000" dirty="0"/>
          </a:p>
        </p:txBody>
      </p:sp>
      <p:pic>
        <p:nvPicPr>
          <p:cNvPr id="1025" name="_x392996920" descr="EMB00000a6c61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87" y="2041844"/>
            <a:ext cx="3816424" cy="285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552" y="2804912"/>
            <a:ext cx="1872208" cy="477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19" y="2271102"/>
            <a:ext cx="1881641" cy="3927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654" y="3839395"/>
            <a:ext cx="4541887" cy="10283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0201" y="2308116"/>
            <a:ext cx="1295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아이디어와의 차이점 및 장점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658109"/>
              </p:ext>
            </p:extLst>
          </p:nvPr>
        </p:nvGraphicFramePr>
        <p:xfrm>
          <a:off x="1115616" y="1347614"/>
          <a:ext cx="6912768" cy="3338319"/>
        </p:xfrm>
        <a:graphic>
          <a:graphicData uri="http://schemas.openxmlformats.org/drawingml/2006/table">
            <a:tbl>
              <a:tblPr/>
              <a:tblGrid>
                <a:gridCol w="658586"/>
                <a:gridCol w="6254182"/>
              </a:tblGrid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차이점 및 장점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TUB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야간 감시를 지원하지 않는다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적외선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LED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미탑재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우리의 아이디어는 적외선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LED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탑재해서  야간 감시를 지원하다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TUB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조작이 사람에게 의존하는 수동 시스템이다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우리의 아이디어는 능동적인 물체 움직임 탐색으로 조작 의존성을 크게 감소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TUB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스스로 움직이는 물체를 탐지하지 않는다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우리의 아이디어는 차영상을 이용하여 실시간으로 움직임을 탐지 가능하다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TUB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하나의 레일에 하나의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CCTV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운용하는 시스템이다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우리의 아이디어는 하나의 레일에 여러 개의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CCTV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운용한다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TUB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다른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CCTV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노드와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서로 통신하지 않는다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우리의 아이디어는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노드간의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WSN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을 지원한다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TUB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전원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네트워크 단선시의 블랙아웃에 대한 대비가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미흡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우리의 아이디어는 보조 배터리 및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WSN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을 통하여 블랙아웃에 대한 대비가 가능하다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043634" y="553661"/>
            <a:ext cx="5688632" cy="3100074"/>
            <a:chOff x="-900608" y="247675"/>
            <a:chExt cx="6510962" cy="3548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640" t="32000" r="26116" b="-243"/>
            <a:stretch/>
          </p:blipFill>
          <p:spPr bwMode="auto">
            <a:xfrm>
              <a:off x="-900608" y="1347614"/>
              <a:ext cx="4566746" cy="2448272"/>
            </a:xfrm>
            <a:prstGeom prst="rect">
              <a:avLst/>
            </a:prstGeom>
            <a:noFill/>
            <a:ln>
              <a:noFill/>
            </a:ln>
            <a:effectLst>
              <a:softEdge rad="6350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640" t="32000" r="26116" b="-243"/>
            <a:stretch/>
          </p:blipFill>
          <p:spPr bwMode="auto">
            <a:xfrm>
              <a:off x="1043608" y="247675"/>
              <a:ext cx="4566746" cy="2448272"/>
            </a:xfrm>
            <a:prstGeom prst="rect">
              <a:avLst/>
            </a:prstGeom>
            <a:noFill/>
            <a:ln>
              <a:noFill/>
            </a:ln>
            <a:effectLst>
              <a:softEdge rad="6350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06" y="2475690"/>
            <a:ext cx="272944" cy="2729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1" y="1706712"/>
            <a:ext cx="272944" cy="2729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16" y="923111"/>
            <a:ext cx="272944" cy="27294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395536" y="1059583"/>
            <a:ext cx="3816424" cy="20882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6851456" y="1105448"/>
            <a:ext cx="766306" cy="8227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erver"/>
          <p:cNvSpPr>
            <a:spLocks noEditPoints="1" noChangeArrowheads="1"/>
          </p:cNvSpPr>
          <p:nvPr/>
        </p:nvSpPr>
        <p:spPr bwMode="auto">
          <a:xfrm>
            <a:off x="7700843" y="968976"/>
            <a:ext cx="972744" cy="972744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Picture 7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363" y="3472016"/>
            <a:ext cx="1198699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75658" y="2348559"/>
            <a:ext cx="1488443" cy="1168158"/>
            <a:chOff x="4355976" y="1979656"/>
            <a:chExt cx="2138645" cy="1678449"/>
          </a:xfrm>
        </p:grpSpPr>
        <p:pic>
          <p:nvPicPr>
            <p:cNvPr id="1030" name="Picture 6" descr="C:\Users\admin\AppData\Local\Microsoft\Windows\Temporary Internet Files\Content.IE5\1KSE13JP\507px-Wireless_tower.svg[2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979656"/>
              <a:ext cx="908614" cy="1066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admin\AppData\Local\Microsoft\Windows\Temporary Internet Files\Content.IE5\BO17LNKK\b[1]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6" t="62937" r="30584" b="9605"/>
            <a:stretch/>
          </p:blipFill>
          <p:spPr bwMode="auto">
            <a:xfrm>
              <a:off x="4355976" y="3147814"/>
              <a:ext cx="2138645" cy="51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3" name="Picture 9" descr="C:\Users\admin\AppData\Local\Microsoft\Windows\Temporary Internet Files\Content.IE5\YEJE0F68\zUdvS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75639">
            <a:off x="5430894" y="1788713"/>
            <a:ext cx="718229" cy="56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9" descr="C:\Users\admin\AppData\Local\Microsoft\Windows\Temporary Internet Files\Content.IE5\YEJE0F68\zUdvS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0538">
            <a:off x="2998138" y="2065457"/>
            <a:ext cx="718229" cy="56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/>
          <p:cNvCxnSpPr>
            <a:stCxn id="40" idx="2"/>
            <a:endCxn id="1031" idx="0"/>
          </p:cNvCxnSpPr>
          <p:nvPr/>
        </p:nvCxnSpPr>
        <p:spPr>
          <a:xfrm>
            <a:off x="7976712" y="2260247"/>
            <a:ext cx="1" cy="1211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274694" y="341001"/>
            <a:ext cx="1601588" cy="1289523"/>
          </a:xfrm>
          <a:prstGeom prst="ellipse">
            <a:avLst/>
          </a:prstGeom>
          <a:solidFill>
            <a:srgbClr val="FF0D0D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635896" y="12942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Radio Interference Area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641835" y="1059583"/>
            <a:ext cx="1297181" cy="692994"/>
          </a:xfrm>
          <a:prstGeom prst="straightConnector1">
            <a:avLst/>
          </a:prstGeom>
          <a:ln w="285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60139" y="341001"/>
            <a:ext cx="1970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Wireless </a:t>
            </a:r>
            <a:r>
              <a:rPr lang="en-US" altLang="ko-KR" sz="1400" dirty="0"/>
              <a:t>S</a:t>
            </a:r>
            <a:r>
              <a:rPr lang="en-US" altLang="ko-KR" sz="1400" dirty="0" smtClean="0"/>
              <a:t>ensor Network</a:t>
            </a:r>
          </a:p>
          <a:p>
            <a:pPr algn="ctr"/>
            <a:r>
              <a:rPr lang="en-US" altLang="ko-KR" sz="1400" dirty="0" smtClean="0"/>
              <a:t>(data isn’t video.</a:t>
            </a:r>
          </a:p>
          <a:p>
            <a:pPr algn="ctr"/>
            <a:r>
              <a:rPr lang="en-US" altLang="ko-KR" sz="1400" dirty="0" smtClean="0"/>
              <a:t>only signal data)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991506" y="1952470"/>
            <a:ext cx="197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Main Server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956794" y="4682662"/>
            <a:ext cx="197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Client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 rot="19844987">
            <a:off x="1684684" y="207337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Rail system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682128" y="3522687"/>
            <a:ext cx="207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video and signal data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44524" y="4309447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System Block Diagram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88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9803" y="2427734"/>
            <a:ext cx="11840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microprocessor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067502" y="3398056"/>
            <a:ext cx="72863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camera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067500" y="4334237"/>
            <a:ext cx="72863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IR LED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518728" y="2427734"/>
            <a:ext cx="9911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PWM circuit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518728" y="1326607"/>
            <a:ext cx="9911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</a:t>
            </a:r>
            <a:r>
              <a:rPr lang="en-US" altLang="ko-KR" sz="1100" dirty="0" smtClean="0"/>
              <a:t>ower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518728" y="3398056"/>
            <a:ext cx="9911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</a:t>
            </a:r>
            <a:r>
              <a:rPr lang="en-US" altLang="ko-KR" sz="1100" dirty="0" smtClean="0"/>
              <a:t>ervo motor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681" y="2427734"/>
            <a:ext cx="9911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</a:t>
            </a:r>
            <a:r>
              <a:rPr lang="en-US" altLang="ko-KR" sz="1100" dirty="0" smtClean="0"/>
              <a:t>tep motor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250" y="1326607"/>
            <a:ext cx="9911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network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312" y="2427734"/>
            <a:ext cx="9911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storage</a:t>
            </a:r>
            <a:endParaRPr lang="ko-KR" altLang="en-US" sz="1100" dirty="0"/>
          </a:p>
        </p:txBody>
      </p:sp>
      <p:cxnSp>
        <p:nvCxnSpPr>
          <p:cNvPr id="18" name="직선 연결선 17"/>
          <p:cNvCxnSpPr>
            <a:stCxn id="12" idx="2"/>
            <a:endCxn id="4" idx="0"/>
          </p:cNvCxnSpPr>
          <p:nvPr/>
        </p:nvCxnSpPr>
        <p:spPr>
          <a:xfrm>
            <a:off x="5431817" y="1588217"/>
            <a:ext cx="1" cy="839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3"/>
            <a:endCxn id="13" idx="1"/>
          </p:cNvCxnSpPr>
          <p:nvPr/>
        </p:nvCxnSpPr>
        <p:spPr>
          <a:xfrm>
            <a:off x="6023832" y="2558539"/>
            <a:ext cx="13564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2"/>
            <a:endCxn id="5" idx="0"/>
          </p:cNvCxnSpPr>
          <p:nvPr/>
        </p:nvCxnSpPr>
        <p:spPr>
          <a:xfrm>
            <a:off x="5431818" y="2689344"/>
            <a:ext cx="1" cy="708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2"/>
            <a:endCxn id="6" idx="0"/>
          </p:cNvCxnSpPr>
          <p:nvPr/>
        </p:nvCxnSpPr>
        <p:spPr>
          <a:xfrm flipH="1">
            <a:off x="5431817" y="3659666"/>
            <a:ext cx="2" cy="674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1"/>
            <a:endCxn id="7" idx="3"/>
          </p:cNvCxnSpPr>
          <p:nvPr/>
        </p:nvCxnSpPr>
        <p:spPr>
          <a:xfrm flipH="1">
            <a:off x="3509862" y="2558539"/>
            <a:ext cx="13299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" idx="1"/>
            <a:endCxn id="11" idx="3"/>
          </p:cNvCxnSpPr>
          <p:nvPr/>
        </p:nvCxnSpPr>
        <p:spPr>
          <a:xfrm flipH="1">
            <a:off x="1657815" y="2558539"/>
            <a:ext cx="860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" idx="2"/>
            <a:endCxn id="10" idx="0"/>
          </p:cNvCxnSpPr>
          <p:nvPr/>
        </p:nvCxnSpPr>
        <p:spPr>
          <a:xfrm>
            <a:off x="3014295" y="2689344"/>
            <a:ext cx="0" cy="708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2"/>
            <a:endCxn id="7" idx="0"/>
          </p:cNvCxnSpPr>
          <p:nvPr/>
        </p:nvCxnSpPr>
        <p:spPr>
          <a:xfrm>
            <a:off x="3014295" y="1588217"/>
            <a:ext cx="0" cy="839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2"/>
            <a:endCxn id="4" idx="0"/>
          </p:cNvCxnSpPr>
          <p:nvPr/>
        </p:nvCxnSpPr>
        <p:spPr>
          <a:xfrm>
            <a:off x="3014295" y="1588217"/>
            <a:ext cx="2417523" cy="839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3"/>
            <a:endCxn id="5" idx="1"/>
          </p:cNvCxnSpPr>
          <p:nvPr/>
        </p:nvCxnSpPr>
        <p:spPr>
          <a:xfrm>
            <a:off x="3509862" y="3528861"/>
            <a:ext cx="1557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03" y="2689344"/>
            <a:ext cx="1280195" cy="7182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rcRect l="26569"/>
          <a:stretch/>
        </p:blipFill>
        <p:spPr>
          <a:xfrm>
            <a:off x="5935876" y="3278836"/>
            <a:ext cx="1053581" cy="143479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412" y="3803955"/>
            <a:ext cx="940703" cy="112884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37" y="2746792"/>
            <a:ext cx="970322" cy="97032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686559">
            <a:off x="1916899" y="411534"/>
            <a:ext cx="859825" cy="85982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904" y="598641"/>
            <a:ext cx="882356" cy="4645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0386" y="258322"/>
            <a:ext cx="586891" cy="92267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2152" y="2614599"/>
            <a:ext cx="860463" cy="67431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1849" y="633196"/>
            <a:ext cx="1020534" cy="47810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6758" y="2779856"/>
            <a:ext cx="1288470" cy="75035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3225" y="3983857"/>
            <a:ext cx="3365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CCTV Module </a:t>
            </a:r>
          </a:p>
          <a:p>
            <a:r>
              <a:rPr lang="en-US" altLang="ko-KR" sz="3200" dirty="0" smtClean="0"/>
              <a:t>Block Diagram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11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270</Words>
  <Application>Microsoft Office PowerPoint</Application>
  <PresentationFormat>화면 슬라이드 쇼(16:9)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함초롬바탕</vt:lpstr>
      <vt:lpstr>Arial</vt:lpstr>
      <vt:lpstr>Office 테마</vt:lpstr>
      <vt:lpstr>컴퓨터 시스템 기초설계</vt:lpstr>
      <vt:lpstr>우리의 핵심 아이디어</vt:lpstr>
      <vt:lpstr>우리의 핵심 아이디어</vt:lpstr>
      <vt:lpstr>우리의 핵심 아이디어</vt:lpstr>
      <vt:lpstr>우리의 핵심 아이디어</vt:lpstr>
      <vt:lpstr>유사 아이디어</vt:lpstr>
      <vt:lpstr>우리 아이디어와의 차이점 및 장점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dong-hyeon hwang</cp:lastModifiedBy>
  <cp:revision>16</cp:revision>
  <dcterms:created xsi:type="dcterms:W3CDTF">2015-09-30T02:13:35Z</dcterms:created>
  <dcterms:modified xsi:type="dcterms:W3CDTF">2015-10-01T13:32:57Z</dcterms:modified>
</cp:coreProperties>
</file>