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63" r:id="rId3"/>
    <p:sldId id="265" r:id="rId4"/>
    <p:sldId id="256" r:id="rId5"/>
    <p:sldId id="264" r:id="rId6"/>
    <p:sldId id="269" r:id="rId7"/>
    <p:sldId id="266" r:id="rId8"/>
    <p:sldId id="268" r:id="rId9"/>
    <p:sldId id="267" r:id="rId10"/>
    <p:sldId id="270" r:id="rId11"/>
    <p:sldId id="258" r:id="rId12"/>
    <p:sldId id="259" r:id="rId13"/>
    <p:sldId id="261" r:id="rId14"/>
    <p:sldId id="260" r:id="rId15"/>
    <p:sldId id="2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3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8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2D6-0974-459A-BA6C-2EEA308C96FB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E68A-9EA3-45C3-9FEC-7E8ED23F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22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2D6-0974-459A-BA6C-2EEA308C96FB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E68A-9EA3-45C3-9FEC-7E8ED23F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89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2D6-0974-459A-BA6C-2EEA308C96FB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E68A-9EA3-45C3-9FEC-7E8ED23F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55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2D6-0974-459A-BA6C-2EEA308C96FB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E68A-9EA3-45C3-9FEC-7E8ED23F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86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2D6-0974-459A-BA6C-2EEA308C96FB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E68A-9EA3-45C3-9FEC-7E8ED23F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48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2D6-0974-459A-BA6C-2EEA308C96FB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E68A-9EA3-45C3-9FEC-7E8ED23F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76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2D6-0974-459A-BA6C-2EEA308C96FB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E68A-9EA3-45C3-9FEC-7E8ED23F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03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2D6-0974-459A-BA6C-2EEA308C96FB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E68A-9EA3-45C3-9FEC-7E8ED23F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21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2D6-0974-459A-BA6C-2EEA308C96FB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E68A-9EA3-45C3-9FEC-7E8ED23F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55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2D6-0974-459A-BA6C-2EEA308C96FB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E68A-9EA3-45C3-9FEC-7E8ED23F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2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2D6-0974-459A-BA6C-2EEA308C96FB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E68A-9EA3-45C3-9FEC-7E8ED23F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01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902D6-0974-459A-BA6C-2EEA308C96FB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6E68A-9EA3-45C3-9FEC-7E8ED23F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45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컴퓨터 시스템 기초설계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11</a:t>
            </a:r>
            <a:r>
              <a:rPr lang="ko-KR" altLang="en-US" dirty="0"/>
              <a:t>조</a:t>
            </a:r>
            <a:endParaRPr lang="en-US" altLang="ko-KR" dirty="0"/>
          </a:p>
          <a:p>
            <a:r>
              <a:rPr lang="en-US" altLang="ko-KR" dirty="0"/>
              <a:t>2010136143 </a:t>
            </a:r>
            <a:r>
              <a:rPr lang="ko-KR" altLang="en-US" dirty="0"/>
              <a:t>황 동현</a:t>
            </a:r>
            <a:endParaRPr lang="en-US" altLang="ko-KR" dirty="0"/>
          </a:p>
          <a:p>
            <a:r>
              <a:rPr lang="en-US" altLang="ko-KR" dirty="0"/>
              <a:t>2013136040 </a:t>
            </a:r>
            <a:r>
              <a:rPr lang="ko-KR" altLang="en-US" dirty="0"/>
              <a:t>박 순영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11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Function, I/O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 rot="16200000">
            <a:off x="2495712" y="2289472"/>
            <a:ext cx="329514" cy="316121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16200000">
            <a:off x="8831437" y="2452103"/>
            <a:ext cx="329514" cy="283595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12366" y="3199713"/>
            <a:ext cx="10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</a:t>
            </a:r>
            <a:r>
              <a:rPr lang="en-US" altLang="ko-KR" sz="2800" dirty="0" smtClean="0"/>
              <a:t>nput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8366479" y="3199713"/>
            <a:ext cx="125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Output</a:t>
            </a:r>
            <a:endParaRPr lang="ko-KR" altLang="en-US" sz="28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06691"/>
              </p:ext>
            </p:extLst>
          </p:nvPr>
        </p:nvGraphicFramePr>
        <p:xfrm>
          <a:off x="4335565" y="3065258"/>
          <a:ext cx="317747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747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CLIENT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Video Play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Sound Alarm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(if signal be received)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Manual Control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347718" y="4004836"/>
            <a:ext cx="2625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Video </a:t>
            </a:r>
            <a:r>
              <a:rPr lang="en-US" altLang="ko-KR" dirty="0" smtClean="0"/>
              <a:t>Stream (Live</a:t>
            </a:r>
            <a:r>
              <a:rPr lang="en-US" altLang="ko-KR" dirty="0" smtClean="0"/>
              <a:t>, Saved)</a:t>
            </a:r>
          </a:p>
          <a:p>
            <a:r>
              <a:rPr lang="en-US" altLang="ko-KR" dirty="0" smtClean="0"/>
              <a:t>Status Signal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07528" y="3962642"/>
            <a:ext cx="3461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Manual Control Signal</a:t>
            </a:r>
          </a:p>
          <a:p>
            <a:r>
              <a:rPr lang="en-US" altLang="ko-KR" dirty="0" smtClean="0"/>
              <a:t>Request Saved </a:t>
            </a:r>
            <a:r>
              <a:rPr lang="en-US" altLang="ko-KR" dirty="0" smtClean="0"/>
              <a:t>Video Data</a:t>
            </a:r>
            <a:endParaRPr lang="en-US" altLang="ko-KR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173571" y="2436394"/>
            <a:ext cx="147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Function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7998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Motor Control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4300152"/>
            <a:ext cx="2306594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Motor Control Module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8200" y="2121296"/>
            <a:ext cx="2306594" cy="53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CCTV NODE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083114" y="2136533"/>
            <a:ext cx="1925596" cy="53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083114" y="2671992"/>
            <a:ext cx="1925596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Manual Contro</a:t>
            </a: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 rot="10800000">
            <a:off x="3251902" y="2765362"/>
            <a:ext cx="2234497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76936" y="2353290"/>
            <a:ext cx="269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Manual Control Signal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705232" y="2677403"/>
            <a:ext cx="1439562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Transfer Module</a:t>
            </a:r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 rot="5400000">
            <a:off x="1864892" y="3576737"/>
            <a:ext cx="1120242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88307" y="3546763"/>
            <a:ext cx="269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Manual Control Signal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 rot="5400000">
            <a:off x="444109" y="3313047"/>
            <a:ext cx="1639172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-84977" y="3347386"/>
            <a:ext cx="13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Scheduled </a:t>
            </a:r>
          </a:p>
          <a:p>
            <a:pPr algn="ctr"/>
            <a:r>
              <a:rPr lang="en-US" altLang="ko-KR" dirty="0" smtClean="0"/>
              <a:t>Signal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975" y="5232130"/>
            <a:ext cx="1011044" cy="121325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356" y="4166625"/>
            <a:ext cx="1042878" cy="104287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650006" y="4503398"/>
            <a:ext cx="12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Step Motor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650006" y="5781669"/>
            <a:ext cx="13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Servo Motor</a:t>
            </a:r>
            <a:endParaRPr lang="ko-KR" altLang="en-US" dirty="0"/>
          </a:p>
        </p:txBody>
      </p:sp>
      <p:sp>
        <p:nvSpPr>
          <p:cNvPr id="20" name="오른쪽 화살표 19"/>
          <p:cNvSpPr/>
          <p:nvPr/>
        </p:nvSpPr>
        <p:spPr>
          <a:xfrm>
            <a:off x="3251903" y="4413146"/>
            <a:ext cx="4333072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054958" y="4098282"/>
            <a:ext cx="269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Step Motor Control Signal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44483" y="5270415"/>
            <a:ext cx="269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Servo Motor PWM Signal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177198" y="4802659"/>
            <a:ext cx="172994" cy="1054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1178011" y="5639747"/>
            <a:ext cx="6406964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588529" y="2136533"/>
            <a:ext cx="2306594" cy="53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588529" y="2671992"/>
            <a:ext cx="2306594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Manual Control</a:t>
            </a:r>
          </a:p>
          <a:p>
            <a:pPr algn="ctr"/>
            <a:r>
              <a:rPr lang="en-US" altLang="ko-KR" dirty="0" smtClean="0"/>
              <a:t>Signal Transfer</a:t>
            </a:r>
            <a:endParaRPr lang="ko-KR" altLang="en-US" dirty="0"/>
          </a:p>
        </p:txBody>
      </p:sp>
      <p:sp>
        <p:nvSpPr>
          <p:cNvPr id="27" name="오른쪽 화살표 26"/>
          <p:cNvSpPr/>
          <p:nvPr/>
        </p:nvSpPr>
        <p:spPr>
          <a:xfrm rot="10800000">
            <a:off x="7997252" y="2734407"/>
            <a:ext cx="2001426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895123" y="2302660"/>
            <a:ext cx="231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Manual Control Signal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797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 Process &amp; Transfer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13919" y="1748353"/>
            <a:ext cx="2306594" cy="53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CCTV NODE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13919" y="2283812"/>
            <a:ext cx="2306594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 Capture &amp; Processing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461319" y="2317025"/>
            <a:ext cx="1637166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8634" y="2016082"/>
            <a:ext cx="148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Source Image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213919" y="3775633"/>
            <a:ext cx="2273789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Transfer </a:t>
            </a:r>
          </a:p>
          <a:p>
            <a:pPr algn="ctr"/>
            <a:r>
              <a:rPr lang="en-US" altLang="ko-KR" dirty="0" smtClean="0"/>
              <a:t>Module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4844774" y="3754861"/>
            <a:ext cx="2003007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240246" y="2901565"/>
            <a:ext cx="2801676" cy="53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245026" y="3938764"/>
            <a:ext cx="1195298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Video</a:t>
            </a:r>
          </a:p>
          <a:p>
            <a:pPr algn="ctr"/>
            <a:r>
              <a:rPr lang="en-US" altLang="ko-KR" dirty="0" smtClean="0"/>
              <a:t>Streaming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452019" y="3938763"/>
            <a:ext cx="1589903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Status</a:t>
            </a:r>
          </a:p>
          <a:p>
            <a:pPr algn="ctr"/>
            <a:r>
              <a:rPr lang="en-US" altLang="ko-KR" dirty="0" smtClean="0"/>
              <a:t>Signal Transfer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 rot="29811">
            <a:off x="4739206" y="2846128"/>
            <a:ext cx="221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Processed Video </a:t>
            </a:r>
            <a:r>
              <a:rPr lang="en-US" altLang="ko-KR" dirty="0" smtClean="0"/>
              <a:t>Data</a:t>
            </a:r>
            <a:endParaRPr lang="en-US" altLang="ko-KR" dirty="0" smtClean="0"/>
          </a:p>
          <a:p>
            <a:r>
              <a:rPr lang="en-US" altLang="ko-KR" dirty="0" smtClean="0"/>
              <a:t>Status </a:t>
            </a:r>
            <a:r>
              <a:rPr lang="en-US" altLang="ko-KR" dirty="0" smtClean="0"/>
              <a:t>Signal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240245" y="3436640"/>
            <a:ext cx="2801677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Save</a:t>
            </a:r>
            <a:endParaRPr lang="ko-KR" altLang="en-US" dirty="0"/>
          </a:p>
        </p:txBody>
      </p:sp>
      <p:sp>
        <p:nvSpPr>
          <p:cNvPr id="18" name="순서도: 자기 디스크 17"/>
          <p:cNvSpPr/>
          <p:nvPr/>
        </p:nvSpPr>
        <p:spPr>
          <a:xfrm>
            <a:off x="10678566" y="1401816"/>
            <a:ext cx="1342768" cy="1339209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</a:p>
        </p:txBody>
      </p:sp>
      <p:sp>
        <p:nvSpPr>
          <p:cNvPr id="19" name="오른쪽 화살표 18"/>
          <p:cNvSpPr/>
          <p:nvPr/>
        </p:nvSpPr>
        <p:spPr>
          <a:xfrm rot="16200000">
            <a:off x="10892197" y="3104464"/>
            <a:ext cx="915507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6200000">
            <a:off x="10598358" y="3070876"/>
            <a:ext cx="142019" cy="116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219307" y="2795157"/>
            <a:ext cx="833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Video,</a:t>
            </a:r>
          </a:p>
          <a:p>
            <a:r>
              <a:rPr lang="en-US" altLang="ko-KR" dirty="0" smtClean="0"/>
              <a:t>Status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240245" y="6293425"/>
            <a:ext cx="2801677" cy="53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43" name="오른쪽 화살표 42"/>
          <p:cNvSpPr/>
          <p:nvPr/>
        </p:nvSpPr>
        <p:spPr>
          <a:xfrm rot="5400000">
            <a:off x="7311824" y="4931809"/>
            <a:ext cx="1227438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240244" y="5790915"/>
            <a:ext cx="1475387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Video Play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8715633" y="5790916"/>
            <a:ext cx="1326290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Sound</a:t>
            </a:r>
          </a:p>
          <a:p>
            <a:pPr algn="ctr"/>
            <a:r>
              <a:rPr lang="en-US" altLang="ko-KR" dirty="0" smtClean="0"/>
              <a:t>Alarm</a:t>
            </a:r>
            <a:endParaRPr lang="ko-KR" altLang="en-US" dirty="0"/>
          </a:p>
        </p:txBody>
      </p:sp>
      <p:sp>
        <p:nvSpPr>
          <p:cNvPr id="46" name="오른쪽 화살표 45"/>
          <p:cNvSpPr/>
          <p:nvPr/>
        </p:nvSpPr>
        <p:spPr>
          <a:xfrm rot="5400000">
            <a:off x="8807947" y="4956405"/>
            <a:ext cx="1227438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980436" y="4657914"/>
            <a:ext cx="1470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Video </a:t>
            </a:r>
            <a:r>
              <a:rPr lang="en-US" altLang="ko-KR" dirty="0" smtClean="0"/>
              <a:t>Stream</a:t>
            </a:r>
            <a:endParaRPr lang="en-US" altLang="ko-KR" dirty="0" smtClean="0"/>
          </a:p>
          <a:p>
            <a:r>
              <a:rPr lang="en-US" altLang="ko-KR" dirty="0" smtClean="0"/>
              <a:t>Status Signal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645" y="4895247"/>
            <a:ext cx="1022450" cy="838171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207" y="5821444"/>
            <a:ext cx="1118190" cy="998916"/>
          </a:xfrm>
          <a:prstGeom prst="rect">
            <a:avLst/>
          </a:prstGeom>
        </p:spPr>
      </p:pic>
      <p:sp>
        <p:nvSpPr>
          <p:cNvPr id="47" name="오른쪽 화살표 46"/>
          <p:cNvSpPr/>
          <p:nvPr/>
        </p:nvSpPr>
        <p:spPr>
          <a:xfrm rot="16200000" flipH="1">
            <a:off x="2880817" y="3117889"/>
            <a:ext cx="947356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347013" y="2944592"/>
            <a:ext cx="1902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Processed </a:t>
            </a:r>
            <a:r>
              <a:rPr lang="en-US" altLang="ko-KR" dirty="0" smtClean="0"/>
              <a:t>Video</a:t>
            </a:r>
            <a:endParaRPr lang="en-US" altLang="ko-KR" dirty="0" smtClean="0"/>
          </a:p>
          <a:p>
            <a:r>
              <a:rPr lang="en-US" altLang="ko-KR" dirty="0" smtClean="0"/>
              <a:t>Status </a:t>
            </a:r>
            <a:r>
              <a:rPr lang="en-US" altLang="ko-KR" dirty="0" smtClean="0"/>
              <a:t>Signal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68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Delay Tolerant Network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13919" y="1748353"/>
            <a:ext cx="2306594" cy="53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CCTV NODE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13919" y="2283812"/>
            <a:ext cx="2306594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 Capture &amp; Processing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461319" y="2317025"/>
            <a:ext cx="1637166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8634" y="2016082"/>
            <a:ext cx="148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Source Image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657519" y="5202195"/>
            <a:ext cx="1414824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Transfer </a:t>
            </a:r>
          </a:p>
          <a:p>
            <a:pPr algn="ctr"/>
            <a:r>
              <a:rPr lang="en-US" altLang="ko-KR" dirty="0" smtClean="0"/>
              <a:t>Module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 rot="19767386">
            <a:off x="4252025" y="4529545"/>
            <a:ext cx="2976502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240244" y="3072180"/>
            <a:ext cx="2801676" cy="53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245024" y="4109379"/>
            <a:ext cx="1195298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Video</a:t>
            </a:r>
          </a:p>
          <a:p>
            <a:pPr algn="ctr"/>
            <a:r>
              <a:rPr lang="en-US" altLang="ko-KR" dirty="0" smtClean="0"/>
              <a:t>Streaming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452017" y="4109378"/>
            <a:ext cx="1589903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Status</a:t>
            </a:r>
          </a:p>
          <a:p>
            <a:pPr algn="ctr"/>
            <a:r>
              <a:rPr lang="en-US" altLang="ko-KR" dirty="0" smtClean="0"/>
              <a:t>Signal Transfer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240243" y="3607255"/>
            <a:ext cx="2801677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Save</a:t>
            </a:r>
            <a:endParaRPr lang="ko-KR" altLang="en-US" dirty="0"/>
          </a:p>
        </p:txBody>
      </p:sp>
      <p:sp>
        <p:nvSpPr>
          <p:cNvPr id="18" name="순서도: 자기 디스크 17"/>
          <p:cNvSpPr/>
          <p:nvPr/>
        </p:nvSpPr>
        <p:spPr>
          <a:xfrm>
            <a:off x="10661391" y="1614207"/>
            <a:ext cx="1342768" cy="1339209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</a:p>
        </p:txBody>
      </p:sp>
      <p:sp>
        <p:nvSpPr>
          <p:cNvPr id="19" name="오른쪽 화살표 18"/>
          <p:cNvSpPr/>
          <p:nvPr/>
        </p:nvSpPr>
        <p:spPr>
          <a:xfrm rot="16200000">
            <a:off x="10875022" y="3316855"/>
            <a:ext cx="915507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6200000">
            <a:off x="10581183" y="3283267"/>
            <a:ext cx="142019" cy="116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202132" y="3007548"/>
            <a:ext cx="833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Video,</a:t>
            </a:r>
          </a:p>
          <a:p>
            <a:r>
              <a:rPr lang="en-US" altLang="ko-KR" dirty="0" smtClean="0"/>
              <a:t>Status</a:t>
            </a:r>
            <a:endParaRPr lang="ko-KR" altLang="en-US" dirty="0"/>
          </a:p>
        </p:txBody>
      </p:sp>
      <p:sp>
        <p:nvSpPr>
          <p:cNvPr id="26" name="순서도: 자기 디스크 25"/>
          <p:cNvSpPr/>
          <p:nvPr/>
        </p:nvSpPr>
        <p:spPr>
          <a:xfrm>
            <a:off x="2728659" y="3603713"/>
            <a:ext cx="1272545" cy="737628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Internal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Storage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6842" y="5087087"/>
            <a:ext cx="2303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smtClean="0"/>
              <a:t>If </a:t>
            </a:r>
            <a:r>
              <a:rPr lang="en-US" altLang="ko-KR" dirty="0" smtClean="0"/>
              <a:t>network condition</a:t>
            </a:r>
          </a:p>
          <a:p>
            <a:r>
              <a:rPr lang="en-US" altLang="ko-KR" dirty="0" smtClean="0"/>
              <a:t>recovered)</a:t>
            </a:r>
            <a:endParaRPr lang="en-US" altLang="ko-KR" dirty="0" smtClean="0"/>
          </a:p>
        </p:txBody>
      </p:sp>
      <p:sp>
        <p:nvSpPr>
          <p:cNvPr id="36" name="오른쪽 화살표 35"/>
          <p:cNvSpPr/>
          <p:nvPr/>
        </p:nvSpPr>
        <p:spPr>
          <a:xfrm rot="5400000">
            <a:off x="2986571" y="3027026"/>
            <a:ext cx="756722" cy="32658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240245" y="6293425"/>
            <a:ext cx="2801677" cy="53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43" name="오른쪽 화살표 42"/>
          <p:cNvSpPr/>
          <p:nvPr/>
        </p:nvSpPr>
        <p:spPr>
          <a:xfrm rot="5400000">
            <a:off x="7418916" y="5038901"/>
            <a:ext cx="1013254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240244" y="5790915"/>
            <a:ext cx="1475387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Video Play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8715633" y="5790916"/>
            <a:ext cx="1326290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Sound</a:t>
            </a:r>
          </a:p>
          <a:p>
            <a:pPr algn="ctr"/>
            <a:r>
              <a:rPr lang="en-US" altLang="ko-KR" dirty="0" smtClean="0"/>
              <a:t>Alarm</a:t>
            </a:r>
            <a:endParaRPr lang="ko-KR" altLang="en-US" dirty="0"/>
          </a:p>
        </p:txBody>
      </p:sp>
      <p:sp>
        <p:nvSpPr>
          <p:cNvPr id="46" name="오른쪽 화살표 45"/>
          <p:cNvSpPr/>
          <p:nvPr/>
        </p:nvSpPr>
        <p:spPr>
          <a:xfrm rot="5400000">
            <a:off x="8902741" y="5051199"/>
            <a:ext cx="1037850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977937" y="4739326"/>
            <a:ext cx="1470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Video Stream</a:t>
            </a:r>
          </a:p>
          <a:p>
            <a:r>
              <a:rPr lang="en-US" altLang="ko-KR" dirty="0" smtClean="0"/>
              <a:t>Status </a:t>
            </a:r>
            <a:r>
              <a:rPr lang="en-US" altLang="ko-KR" dirty="0" smtClean="0"/>
              <a:t>Signal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645" y="4895247"/>
            <a:ext cx="1022450" cy="838171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207" y="5821444"/>
            <a:ext cx="1118190" cy="998916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347013" y="2944592"/>
            <a:ext cx="1902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Processed </a:t>
            </a:r>
            <a:r>
              <a:rPr lang="en-US" altLang="ko-KR" dirty="0" smtClean="0"/>
              <a:t>Video</a:t>
            </a:r>
            <a:endParaRPr lang="en-US" altLang="ko-KR" dirty="0" smtClean="0"/>
          </a:p>
          <a:p>
            <a:r>
              <a:rPr lang="en-US" altLang="ko-KR" dirty="0" smtClean="0"/>
              <a:t>Status </a:t>
            </a:r>
            <a:r>
              <a:rPr lang="en-US" altLang="ko-KR" dirty="0" smtClean="0"/>
              <a:t>Signal</a:t>
            </a:r>
            <a:endParaRPr lang="ko-KR" altLang="en-US" dirty="0"/>
          </a:p>
        </p:txBody>
      </p:sp>
      <p:sp>
        <p:nvSpPr>
          <p:cNvPr id="54" name="오른쪽 화살표 53"/>
          <p:cNvSpPr/>
          <p:nvPr/>
        </p:nvSpPr>
        <p:spPr>
          <a:xfrm rot="5400000">
            <a:off x="2973988" y="4586213"/>
            <a:ext cx="756722" cy="32658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 rot="19797197">
            <a:off x="3926627" y="3921833"/>
            <a:ext cx="3322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Processed Video Data(Live, Saved)</a:t>
            </a:r>
          </a:p>
          <a:p>
            <a:r>
              <a:rPr lang="en-US" altLang="ko-KR" dirty="0" smtClean="0"/>
              <a:t>Status </a:t>
            </a:r>
            <a:r>
              <a:rPr lang="en-US" altLang="ko-KR" dirty="0" smtClean="0"/>
              <a:t>Signal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8817" y="4521661"/>
            <a:ext cx="1902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Processed </a:t>
            </a:r>
            <a:r>
              <a:rPr lang="en-US" altLang="ko-KR" dirty="0" smtClean="0"/>
              <a:t>Video</a:t>
            </a:r>
            <a:endParaRPr lang="en-US" altLang="ko-KR" dirty="0" smtClean="0"/>
          </a:p>
          <a:p>
            <a:r>
              <a:rPr lang="en-US" altLang="ko-KR" dirty="0" smtClean="0"/>
              <a:t>Status </a:t>
            </a:r>
            <a:r>
              <a:rPr lang="en-US" altLang="ko-KR" dirty="0" smtClean="0"/>
              <a:t>Signal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448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4758" y="1332689"/>
            <a:ext cx="5574562" cy="3606894"/>
          </a:xfrm>
          <a:prstGeom prst="rect">
            <a:avLst/>
          </a:prstGeom>
          <a:solidFill>
            <a:srgbClr val="FF0000">
              <a:alpha val="19000"/>
            </a:srgbClr>
          </a:solidFill>
          <a:effectLst>
            <a:softEdge rad="203200"/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Wireless Sensor Network (WSN)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13919" y="1748353"/>
            <a:ext cx="2306594" cy="53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CCTV NODE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13919" y="2283812"/>
            <a:ext cx="2306594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 Capture &amp; Processing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461319" y="2317025"/>
            <a:ext cx="1637166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8634" y="2016082"/>
            <a:ext cx="148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Source Image</a:t>
            </a:r>
            <a:endParaRPr lang="ko-KR" altLang="en-US" dirty="0"/>
          </a:p>
        </p:txBody>
      </p:sp>
      <p:sp>
        <p:nvSpPr>
          <p:cNvPr id="26" name="순서도: 자기 디스크 25"/>
          <p:cNvSpPr/>
          <p:nvPr/>
        </p:nvSpPr>
        <p:spPr>
          <a:xfrm>
            <a:off x="3535967" y="3578073"/>
            <a:ext cx="1272545" cy="737628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Internal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Storage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6035" y="3173709"/>
            <a:ext cx="1879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Status Signal</a:t>
            </a:r>
          </a:p>
          <a:p>
            <a:r>
              <a:rPr lang="en-US" altLang="ko-KR" dirty="0"/>
              <a:t>If object detected</a:t>
            </a:r>
          </a:p>
          <a:p>
            <a:endParaRPr lang="en-US" altLang="ko-KR" dirty="0" smtClean="0"/>
          </a:p>
        </p:txBody>
      </p:sp>
      <p:sp>
        <p:nvSpPr>
          <p:cNvPr id="36" name="오른쪽 화살표 35"/>
          <p:cNvSpPr/>
          <p:nvPr/>
        </p:nvSpPr>
        <p:spPr>
          <a:xfrm rot="5400000">
            <a:off x="3793879" y="3001386"/>
            <a:ext cx="756722" cy="32658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403251" y="2798205"/>
            <a:ext cx="1902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Processed </a:t>
            </a:r>
            <a:r>
              <a:rPr lang="en-US" altLang="ko-KR" dirty="0" smtClean="0"/>
              <a:t>Video</a:t>
            </a:r>
            <a:endParaRPr lang="en-US" altLang="ko-KR" dirty="0" smtClean="0"/>
          </a:p>
          <a:p>
            <a:r>
              <a:rPr lang="en-US" altLang="ko-KR" dirty="0" smtClean="0"/>
              <a:t>Status </a:t>
            </a:r>
            <a:r>
              <a:rPr lang="en-US" altLang="ko-KR" dirty="0" smtClean="0"/>
              <a:t>Signal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1927717" y="4150582"/>
            <a:ext cx="1414824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Transfer </a:t>
            </a:r>
          </a:p>
          <a:p>
            <a:pPr algn="ctr"/>
            <a:r>
              <a:rPr lang="en-US" altLang="ko-KR" dirty="0" smtClean="0"/>
              <a:t>Module</a:t>
            </a:r>
            <a:endParaRPr lang="ko-KR" altLang="en-US" dirty="0"/>
          </a:p>
        </p:txBody>
      </p:sp>
      <p:sp>
        <p:nvSpPr>
          <p:cNvPr id="57" name="오른쪽 화살표 56"/>
          <p:cNvSpPr/>
          <p:nvPr/>
        </p:nvSpPr>
        <p:spPr>
          <a:xfrm rot="5400000">
            <a:off x="2002387" y="3289639"/>
            <a:ext cx="1288217" cy="3265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213919" y="5485289"/>
            <a:ext cx="2306594" cy="53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Other CCTV </a:t>
            </a:r>
            <a:r>
              <a:rPr lang="en-US" altLang="ko-KR" dirty="0" smtClean="0"/>
              <a:t>NODE</a:t>
            </a:r>
            <a:endParaRPr lang="ko-KR" altLang="en-US" dirty="0"/>
          </a:p>
        </p:txBody>
      </p:sp>
      <p:sp>
        <p:nvSpPr>
          <p:cNvPr id="59" name="오른쪽 화살표 58"/>
          <p:cNvSpPr/>
          <p:nvPr/>
        </p:nvSpPr>
        <p:spPr>
          <a:xfrm rot="5400000">
            <a:off x="2264130" y="4922160"/>
            <a:ext cx="757650" cy="3265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081446" y="4939583"/>
            <a:ext cx="1879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Status Signal</a:t>
            </a:r>
          </a:p>
          <a:p>
            <a:endParaRPr lang="en-US" altLang="ko-KR" dirty="0" smtClean="0"/>
          </a:p>
        </p:txBody>
      </p:sp>
      <p:sp>
        <p:nvSpPr>
          <p:cNvPr id="61" name="직사각형 60"/>
          <p:cNvSpPr/>
          <p:nvPr/>
        </p:nvSpPr>
        <p:spPr>
          <a:xfrm>
            <a:off x="2213919" y="6020748"/>
            <a:ext cx="2306594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Transfer </a:t>
            </a:r>
          </a:p>
          <a:p>
            <a:pPr algn="ctr"/>
            <a:r>
              <a:rPr lang="en-US" altLang="ko-KR" dirty="0" smtClean="0"/>
              <a:t>Module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7462666" y="2786319"/>
            <a:ext cx="2801676" cy="53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7467446" y="3823518"/>
            <a:ext cx="1195298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Video</a:t>
            </a:r>
          </a:p>
          <a:p>
            <a:pPr algn="ctr"/>
            <a:r>
              <a:rPr lang="en-US" altLang="ko-KR" dirty="0" smtClean="0"/>
              <a:t>Streaming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8674439" y="3823517"/>
            <a:ext cx="1589903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Status</a:t>
            </a:r>
          </a:p>
          <a:p>
            <a:pPr algn="ctr"/>
            <a:r>
              <a:rPr lang="en-US" altLang="ko-KR" dirty="0" smtClean="0"/>
              <a:t>Signal Transfer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7462665" y="3321394"/>
            <a:ext cx="2801677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Save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7462667" y="6007564"/>
            <a:ext cx="2801677" cy="53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7462666" y="5505054"/>
            <a:ext cx="1475387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Video Play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8938055" y="5505055"/>
            <a:ext cx="1326290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Sound</a:t>
            </a:r>
          </a:p>
          <a:p>
            <a:pPr algn="ctr"/>
            <a:r>
              <a:rPr lang="en-US" altLang="ko-KR" dirty="0" smtClean="0"/>
              <a:t>Alarm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467664" y="4570251"/>
            <a:ext cx="147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Status </a:t>
            </a:r>
            <a:r>
              <a:rPr lang="en-US" altLang="ko-KR" dirty="0" smtClean="0"/>
              <a:t>Signal</a:t>
            </a:r>
          </a:p>
        </p:txBody>
      </p:sp>
      <p:sp>
        <p:nvSpPr>
          <p:cNvPr id="72" name="오른쪽 화살표 71"/>
          <p:cNvSpPr/>
          <p:nvPr/>
        </p:nvSpPr>
        <p:spPr>
          <a:xfrm rot="18867929">
            <a:off x="4253269" y="4870716"/>
            <a:ext cx="3466275" cy="3265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 rot="18814940">
            <a:off x="4828784" y="4570251"/>
            <a:ext cx="187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Status Signal</a:t>
            </a:r>
          </a:p>
        </p:txBody>
      </p:sp>
      <p:sp>
        <p:nvSpPr>
          <p:cNvPr id="74" name="오른쪽 화살표 73"/>
          <p:cNvSpPr/>
          <p:nvPr/>
        </p:nvSpPr>
        <p:spPr>
          <a:xfrm rot="5400000">
            <a:off x="8360981" y="4752245"/>
            <a:ext cx="1054414" cy="3265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974" y="5262748"/>
            <a:ext cx="1117239" cy="915876"/>
          </a:xfrm>
          <a:prstGeom prst="rect">
            <a:avLst/>
          </a:prstGeom>
        </p:spPr>
      </p:pic>
      <p:sp>
        <p:nvSpPr>
          <p:cNvPr id="76" name="직사각형 75"/>
          <p:cNvSpPr/>
          <p:nvPr/>
        </p:nvSpPr>
        <p:spPr>
          <a:xfrm>
            <a:off x="6097246" y="1423457"/>
            <a:ext cx="905749" cy="743782"/>
          </a:xfrm>
          <a:prstGeom prst="rect">
            <a:avLst/>
          </a:prstGeom>
          <a:solidFill>
            <a:srgbClr val="FF0000">
              <a:alpha val="19000"/>
            </a:srgbClr>
          </a:solidFill>
          <a:effectLst>
            <a:softEdge rad="203200"/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89669" y="1610682"/>
            <a:ext cx="277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 of Main Network Area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15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Video Playback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999206" y="2058285"/>
            <a:ext cx="2801676" cy="53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003986" y="3095484"/>
            <a:ext cx="1195298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Video</a:t>
            </a:r>
          </a:p>
          <a:p>
            <a:pPr algn="ctr"/>
            <a:r>
              <a:rPr lang="en-US" altLang="ko-KR" dirty="0" smtClean="0"/>
              <a:t>Streaming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210979" y="3095483"/>
            <a:ext cx="1589903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Status</a:t>
            </a:r>
          </a:p>
          <a:p>
            <a:pPr algn="ctr"/>
            <a:r>
              <a:rPr lang="en-US" altLang="ko-KR" dirty="0" smtClean="0"/>
              <a:t>Signal Transfer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999205" y="2593360"/>
            <a:ext cx="2801677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Save</a:t>
            </a:r>
            <a:endParaRPr lang="ko-KR" altLang="en-US" dirty="0"/>
          </a:p>
        </p:txBody>
      </p:sp>
      <p:sp>
        <p:nvSpPr>
          <p:cNvPr id="18" name="순서도: 자기 디스크 17"/>
          <p:cNvSpPr/>
          <p:nvPr/>
        </p:nvSpPr>
        <p:spPr>
          <a:xfrm>
            <a:off x="7243012" y="733364"/>
            <a:ext cx="1342768" cy="1339209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</a:p>
        </p:txBody>
      </p:sp>
      <p:sp>
        <p:nvSpPr>
          <p:cNvPr id="19" name="오른쪽 화살표 18"/>
          <p:cNvSpPr/>
          <p:nvPr/>
        </p:nvSpPr>
        <p:spPr>
          <a:xfrm rot="10800000" flipV="1">
            <a:off x="6907205" y="2626155"/>
            <a:ext cx="915507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822712" y="2058285"/>
            <a:ext cx="183368" cy="8210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194126" y="2302989"/>
            <a:ext cx="200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Saved Video, Status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3999204" y="5984674"/>
            <a:ext cx="2801677" cy="53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43" name="오른쪽 화살표 42"/>
          <p:cNvSpPr/>
          <p:nvPr/>
        </p:nvSpPr>
        <p:spPr>
          <a:xfrm rot="5400000">
            <a:off x="5127286" y="4352014"/>
            <a:ext cx="1767016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999203" y="5482164"/>
            <a:ext cx="1475387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Video Play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474592" y="5482165"/>
            <a:ext cx="1326290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Sound</a:t>
            </a:r>
          </a:p>
          <a:p>
            <a:pPr algn="ctr"/>
            <a:r>
              <a:rPr lang="en-US" altLang="ko-KR" dirty="0" smtClean="0"/>
              <a:t>Alarm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37737" y="4153975"/>
            <a:ext cx="1470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Saved</a:t>
            </a:r>
          </a:p>
          <a:p>
            <a:r>
              <a:rPr lang="en-US" altLang="ko-KR" dirty="0" smtClean="0"/>
              <a:t>Video Stream</a:t>
            </a:r>
            <a:endParaRPr lang="en-US" altLang="ko-KR" dirty="0" smtClean="0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079" y="5463434"/>
            <a:ext cx="1118190" cy="998916"/>
          </a:xfrm>
          <a:prstGeom prst="rect">
            <a:avLst/>
          </a:prstGeom>
        </p:spPr>
      </p:pic>
      <p:sp>
        <p:nvSpPr>
          <p:cNvPr id="28" name="오른쪽 화살표 27"/>
          <p:cNvSpPr/>
          <p:nvPr/>
        </p:nvSpPr>
        <p:spPr>
          <a:xfrm rot="16200000">
            <a:off x="3672182" y="4328045"/>
            <a:ext cx="1767016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146515" y="4053643"/>
            <a:ext cx="1363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Request</a:t>
            </a:r>
          </a:p>
          <a:p>
            <a:r>
              <a:rPr lang="en-US" altLang="ko-KR" dirty="0" smtClean="0"/>
              <a:t>Saved Video</a:t>
            </a:r>
          </a:p>
          <a:p>
            <a:r>
              <a:rPr lang="en-US" altLang="ko-KR" dirty="0" smtClean="0"/>
              <a:t>Stream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5922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Purpose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기존의 </a:t>
            </a:r>
            <a:r>
              <a:rPr lang="en-US" altLang="ko-KR" dirty="0" smtClean="0"/>
              <a:t>CCTV</a:t>
            </a:r>
            <a:r>
              <a:rPr lang="ko-KR" altLang="en-US" dirty="0" smtClean="0"/>
              <a:t>의 정적인 움직임을 탈피하는 동적인 움직임 구현</a:t>
            </a:r>
            <a:endParaRPr lang="en-US" altLang="ko-KR" dirty="0" smtClean="0"/>
          </a:p>
          <a:p>
            <a:r>
              <a:rPr lang="en-US" altLang="ko-KR" dirty="0" smtClean="0"/>
              <a:t>CCTV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Dead zone</a:t>
            </a:r>
            <a:r>
              <a:rPr lang="ko-KR" altLang="en-US" dirty="0" smtClean="0"/>
              <a:t>을 최소화</a:t>
            </a:r>
            <a:endParaRPr lang="en-US" altLang="ko-KR" dirty="0" smtClean="0"/>
          </a:p>
          <a:p>
            <a:r>
              <a:rPr lang="ko-KR" altLang="en-US" dirty="0" smtClean="0"/>
              <a:t>전원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 문제시에도 신뢰성 유지</a:t>
            </a:r>
            <a:endParaRPr lang="en-US" altLang="ko-KR" dirty="0" smtClean="0"/>
          </a:p>
          <a:p>
            <a:r>
              <a:rPr lang="ko-KR" altLang="en-US" dirty="0" smtClean="0"/>
              <a:t>감시 담당 인력 최소화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20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Motor Control </a:t>
            </a:r>
            <a:br>
              <a:rPr lang="en-US" altLang="ko-KR" dirty="0" smtClean="0"/>
            </a:br>
            <a:r>
              <a:rPr lang="en-US" altLang="ko-KR" dirty="0" smtClean="0"/>
              <a:t>(Scheduled, Manual)</a:t>
            </a:r>
          </a:p>
          <a:p>
            <a:r>
              <a:rPr lang="en-US" altLang="ko-KR" dirty="0" smtClean="0"/>
              <a:t>Image Process </a:t>
            </a:r>
            <a:r>
              <a:rPr lang="en-US" altLang="ko-KR" dirty="0"/>
              <a:t>(Finding Moving object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 &amp; Transfer</a:t>
            </a:r>
          </a:p>
          <a:p>
            <a:r>
              <a:rPr lang="en-US" altLang="ko-KR" dirty="0" smtClean="0"/>
              <a:t>Delay Tolerant Network</a:t>
            </a:r>
          </a:p>
          <a:p>
            <a:r>
              <a:rPr lang="en-US" altLang="ko-KR" dirty="0" smtClean="0"/>
              <a:t>Wireless Sensor Network</a:t>
            </a:r>
          </a:p>
          <a:p>
            <a:r>
              <a:rPr lang="en-US" altLang="ko-KR" dirty="0" smtClean="0"/>
              <a:t>Video Playback</a:t>
            </a:r>
            <a:endParaRPr lang="ko-KR" altLang="en-US" dirty="0"/>
          </a:p>
        </p:txBody>
      </p:sp>
      <p:pic>
        <p:nvPicPr>
          <p:cNvPr id="1026" name="Picture 2" descr="technology2.jpg (1600×1065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447" y="2304596"/>
            <a:ext cx="3866606" cy="257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40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274286"/>
              </p:ext>
            </p:extLst>
          </p:nvPr>
        </p:nvGraphicFramePr>
        <p:xfrm>
          <a:off x="439960" y="2949723"/>
          <a:ext cx="317747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747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CCTV</a:t>
                      </a:r>
                      <a:r>
                        <a:rPr lang="en-US" altLang="ko-KR" baseline="0" dirty="0" smtClean="0"/>
                        <a:t> NODE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Image Capture,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Processing</a:t>
                      </a:r>
                    </a:p>
                    <a:p>
                      <a:pPr latinLnBrk="1"/>
                      <a:r>
                        <a:rPr lang="en-US" altLang="ko-KR" dirty="0" smtClean="0"/>
                        <a:t>(Moving</a:t>
                      </a:r>
                      <a:r>
                        <a:rPr lang="en-US" altLang="ko-KR" baseline="0" dirty="0" smtClean="0"/>
                        <a:t> Object Tracking)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 Transfer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Motor Control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560670"/>
              </p:ext>
            </p:extLst>
          </p:nvPr>
        </p:nvGraphicFramePr>
        <p:xfrm>
          <a:off x="7873693" y="511323"/>
          <a:ext cx="317747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747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SERVER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Video</a:t>
                      </a:r>
                      <a:r>
                        <a:rPr lang="en-US" altLang="ko-KR" baseline="0" dirty="0" smtClean="0"/>
                        <a:t> Streaming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Status Signal</a:t>
                      </a:r>
                      <a:r>
                        <a:rPr lang="en-US" altLang="ko-KR" baseline="0" dirty="0" smtClean="0"/>
                        <a:t> Transfer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Manual</a:t>
                      </a:r>
                      <a:r>
                        <a:rPr lang="en-US" altLang="ko-KR" baseline="0" dirty="0" smtClean="0"/>
                        <a:t> Control Signal Transfer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Save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509949"/>
              </p:ext>
            </p:extLst>
          </p:nvPr>
        </p:nvGraphicFramePr>
        <p:xfrm>
          <a:off x="7873693" y="4762047"/>
          <a:ext cx="317747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747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CLIENT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Video Play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Sound Alarm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(if signal be received)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Manual Control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 rot="19836367">
            <a:off x="3402162" y="2133562"/>
            <a:ext cx="4726364" cy="36246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9055990">
            <a:off x="3395452" y="2778481"/>
            <a:ext cx="4694538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rot="19797197">
            <a:off x="3830001" y="1567753"/>
            <a:ext cx="3322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Processed Video Data(Live, Saved)</a:t>
            </a:r>
          </a:p>
          <a:p>
            <a:r>
              <a:rPr lang="en-US" altLang="ko-KR" dirty="0" smtClean="0"/>
              <a:t>Status Signal(Oneself, others)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 rot="19797197">
            <a:off x="4841177" y="2878428"/>
            <a:ext cx="269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Manual Control Signal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 rot="5400000">
            <a:off x="8196690" y="3395829"/>
            <a:ext cx="1872696" cy="36246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16219623">
            <a:off x="8900289" y="3413768"/>
            <a:ext cx="1870861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1841657" y="1818166"/>
            <a:ext cx="329514" cy="97206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2499" y="1289342"/>
            <a:ext cx="269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Other node’s Status Signal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34933" y="3200302"/>
            <a:ext cx="1470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Video Stream</a:t>
            </a:r>
          </a:p>
          <a:p>
            <a:r>
              <a:rPr lang="en-US" altLang="ko-KR" dirty="0" smtClean="0"/>
              <a:t>(Live, Saved)</a:t>
            </a:r>
          </a:p>
          <a:p>
            <a:r>
              <a:rPr lang="en-US" altLang="ko-KR" dirty="0" smtClean="0"/>
              <a:t>Status Signal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04351" y="3229036"/>
            <a:ext cx="16491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Manual</a:t>
            </a:r>
          </a:p>
          <a:p>
            <a:r>
              <a:rPr lang="en-US" altLang="ko-KR" dirty="0" smtClean="0"/>
              <a:t>Control </a:t>
            </a:r>
            <a:r>
              <a:rPr lang="en-US" altLang="ko-KR" dirty="0" smtClean="0"/>
              <a:t>Signal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Request Saved</a:t>
            </a:r>
          </a:p>
          <a:p>
            <a:r>
              <a:rPr lang="en-US" altLang="ko-KR" dirty="0" smtClean="0"/>
              <a:t>Video Data</a:t>
            </a:r>
            <a:endParaRPr lang="en-US" altLang="ko-KR" dirty="0" smtClean="0"/>
          </a:p>
        </p:txBody>
      </p:sp>
      <p:sp>
        <p:nvSpPr>
          <p:cNvPr id="20" name="아래쪽 화살표 19"/>
          <p:cNvSpPr/>
          <p:nvPr/>
        </p:nvSpPr>
        <p:spPr>
          <a:xfrm>
            <a:off x="1841656" y="4835619"/>
            <a:ext cx="329514" cy="97206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22499" y="5940980"/>
            <a:ext cx="269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Own node’s Status Signal</a:t>
            </a:r>
            <a:endParaRPr lang="ko-KR" altLang="en-US" dirty="0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822499" y="149265"/>
            <a:ext cx="5182061" cy="9132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400" dirty="0" smtClean="0"/>
              <a:t>System Block Diagram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250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63232" y="3490447"/>
            <a:ext cx="1578705" cy="318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7" dirty="0"/>
              <a:t>microprocessor</a:t>
            </a:r>
            <a:endParaRPr lang="ko-KR" altLang="en-US" sz="1467" dirty="0"/>
          </a:p>
        </p:txBody>
      </p:sp>
      <p:sp>
        <p:nvSpPr>
          <p:cNvPr id="5" name="TextBox 4"/>
          <p:cNvSpPr txBox="1"/>
          <p:nvPr/>
        </p:nvSpPr>
        <p:spPr>
          <a:xfrm>
            <a:off x="6766830" y="4784210"/>
            <a:ext cx="971511" cy="318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7" dirty="0"/>
              <a:t>camera</a:t>
            </a:r>
            <a:endParaRPr lang="ko-KR" altLang="en-US" sz="1467" dirty="0"/>
          </a:p>
        </p:txBody>
      </p:sp>
      <p:sp>
        <p:nvSpPr>
          <p:cNvPr id="6" name="TextBox 5"/>
          <p:cNvSpPr txBox="1"/>
          <p:nvPr/>
        </p:nvSpPr>
        <p:spPr>
          <a:xfrm>
            <a:off x="6766827" y="6032451"/>
            <a:ext cx="971511" cy="318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7" dirty="0"/>
              <a:t>IR LED</a:t>
            </a:r>
            <a:endParaRPr lang="ko-KR" altLang="en-US" sz="1467" dirty="0"/>
          </a:p>
        </p:txBody>
      </p:sp>
      <p:sp>
        <p:nvSpPr>
          <p:cNvPr id="7" name="TextBox 6"/>
          <p:cNvSpPr txBox="1"/>
          <p:nvPr/>
        </p:nvSpPr>
        <p:spPr>
          <a:xfrm>
            <a:off x="3368464" y="3490447"/>
            <a:ext cx="1321512" cy="318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7" dirty="0"/>
              <a:t>PWM circuit</a:t>
            </a:r>
            <a:endParaRPr lang="ko-KR" altLang="en-US" sz="1467" dirty="0"/>
          </a:p>
        </p:txBody>
      </p:sp>
      <p:sp>
        <p:nvSpPr>
          <p:cNvPr id="9" name="TextBox 8"/>
          <p:cNvSpPr txBox="1"/>
          <p:nvPr/>
        </p:nvSpPr>
        <p:spPr>
          <a:xfrm>
            <a:off x="3368464" y="2366803"/>
            <a:ext cx="1321512" cy="318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7" dirty="0"/>
              <a:t>p</a:t>
            </a:r>
            <a:r>
              <a:rPr lang="en-US" altLang="ko-KR" sz="1467" dirty="0"/>
              <a:t>ower</a:t>
            </a:r>
            <a:endParaRPr lang="ko-KR" altLang="en-US" sz="1467" dirty="0"/>
          </a:p>
        </p:txBody>
      </p:sp>
      <p:sp>
        <p:nvSpPr>
          <p:cNvPr id="10" name="TextBox 9"/>
          <p:cNvSpPr txBox="1"/>
          <p:nvPr/>
        </p:nvSpPr>
        <p:spPr>
          <a:xfrm>
            <a:off x="3368464" y="4784210"/>
            <a:ext cx="1321512" cy="318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7" dirty="0"/>
              <a:t>s</a:t>
            </a:r>
            <a:r>
              <a:rPr lang="en-US" altLang="ko-KR" sz="1467" dirty="0"/>
              <a:t>ervo motor</a:t>
            </a:r>
            <a:endParaRPr lang="ko-KR" altLang="en-US" sz="1467" dirty="0"/>
          </a:p>
        </p:txBody>
      </p:sp>
      <p:sp>
        <p:nvSpPr>
          <p:cNvPr id="11" name="TextBox 10"/>
          <p:cNvSpPr txBox="1"/>
          <p:nvPr/>
        </p:nvSpPr>
        <p:spPr>
          <a:xfrm>
            <a:off x="899068" y="3490447"/>
            <a:ext cx="1321512" cy="318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7" dirty="0"/>
              <a:t>s</a:t>
            </a:r>
            <a:r>
              <a:rPr lang="en-US" altLang="ko-KR" sz="1467" dirty="0"/>
              <a:t>tep motor</a:t>
            </a:r>
            <a:endParaRPr lang="ko-KR" altLang="en-US" sz="1467" dirty="0"/>
          </a:p>
        </p:txBody>
      </p:sp>
      <p:sp>
        <p:nvSpPr>
          <p:cNvPr id="12" name="TextBox 11"/>
          <p:cNvSpPr txBox="1"/>
          <p:nvPr/>
        </p:nvSpPr>
        <p:spPr>
          <a:xfrm>
            <a:off x="6591827" y="2366803"/>
            <a:ext cx="1321512" cy="318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7" dirty="0"/>
              <a:t>network</a:t>
            </a:r>
            <a:endParaRPr lang="ko-KR" altLang="en-US" sz="1467" dirty="0"/>
          </a:p>
        </p:txBody>
      </p:sp>
      <p:sp>
        <p:nvSpPr>
          <p:cNvPr id="13" name="TextBox 12"/>
          <p:cNvSpPr txBox="1"/>
          <p:nvPr/>
        </p:nvSpPr>
        <p:spPr>
          <a:xfrm>
            <a:off x="9850576" y="3490447"/>
            <a:ext cx="1321512" cy="318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7" dirty="0"/>
              <a:t>storage</a:t>
            </a:r>
            <a:endParaRPr lang="ko-KR" altLang="en-US" sz="1467" dirty="0"/>
          </a:p>
        </p:txBody>
      </p:sp>
      <p:cxnSp>
        <p:nvCxnSpPr>
          <p:cNvPr id="18" name="직선 연결선 17"/>
          <p:cNvCxnSpPr>
            <a:stCxn id="12" idx="2"/>
            <a:endCxn id="4" idx="0"/>
          </p:cNvCxnSpPr>
          <p:nvPr/>
        </p:nvCxnSpPr>
        <p:spPr>
          <a:xfrm>
            <a:off x="7252583" y="2684903"/>
            <a:ext cx="2" cy="805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4" idx="3"/>
            <a:endCxn id="13" idx="1"/>
          </p:cNvCxnSpPr>
          <p:nvPr/>
        </p:nvCxnSpPr>
        <p:spPr>
          <a:xfrm>
            <a:off x="8041937" y="3649497"/>
            <a:ext cx="1808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4" idx="2"/>
            <a:endCxn id="5" idx="0"/>
          </p:cNvCxnSpPr>
          <p:nvPr/>
        </p:nvCxnSpPr>
        <p:spPr>
          <a:xfrm>
            <a:off x="7252585" y="3808547"/>
            <a:ext cx="1" cy="975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5" idx="2"/>
            <a:endCxn id="6" idx="0"/>
          </p:cNvCxnSpPr>
          <p:nvPr/>
        </p:nvCxnSpPr>
        <p:spPr>
          <a:xfrm flipH="1">
            <a:off x="7252583" y="5102310"/>
            <a:ext cx="3" cy="930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4" idx="1"/>
            <a:endCxn id="7" idx="3"/>
          </p:cNvCxnSpPr>
          <p:nvPr/>
        </p:nvCxnSpPr>
        <p:spPr>
          <a:xfrm flipH="1">
            <a:off x="4689976" y="3649497"/>
            <a:ext cx="1773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7" idx="1"/>
            <a:endCxn id="11" idx="3"/>
          </p:cNvCxnSpPr>
          <p:nvPr/>
        </p:nvCxnSpPr>
        <p:spPr>
          <a:xfrm flipH="1">
            <a:off x="2220580" y="3649497"/>
            <a:ext cx="11478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7" idx="2"/>
            <a:endCxn id="10" idx="0"/>
          </p:cNvCxnSpPr>
          <p:nvPr/>
        </p:nvCxnSpPr>
        <p:spPr>
          <a:xfrm>
            <a:off x="4029220" y="3808547"/>
            <a:ext cx="0" cy="975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9" idx="2"/>
            <a:endCxn id="7" idx="0"/>
          </p:cNvCxnSpPr>
          <p:nvPr/>
        </p:nvCxnSpPr>
        <p:spPr>
          <a:xfrm>
            <a:off x="4029220" y="2684903"/>
            <a:ext cx="0" cy="805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9" idx="2"/>
            <a:endCxn id="4" idx="0"/>
          </p:cNvCxnSpPr>
          <p:nvPr/>
        </p:nvCxnSpPr>
        <p:spPr>
          <a:xfrm>
            <a:off x="4029220" y="2684903"/>
            <a:ext cx="3223365" cy="805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0" idx="3"/>
            <a:endCxn id="5" idx="1"/>
          </p:cNvCxnSpPr>
          <p:nvPr/>
        </p:nvCxnSpPr>
        <p:spPr>
          <a:xfrm>
            <a:off x="4689976" y="4943260"/>
            <a:ext cx="20768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231" y="3839261"/>
            <a:ext cx="1706927" cy="957652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3"/>
          <a:srcRect l="26569"/>
          <a:stretch/>
        </p:blipFill>
        <p:spPr>
          <a:xfrm>
            <a:off x="7924662" y="4625250"/>
            <a:ext cx="1404775" cy="1913055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8710" y="5325408"/>
            <a:ext cx="1254271" cy="1505125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543" y="3915857"/>
            <a:ext cx="1293763" cy="1293763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686559">
            <a:off x="2566026" y="1146706"/>
            <a:ext cx="1146433" cy="1146433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8032" y="1396181"/>
            <a:ext cx="1176475" cy="619333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27941" y="845531"/>
            <a:ext cx="782521" cy="1230232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9697" y="3739600"/>
            <a:ext cx="1147284" cy="899085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72625" y="1442255"/>
            <a:ext cx="1360712" cy="637468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9171" y="3959943"/>
            <a:ext cx="1717960" cy="1000469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17147" y="345121"/>
            <a:ext cx="964750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67" dirty="0">
                <a:latin typeface="+mj-lt"/>
              </a:rPr>
              <a:t>CCTV </a:t>
            </a:r>
            <a:r>
              <a:rPr lang="en-US" altLang="ko-KR" sz="4267" dirty="0" smtClean="0">
                <a:latin typeface="+mj-lt"/>
              </a:rPr>
              <a:t>Node Model</a:t>
            </a:r>
            <a:endParaRPr lang="ko-KR" altLang="en-US" sz="4267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16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CCTV NODE Function, I/O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59625"/>
              </p:ext>
            </p:extLst>
          </p:nvPr>
        </p:nvGraphicFramePr>
        <p:xfrm>
          <a:off x="4320910" y="2993778"/>
          <a:ext cx="317747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747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CCTV</a:t>
                      </a:r>
                      <a:r>
                        <a:rPr lang="en-US" altLang="ko-KR" baseline="0" dirty="0" smtClean="0"/>
                        <a:t> NODE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Image Capture,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Processing</a:t>
                      </a:r>
                    </a:p>
                    <a:p>
                      <a:pPr latinLnBrk="1"/>
                      <a:r>
                        <a:rPr lang="en-US" altLang="ko-KR" dirty="0" smtClean="0"/>
                        <a:t>(Moving</a:t>
                      </a:r>
                      <a:r>
                        <a:rPr lang="en-US" altLang="ko-KR" baseline="0" dirty="0" smtClean="0"/>
                        <a:t> Object Tracking)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 Transfer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Motor Control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아래쪽 화살표 6"/>
          <p:cNvSpPr/>
          <p:nvPr/>
        </p:nvSpPr>
        <p:spPr>
          <a:xfrm rot="16200000">
            <a:off x="2658342" y="2452103"/>
            <a:ext cx="329514" cy="283595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05124" y="4128337"/>
            <a:ext cx="269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Other node’s Status Signal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05124" y="4415926"/>
            <a:ext cx="269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Manual Control Signal</a:t>
            </a:r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 rot="16200000">
            <a:off x="8831437" y="2452103"/>
            <a:ext cx="329514" cy="283595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578219" y="4034835"/>
            <a:ext cx="3322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Processed Video Data(Live, Saved)</a:t>
            </a:r>
          </a:p>
          <a:p>
            <a:r>
              <a:rPr lang="en-US" altLang="ko-KR" dirty="0" smtClean="0"/>
              <a:t>Status Signal(Oneself, others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Own node’s Status Signal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12366" y="3199713"/>
            <a:ext cx="10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</a:t>
            </a:r>
            <a:r>
              <a:rPr lang="en-US" altLang="ko-KR" sz="2800" dirty="0" smtClean="0"/>
              <a:t>nput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8366479" y="3199713"/>
            <a:ext cx="125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Output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173571" y="2436394"/>
            <a:ext cx="147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Function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0535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Server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971903" cy="4351338"/>
          </a:xfrm>
        </p:spPr>
        <p:txBody>
          <a:bodyPr/>
          <a:lstStyle/>
          <a:p>
            <a:r>
              <a:rPr lang="en-US" altLang="ko-KR" dirty="0" smtClean="0"/>
              <a:t>Blade Server</a:t>
            </a:r>
          </a:p>
          <a:p>
            <a:r>
              <a:rPr lang="en-US" altLang="ko-KR" dirty="0" smtClean="0"/>
              <a:t>Linux or Windows Server OS Based</a:t>
            </a:r>
            <a:br>
              <a:rPr lang="en-US" altLang="ko-KR" dirty="0" smtClean="0"/>
            </a:br>
            <a:r>
              <a:rPr lang="en-US" altLang="ko-KR" dirty="0" smtClean="0"/>
              <a:t>(Windows’s Streaming performance is better than Linux)</a:t>
            </a:r>
          </a:p>
        </p:txBody>
      </p:sp>
      <p:pic>
        <p:nvPicPr>
          <p:cNvPr id="2050" name="Picture 2" descr="87545781.jpg (400×6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598" y="1825625"/>
            <a:ext cx="3066596" cy="459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37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Server Function, I/O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 rot="16200000">
            <a:off x="2495712" y="2289472"/>
            <a:ext cx="329514" cy="316121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16200000">
            <a:off x="8831437" y="2452103"/>
            <a:ext cx="329514" cy="283595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8866" y="4004836"/>
            <a:ext cx="3322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Processed Video Data(Live, Saved)</a:t>
            </a:r>
          </a:p>
          <a:p>
            <a:r>
              <a:rPr lang="en-US" altLang="ko-KR" dirty="0" smtClean="0"/>
              <a:t>Status Signal(Oneself, others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Own node’s Status Signal</a:t>
            </a:r>
          </a:p>
          <a:p>
            <a:r>
              <a:rPr lang="en-US" altLang="ko-KR" dirty="0" smtClean="0"/>
              <a:t>Request Saved Video Data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12366" y="3199713"/>
            <a:ext cx="10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</a:t>
            </a:r>
            <a:r>
              <a:rPr lang="en-US" altLang="ko-KR" sz="2800" dirty="0" smtClean="0"/>
              <a:t>nput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8366479" y="3199713"/>
            <a:ext cx="125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Output</a:t>
            </a:r>
            <a:endParaRPr lang="ko-KR" altLang="en-US" sz="28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629902"/>
              </p:ext>
            </p:extLst>
          </p:nvPr>
        </p:nvGraphicFramePr>
        <p:xfrm>
          <a:off x="4320910" y="3004298"/>
          <a:ext cx="317747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747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SERVER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Video</a:t>
                      </a:r>
                      <a:r>
                        <a:rPr lang="en-US" altLang="ko-KR" baseline="0" dirty="0" smtClean="0"/>
                        <a:t> Streaming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Status Signal</a:t>
                      </a:r>
                      <a:r>
                        <a:rPr lang="en-US" altLang="ko-KR" baseline="0" dirty="0" smtClean="0"/>
                        <a:t> Transfer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Manual</a:t>
                      </a:r>
                      <a:r>
                        <a:rPr lang="en-US" altLang="ko-KR" baseline="0" dirty="0" smtClean="0"/>
                        <a:t> Control Signal Transfer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Save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578218" y="4004836"/>
            <a:ext cx="2915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Video </a:t>
            </a:r>
            <a:r>
              <a:rPr lang="en-US" altLang="ko-KR" dirty="0" smtClean="0"/>
              <a:t>Stream (Live</a:t>
            </a:r>
            <a:r>
              <a:rPr lang="en-US" altLang="ko-KR" dirty="0" smtClean="0"/>
              <a:t>, Saved)</a:t>
            </a:r>
          </a:p>
          <a:p>
            <a:r>
              <a:rPr lang="en-US" altLang="ko-KR" dirty="0" smtClean="0"/>
              <a:t>Status </a:t>
            </a:r>
            <a:r>
              <a:rPr lang="en-US" altLang="ko-KR" dirty="0" smtClean="0"/>
              <a:t>Signal</a:t>
            </a:r>
          </a:p>
          <a:p>
            <a:r>
              <a:rPr lang="en-US" altLang="ko-KR" dirty="0"/>
              <a:t>Manual Control </a:t>
            </a:r>
            <a:r>
              <a:rPr lang="en-US" altLang="ko-KR" dirty="0" smtClean="0"/>
              <a:t>Signal</a:t>
            </a:r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173571" y="2436394"/>
            <a:ext cx="147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Function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8731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971903" cy="4351338"/>
          </a:xfrm>
        </p:spPr>
        <p:txBody>
          <a:bodyPr/>
          <a:lstStyle/>
          <a:p>
            <a:r>
              <a:rPr lang="en-US" altLang="ko-KR" dirty="0" smtClean="0"/>
              <a:t>Standard PC </a:t>
            </a:r>
          </a:p>
          <a:p>
            <a:r>
              <a:rPr lang="en-US" altLang="ko-KR" dirty="0" smtClean="0"/>
              <a:t>Windows Operating System</a:t>
            </a:r>
          </a:p>
          <a:p>
            <a:r>
              <a:rPr lang="en-US" altLang="ko-KR" dirty="0" smtClean="0"/>
              <a:t>Include Special Input Device</a:t>
            </a:r>
          </a:p>
        </p:txBody>
      </p:sp>
      <p:pic>
        <p:nvPicPr>
          <p:cNvPr id="3074" name="Picture 2" descr="HP-PC-Image-Mashable.jpg (950×53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077" y="1472363"/>
            <a:ext cx="4616723" cy="259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tari_XE_joystick_(colour_restored).jpg (1710×1784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447" y="4246496"/>
            <a:ext cx="1779376" cy="185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094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</TotalTime>
  <Words>523</Words>
  <Application>Microsoft Office PowerPoint</Application>
  <PresentationFormat>와이드스크린</PresentationFormat>
  <Paragraphs>229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Office 테마</vt:lpstr>
      <vt:lpstr>컴퓨터 시스템 기초설계</vt:lpstr>
      <vt:lpstr>Purpose</vt:lpstr>
      <vt:lpstr>System Function</vt:lpstr>
      <vt:lpstr>PowerPoint 프레젠테이션</vt:lpstr>
      <vt:lpstr>PowerPoint 프레젠테이션</vt:lpstr>
      <vt:lpstr>CCTV NODE Function, I/O</vt:lpstr>
      <vt:lpstr>Server Model</vt:lpstr>
      <vt:lpstr>Server Function, I/O</vt:lpstr>
      <vt:lpstr>Client Model</vt:lpstr>
      <vt:lpstr>Client Function, I/O</vt:lpstr>
      <vt:lpstr>Motor Control</vt:lpstr>
      <vt:lpstr>Image Process &amp; Transfer</vt:lpstr>
      <vt:lpstr>Delay Tolerant Network</vt:lpstr>
      <vt:lpstr>Wireless Sensor Network (WSN)</vt:lpstr>
      <vt:lpstr>Video Playback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dong-hyeon hwang</dc:creator>
  <cp:lastModifiedBy>dong-hyeon hwang</cp:lastModifiedBy>
  <cp:revision>22</cp:revision>
  <dcterms:created xsi:type="dcterms:W3CDTF">2015-10-12T14:29:19Z</dcterms:created>
  <dcterms:modified xsi:type="dcterms:W3CDTF">2015-10-14T15:35:11Z</dcterms:modified>
</cp:coreProperties>
</file>