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8" r:id="rId15"/>
    <p:sldId id="269" r:id="rId16"/>
    <p:sldId id="277" r:id="rId17"/>
    <p:sldId id="270" r:id="rId18"/>
    <p:sldId id="271" r:id="rId19"/>
    <p:sldId id="272" r:id="rId20"/>
    <p:sldId id="274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2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3"/>
          <p:cNvSpPr/>
          <p:nvPr/>
        </p:nvSpPr>
        <p:spPr>
          <a:xfrm>
            <a:off x="0" y="0"/>
            <a:ext cx="9144000" cy="465534"/>
          </a:xfrm>
          <a:prstGeom prst="rect">
            <a:avLst/>
          </a:prstGeom>
          <a:solidFill>
            <a:srgbClr val="D8444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4"/>
          <p:cNvSpPr txBox="1"/>
          <p:nvPr/>
        </p:nvSpPr>
        <p:spPr>
          <a:xfrm>
            <a:off x="105077" y="30787"/>
            <a:ext cx="446547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|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4573451" y="195485"/>
            <a:ext cx="460706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000" spc="600">
                <a:solidFill>
                  <a:srgbClr val="FFFFFF"/>
                </a:solidFill>
              </a:defRPr>
            </a:lvl1pPr>
          </a:lstStyle>
          <a:p>
            <a:r>
              <a:t>|</a:t>
            </a:r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6709" y="142857"/>
            <a:ext cx="1357323" cy="558142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6"/>
          <p:cNvSpPr/>
          <p:nvPr/>
        </p:nvSpPr>
        <p:spPr>
          <a:xfrm>
            <a:off x="1835943" y="1663899"/>
            <a:ext cx="5472114" cy="1815705"/>
          </a:xfrm>
          <a:prstGeom prst="rect">
            <a:avLst/>
          </a:prstGeom>
          <a:ln w="50800">
            <a:solidFill>
              <a:srgbClr val="D8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6"/>
          <p:cNvSpPr/>
          <p:nvPr/>
        </p:nvSpPr>
        <p:spPr>
          <a:xfrm>
            <a:off x="1835943" y="1663899"/>
            <a:ext cx="5472114" cy="1815705"/>
          </a:xfrm>
          <a:prstGeom prst="rect">
            <a:avLst/>
          </a:prstGeom>
          <a:ln w="50800">
            <a:solidFill>
              <a:srgbClr val="D8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직사각형 8"/>
          <p:cNvSpPr/>
          <p:nvPr/>
        </p:nvSpPr>
        <p:spPr>
          <a:xfrm>
            <a:off x="1835943" y="1663899"/>
            <a:ext cx="2736057" cy="1815705"/>
          </a:xfrm>
          <a:prstGeom prst="rect">
            <a:avLst/>
          </a:prstGeom>
          <a:solidFill>
            <a:srgbClr val="D84444"/>
          </a:solidFill>
          <a:ln w="50800">
            <a:solidFill>
              <a:srgbClr val="D8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6"/>
          <p:cNvSpPr/>
          <p:nvPr/>
        </p:nvSpPr>
        <p:spPr>
          <a:xfrm rot="5400000">
            <a:off x="2519958" y="1009463"/>
            <a:ext cx="4104084" cy="3124201"/>
          </a:xfrm>
          <a:prstGeom prst="rect">
            <a:avLst/>
          </a:prstGeom>
          <a:ln w="50800">
            <a:solidFill>
              <a:srgbClr val="D8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직사각형 4"/>
          <p:cNvSpPr/>
          <p:nvPr/>
        </p:nvSpPr>
        <p:spPr>
          <a:xfrm rot="5400000">
            <a:off x="2036834" y="-41467"/>
            <a:ext cx="411891" cy="1534246"/>
          </a:xfrm>
          <a:prstGeom prst="rect">
            <a:avLst/>
          </a:prstGeom>
          <a:solidFill>
            <a:srgbClr val="D84444"/>
          </a:solidFill>
          <a:ln w="50800">
            <a:solidFill>
              <a:srgbClr val="D8444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-150" baseline="0">
          <a:ln>
            <a:noFill/>
          </a:ln>
          <a:solidFill>
            <a:srgbClr val="000000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622" r="3658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876" y="973802"/>
            <a:ext cx="325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24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125" name="TextBox 5"/>
          <p:cNvSpPr txBox="1"/>
          <p:nvPr/>
        </p:nvSpPr>
        <p:spPr>
          <a:xfrm>
            <a:off x="285719" y="571485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회원관리</a:t>
            </a:r>
          </a:p>
        </p:txBody>
      </p:sp>
      <p:grpSp>
        <p:nvGrpSpPr>
          <p:cNvPr id="128" name="타원 6"/>
          <p:cNvGrpSpPr/>
          <p:nvPr/>
        </p:nvGrpSpPr>
        <p:grpSpPr>
          <a:xfrm>
            <a:off x="836362" y="3713957"/>
            <a:ext cx="214316" cy="243841"/>
            <a:chOff x="0" y="0"/>
            <a:chExt cx="214314" cy="243840"/>
          </a:xfrm>
        </p:grpSpPr>
        <p:sp>
          <p:nvSpPr>
            <p:cNvPr id="126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27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31" name="타원 11"/>
          <p:cNvGrpSpPr/>
          <p:nvPr/>
        </p:nvGrpSpPr>
        <p:grpSpPr>
          <a:xfrm>
            <a:off x="836362" y="2908979"/>
            <a:ext cx="214316" cy="243841"/>
            <a:chOff x="0" y="0"/>
            <a:chExt cx="214314" cy="243840"/>
          </a:xfrm>
        </p:grpSpPr>
        <p:sp>
          <p:nvSpPr>
            <p:cNvPr id="129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30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4" name="타원 12"/>
          <p:cNvGrpSpPr/>
          <p:nvPr/>
        </p:nvGrpSpPr>
        <p:grpSpPr>
          <a:xfrm>
            <a:off x="4000496" y="2350610"/>
            <a:ext cx="357191" cy="370841"/>
            <a:chOff x="0" y="0"/>
            <a:chExt cx="357189" cy="370840"/>
          </a:xfrm>
        </p:grpSpPr>
        <p:sp>
          <p:nvSpPr>
            <p:cNvPr id="13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33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7" name="타원 13"/>
          <p:cNvGrpSpPr/>
          <p:nvPr/>
        </p:nvGrpSpPr>
        <p:grpSpPr>
          <a:xfrm>
            <a:off x="4000496" y="3201041"/>
            <a:ext cx="357191" cy="370841"/>
            <a:chOff x="0" y="0"/>
            <a:chExt cx="357189" cy="370840"/>
          </a:xfrm>
        </p:grpSpPr>
        <p:sp>
          <p:nvSpPr>
            <p:cNvPr id="135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36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38" name="TextBox 15"/>
          <p:cNvSpPr txBox="1"/>
          <p:nvPr/>
        </p:nvSpPr>
        <p:spPr>
          <a:xfrm>
            <a:off x="4368163" y="2376135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일반사용자 회원가입 화면으로 이동</a:t>
            </a:r>
          </a:p>
        </p:txBody>
      </p:sp>
      <p:sp>
        <p:nvSpPr>
          <p:cNvPr id="139" name="TextBox 16"/>
          <p:cNvSpPr txBox="1"/>
          <p:nvPr/>
        </p:nvSpPr>
        <p:spPr>
          <a:xfrm>
            <a:off x="4368163" y="3226566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사업자 회원가입 화면으로 이동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6"/>
            <a:ext cx="325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43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144" name="TextBox 5"/>
          <p:cNvSpPr txBox="1"/>
          <p:nvPr/>
        </p:nvSpPr>
        <p:spPr>
          <a:xfrm>
            <a:off x="285719" y="571485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회원관리</a:t>
            </a:r>
          </a:p>
        </p:txBody>
      </p:sp>
      <p:grpSp>
        <p:nvGrpSpPr>
          <p:cNvPr id="147" name="타원 6"/>
          <p:cNvGrpSpPr/>
          <p:nvPr/>
        </p:nvGrpSpPr>
        <p:grpSpPr>
          <a:xfrm>
            <a:off x="1423531" y="3862844"/>
            <a:ext cx="214315" cy="243841"/>
            <a:chOff x="0" y="0"/>
            <a:chExt cx="214314" cy="243840"/>
          </a:xfrm>
        </p:grpSpPr>
        <p:sp>
          <p:nvSpPr>
            <p:cNvPr id="145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46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50" name="타원 11"/>
          <p:cNvGrpSpPr/>
          <p:nvPr/>
        </p:nvGrpSpPr>
        <p:grpSpPr>
          <a:xfrm>
            <a:off x="2576118" y="2159766"/>
            <a:ext cx="214315" cy="243841"/>
            <a:chOff x="0" y="0"/>
            <a:chExt cx="214314" cy="243840"/>
          </a:xfrm>
        </p:grpSpPr>
        <p:sp>
          <p:nvSpPr>
            <p:cNvPr id="148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49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3" name="타원 12"/>
          <p:cNvGrpSpPr/>
          <p:nvPr/>
        </p:nvGrpSpPr>
        <p:grpSpPr>
          <a:xfrm>
            <a:off x="4000496" y="1124042"/>
            <a:ext cx="357191" cy="370842"/>
            <a:chOff x="0" y="0"/>
            <a:chExt cx="357189" cy="370840"/>
          </a:xfrm>
        </p:grpSpPr>
        <p:sp>
          <p:nvSpPr>
            <p:cNvPr id="151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52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6" name="타원 13"/>
          <p:cNvGrpSpPr/>
          <p:nvPr/>
        </p:nvGrpSpPr>
        <p:grpSpPr>
          <a:xfrm>
            <a:off x="4000496" y="3157197"/>
            <a:ext cx="357191" cy="370841"/>
            <a:chOff x="0" y="0"/>
            <a:chExt cx="357189" cy="370840"/>
          </a:xfrm>
        </p:grpSpPr>
        <p:sp>
          <p:nvSpPr>
            <p:cNvPr id="154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55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57" name="TextBox 15"/>
          <p:cNvSpPr txBox="1"/>
          <p:nvPr/>
        </p:nvSpPr>
        <p:spPr>
          <a:xfrm>
            <a:off x="4368163" y="1110100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아이디 중복체크</a:t>
            </a:r>
          </a:p>
        </p:txBody>
      </p:sp>
      <p:sp>
        <p:nvSpPr>
          <p:cNvPr id="158" name="TextBox 16"/>
          <p:cNvSpPr txBox="1"/>
          <p:nvPr/>
        </p:nvSpPr>
        <p:spPr>
          <a:xfrm>
            <a:off x="4368163" y="3143254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입력한 정보로 가입</a:t>
            </a:r>
          </a:p>
        </p:txBody>
      </p:sp>
      <p:sp>
        <p:nvSpPr>
          <p:cNvPr id="159" name="TextBox 17"/>
          <p:cNvSpPr txBox="1"/>
          <p:nvPr/>
        </p:nvSpPr>
        <p:spPr>
          <a:xfrm>
            <a:off x="4000496" y="4469198"/>
            <a:ext cx="407196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984807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* 매장관리자 회원가입 </a:t>
            </a:r>
            <a:r>
              <a:rPr/>
              <a:t>플랫폼도 </a:t>
            </a:r>
            <a:r>
              <a:rPr lang="ko-KR" altLang="en-US" dirty="0" smtClean="0"/>
              <a:t>기능 사항 </a:t>
            </a:r>
            <a:r>
              <a:rPr smtClean="0"/>
              <a:t>동일</a:t>
            </a: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0067"/>
          <a:stretch>
            <a:fillRect/>
          </a:stretch>
        </p:blipFill>
        <p:spPr bwMode="auto">
          <a:xfrm>
            <a:off x="4357686" y="3571882"/>
            <a:ext cx="2008924" cy="17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JUN\Desktop\KakaoTalk_20170804_021402341.png"/>
          <p:cNvPicPr>
            <a:picLocks noChangeAspect="1" noChangeArrowheads="1"/>
          </p:cNvPicPr>
          <p:nvPr/>
        </p:nvPicPr>
        <p:blipFill>
          <a:blip r:embed="rId4" cstate="print"/>
          <a:srcRect b="20629"/>
          <a:stretch>
            <a:fillRect/>
          </a:stretch>
        </p:blipFill>
        <p:spPr bwMode="auto">
          <a:xfrm>
            <a:off x="4357686" y="1500180"/>
            <a:ext cx="3149620" cy="1285884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6572264" y="3624506"/>
            <a:ext cx="2071702" cy="436801"/>
            <a:chOff x="6572264" y="3624506"/>
            <a:chExt cx="2071702" cy="4368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 t="44634"/>
            <a:stretch>
              <a:fillRect/>
            </a:stretch>
          </p:blipFill>
          <p:spPr bwMode="auto">
            <a:xfrm>
              <a:off x="6572264" y="3741070"/>
              <a:ext cx="2071702" cy="32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/>
            <a:srcRect b="75298"/>
            <a:stretch>
              <a:fillRect/>
            </a:stretch>
          </p:blipFill>
          <p:spPr bwMode="auto">
            <a:xfrm>
              <a:off x="6572264" y="3624506"/>
              <a:ext cx="2071702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5939" y="1415586"/>
            <a:ext cx="266766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391"/>
          <a:stretch>
            <a:fillRect/>
          </a:stretch>
        </p:blipFill>
        <p:spPr bwMode="auto">
          <a:xfrm>
            <a:off x="3941921" y="1409008"/>
            <a:ext cx="273141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타원 12"/>
          <p:cNvGrpSpPr/>
          <p:nvPr/>
        </p:nvGrpSpPr>
        <p:grpSpPr>
          <a:xfrm>
            <a:off x="3772734" y="3088554"/>
            <a:ext cx="285752" cy="338552"/>
            <a:chOff x="0" y="0"/>
            <a:chExt cx="357190" cy="423190"/>
          </a:xfrm>
        </p:grpSpPr>
        <p:sp>
          <p:nvSpPr>
            <p:cNvPr id="2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2"/>
            <p:cNvSpPr txBox="1"/>
            <p:nvPr/>
          </p:nvSpPr>
          <p:spPr>
            <a:xfrm>
              <a:off x="52307" y="0"/>
              <a:ext cx="252574" cy="423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sz="16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8" name="타원 12"/>
          <p:cNvGrpSpPr/>
          <p:nvPr/>
        </p:nvGrpSpPr>
        <p:grpSpPr>
          <a:xfrm>
            <a:off x="3772734" y="1097865"/>
            <a:ext cx="285752" cy="338552"/>
            <a:chOff x="0" y="0"/>
            <a:chExt cx="357190" cy="423190"/>
          </a:xfrm>
        </p:grpSpPr>
        <p:sp>
          <p:nvSpPr>
            <p:cNvPr id="19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1"/>
            <p:cNvSpPr txBox="1"/>
            <p:nvPr/>
          </p:nvSpPr>
          <p:spPr>
            <a:xfrm>
              <a:off x="52307" y="0"/>
              <a:ext cx="252574" cy="423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sz="160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971566"/>
            <a:ext cx="325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2444" y="7142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57148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CB5151"/>
                </a:solidFill>
                <a:latin typeface="나눔스퀘어 Bold" pitchFamily="50" charset="-127"/>
                <a:ea typeface="나눔스퀘어 Bold" pitchFamily="50" charset="-127"/>
              </a:rPr>
              <a:t>회원관리</a:t>
            </a:r>
            <a:endParaRPr lang="ko-KR" altLang="en-US" sz="1600" b="1" dirty="0">
              <a:solidFill>
                <a:srgbClr val="CB515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8963" y="1058396"/>
            <a:ext cx="42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963" y="3068427"/>
            <a:ext cx="420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입력받아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서버에 전달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0483" y="3468018"/>
            <a:ext cx="2390343" cy="123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grpSp>
        <p:nvGrpSpPr>
          <p:cNvPr id="33" name="타원 11"/>
          <p:cNvGrpSpPr/>
          <p:nvPr/>
        </p:nvGrpSpPr>
        <p:grpSpPr>
          <a:xfrm>
            <a:off x="2409125" y="2643188"/>
            <a:ext cx="214315" cy="243841"/>
            <a:chOff x="0" y="0"/>
            <a:chExt cx="214314" cy="243840"/>
          </a:xfrm>
        </p:grpSpPr>
        <p:sp>
          <p:nvSpPr>
            <p:cNvPr id="34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35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6" name="타원 11"/>
          <p:cNvGrpSpPr/>
          <p:nvPr/>
        </p:nvGrpSpPr>
        <p:grpSpPr>
          <a:xfrm>
            <a:off x="2409125" y="3759883"/>
            <a:ext cx="214316" cy="280844"/>
            <a:chOff x="0" y="-1"/>
            <a:chExt cx="214315" cy="280843"/>
          </a:xfrm>
        </p:grpSpPr>
        <p:sp>
          <p:nvSpPr>
            <p:cNvPr id="37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38" name="1"/>
            <p:cNvSpPr txBox="1"/>
            <p:nvPr/>
          </p:nvSpPr>
          <p:spPr>
            <a:xfrm>
              <a:off x="31386" y="-1"/>
              <a:ext cx="151542" cy="280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dirty="0" smtClean="0"/>
                <a:t>2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62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163" name="TextBox 5"/>
          <p:cNvSpPr txBox="1"/>
          <p:nvPr/>
        </p:nvSpPr>
        <p:spPr>
          <a:xfrm>
            <a:off x="285719" y="571485"/>
            <a:ext cx="1294084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사용자(소비자)</a:t>
            </a:r>
          </a:p>
        </p:txBody>
      </p:sp>
      <p:sp>
        <p:nvSpPr>
          <p:cNvPr id="5125" name="AutoShape 5" descr="https://mail.naver.com/read/image/original/?mimeSN=1501813704.575619.28220.18176&amp;offset=1900&amp;size=35780&amp;u=mirotick&amp;cid=fd2d118c56b965a532aac1177e6e4cd@cweb07.nm.nhnsystem.com&amp;contentType=image/png&amp;filename=1501813703779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7" name="AutoShape 7" descr="https://mail.naver.com/read/image/original/?mimeSN=1501813704.575619.28220.18176&amp;offset=1900&amp;size=35780&amp;u=mirotick&amp;cid=fd2d118c56b965a532aac1177e6e4cd@cweb07.nm.nhnsystem.com&amp;contentType=image/png&amp;filename=1501813703779.png&amp;org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타원 6"/>
          <p:cNvGrpSpPr/>
          <p:nvPr/>
        </p:nvGrpSpPr>
        <p:grpSpPr>
          <a:xfrm>
            <a:off x="3369790" y="2603720"/>
            <a:ext cx="214315" cy="243841"/>
            <a:chOff x="0" y="0"/>
            <a:chExt cx="214314" cy="243840"/>
          </a:xfrm>
        </p:grpSpPr>
        <p:sp>
          <p:nvSpPr>
            <p:cNvPr id="11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2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3" name="타원 6"/>
          <p:cNvGrpSpPr/>
          <p:nvPr/>
        </p:nvGrpSpPr>
        <p:grpSpPr>
          <a:xfrm>
            <a:off x="330846" y="2993800"/>
            <a:ext cx="214315" cy="243841"/>
            <a:chOff x="0" y="0"/>
            <a:chExt cx="214314" cy="243840"/>
          </a:xfrm>
        </p:grpSpPr>
        <p:sp>
          <p:nvSpPr>
            <p:cNvPr id="14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5" name="3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" name="타원 6"/>
          <p:cNvGrpSpPr/>
          <p:nvPr/>
        </p:nvGrpSpPr>
        <p:grpSpPr>
          <a:xfrm>
            <a:off x="4357686" y="2613661"/>
            <a:ext cx="214315" cy="243841"/>
            <a:chOff x="0" y="0"/>
            <a:chExt cx="214314" cy="243840"/>
          </a:xfrm>
        </p:grpSpPr>
        <p:sp>
          <p:nvSpPr>
            <p:cNvPr id="17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8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" name="타원 8"/>
          <p:cNvGrpSpPr/>
          <p:nvPr/>
        </p:nvGrpSpPr>
        <p:grpSpPr>
          <a:xfrm>
            <a:off x="5791016" y="2000246"/>
            <a:ext cx="357190" cy="370841"/>
            <a:chOff x="0" y="0"/>
            <a:chExt cx="357189" cy="370840"/>
          </a:xfrm>
        </p:grpSpPr>
        <p:sp>
          <p:nvSpPr>
            <p:cNvPr id="23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5" name="타원 8"/>
          <p:cNvGrpSpPr/>
          <p:nvPr/>
        </p:nvGrpSpPr>
        <p:grpSpPr>
          <a:xfrm>
            <a:off x="5791016" y="2694858"/>
            <a:ext cx="357190" cy="370841"/>
            <a:chOff x="0" y="0"/>
            <a:chExt cx="357189" cy="370840"/>
          </a:xfrm>
        </p:grpSpPr>
        <p:sp>
          <p:nvSpPr>
            <p:cNvPr id="26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7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" name="타원 8"/>
          <p:cNvGrpSpPr/>
          <p:nvPr/>
        </p:nvGrpSpPr>
        <p:grpSpPr>
          <a:xfrm>
            <a:off x="5791016" y="3389470"/>
            <a:ext cx="357190" cy="370841"/>
            <a:chOff x="0" y="0"/>
            <a:chExt cx="357189" cy="370840"/>
          </a:xfrm>
        </p:grpSpPr>
        <p:sp>
          <p:nvSpPr>
            <p:cNvPr id="29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30" name="3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4" name="클릭하면 예약을 받는 상태로 변경됨"/>
          <p:cNvSpPr txBox="1"/>
          <p:nvPr/>
        </p:nvSpPr>
        <p:spPr>
          <a:xfrm>
            <a:off x="6201215" y="2044696"/>
            <a:ext cx="20479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개인정보 수정화면으로 이동</a:t>
            </a: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클릭하면 예약을 받는 상태로 변경됨"/>
          <p:cNvSpPr txBox="1"/>
          <p:nvPr/>
        </p:nvSpPr>
        <p:spPr>
          <a:xfrm>
            <a:off x="6201215" y="2739308"/>
            <a:ext cx="17402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메뉴 주문화면으로 이동</a:t>
            </a: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매장의 메뉴를 추가/삭제/검색"/>
          <p:cNvSpPr txBox="1"/>
          <p:nvPr/>
        </p:nvSpPr>
        <p:spPr>
          <a:xfrm>
            <a:off x="6201215" y="3433920"/>
            <a:ext cx="215699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최근 주문 내역 리스트를 출력</a:t>
            </a:r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37424" y="922098"/>
            <a:ext cx="5149850" cy="3854450"/>
            <a:chOff x="337424" y="922098"/>
            <a:chExt cx="5149850" cy="3854450"/>
          </a:xfrm>
        </p:grpSpPr>
        <p:pic>
          <p:nvPicPr>
            <p:cNvPr id="5128" name="Picture 8" descr="C:\Users\JUN\Desktop\1231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424" y="922098"/>
              <a:ext cx="5149850" cy="3854450"/>
            </a:xfrm>
            <a:prstGeom prst="rect">
              <a:avLst/>
            </a:prstGeom>
            <a:noFill/>
          </p:spPr>
        </p:pic>
        <p:pic>
          <p:nvPicPr>
            <p:cNvPr id="5130" name="Picture 10" descr="E:\최근주문내역.PNG"/>
            <p:cNvPicPr>
              <a:picLocks noChangeAspect="1" noChangeArrowheads="1"/>
            </p:cNvPicPr>
            <p:nvPr/>
          </p:nvPicPr>
          <p:blipFill>
            <a:blip r:embed="rId4"/>
            <a:srcRect l="1406" t="60886" r="2473" b="2681"/>
            <a:stretch>
              <a:fillRect/>
            </a:stretch>
          </p:blipFill>
          <p:spPr bwMode="auto">
            <a:xfrm>
              <a:off x="447410" y="3299982"/>
              <a:ext cx="4857784" cy="13303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86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187" name="TextBox 5"/>
          <p:cNvSpPr txBox="1"/>
          <p:nvPr/>
        </p:nvSpPr>
        <p:spPr>
          <a:xfrm>
            <a:off x="285719" y="571485"/>
            <a:ext cx="1294084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사용자(소비자)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57" y="990615"/>
            <a:ext cx="5118101" cy="3867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타원 6"/>
          <p:cNvGrpSpPr/>
          <p:nvPr/>
        </p:nvGrpSpPr>
        <p:grpSpPr>
          <a:xfrm>
            <a:off x="4464842" y="4136414"/>
            <a:ext cx="214315" cy="243841"/>
            <a:chOff x="0" y="0"/>
            <a:chExt cx="214314" cy="243840"/>
          </a:xfrm>
        </p:grpSpPr>
        <p:sp>
          <p:nvSpPr>
            <p:cNvPr id="189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90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4" name="타원 8"/>
          <p:cNvGrpSpPr/>
          <p:nvPr/>
        </p:nvGrpSpPr>
        <p:grpSpPr>
          <a:xfrm>
            <a:off x="5623836" y="2740938"/>
            <a:ext cx="285751" cy="338552"/>
            <a:chOff x="0" y="0"/>
            <a:chExt cx="357190" cy="439362"/>
          </a:xfrm>
        </p:grpSpPr>
        <p:sp>
          <p:nvSpPr>
            <p:cNvPr id="19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2308" y="0"/>
              <a:ext cx="25257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sz="1600" dirty="0" smtClean="0"/>
                <a:t>2</a:t>
              </a:r>
              <a:endParaRPr sz="1600"/>
            </a:p>
          </p:txBody>
        </p:sp>
      </p:grpSp>
      <p:sp>
        <p:nvSpPr>
          <p:cNvPr id="195" name="TextBox 10"/>
          <p:cNvSpPr txBox="1"/>
          <p:nvPr/>
        </p:nvSpPr>
        <p:spPr>
          <a:xfrm>
            <a:off x="5981026" y="2669500"/>
            <a:ext cx="28575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정보를 입력받아 개인정보 수정</a:t>
            </a:r>
          </a:p>
        </p:txBody>
      </p:sp>
      <p:pic>
        <p:nvPicPr>
          <p:cNvPr id="1026" name="Picture 2" descr="C:\Users\JUN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026" y="3026690"/>
            <a:ext cx="2786050" cy="1571636"/>
          </a:xfrm>
          <a:prstGeom prst="rect">
            <a:avLst/>
          </a:prstGeom>
          <a:noFill/>
        </p:spPr>
      </p:pic>
      <p:grpSp>
        <p:nvGrpSpPr>
          <p:cNvPr id="17" name="타원 8"/>
          <p:cNvGrpSpPr/>
          <p:nvPr/>
        </p:nvGrpSpPr>
        <p:grpSpPr>
          <a:xfrm>
            <a:off x="5623836" y="1240740"/>
            <a:ext cx="285751" cy="338552"/>
            <a:chOff x="0" y="0"/>
            <a:chExt cx="357190" cy="439362"/>
          </a:xfrm>
        </p:grpSpPr>
        <p:sp>
          <p:nvSpPr>
            <p:cNvPr id="18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/>
            </a:p>
          </p:txBody>
        </p:sp>
        <p:sp>
          <p:nvSpPr>
            <p:cNvPr id="19" name="1"/>
            <p:cNvSpPr txBox="1"/>
            <p:nvPr/>
          </p:nvSpPr>
          <p:spPr>
            <a:xfrm>
              <a:off x="52308" y="0"/>
              <a:ext cx="25257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sz="1600" dirty="0" smtClean="0"/>
                <a:t>1</a:t>
              </a:r>
              <a:endParaRPr sz="1600"/>
            </a:p>
          </p:txBody>
        </p:sp>
      </p:grpSp>
      <p:pic>
        <p:nvPicPr>
          <p:cNvPr id="1030" name="Picture 6" descr="C:\Users\JUN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150" y="1669368"/>
            <a:ext cx="3143272" cy="642942"/>
          </a:xfrm>
          <a:prstGeom prst="rect">
            <a:avLst/>
          </a:prstGeom>
          <a:noFill/>
        </p:spPr>
      </p:pic>
      <p:sp>
        <p:nvSpPr>
          <p:cNvPr id="24" name="TextBox 10"/>
          <p:cNvSpPr txBox="1"/>
          <p:nvPr/>
        </p:nvSpPr>
        <p:spPr>
          <a:xfrm>
            <a:off x="5909588" y="1169302"/>
            <a:ext cx="2857521" cy="38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dirty="0" smtClean="0"/>
              <a:t>회원마다 저장되어 있는 세션정보 호출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99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200" name="TextBox 5"/>
          <p:cNvSpPr txBox="1"/>
          <p:nvPr/>
        </p:nvSpPr>
        <p:spPr>
          <a:xfrm>
            <a:off x="285719" y="571485"/>
            <a:ext cx="1294084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사용자(소비자)</a:t>
            </a:r>
          </a:p>
        </p:txBody>
      </p:sp>
      <p:pic>
        <p:nvPicPr>
          <p:cNvPr id="3074" name="Picture 2" descr="C:\Users\JUN\Downloads\0_캡처.PNG_170804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14"/>
            <a:ext cx="5149851" cy="38798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N\Downloads\0_캡처.PNG_170804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14"/>
            <a:ext cx="4857784" cy="3673399"/>
          </a:xfrm>
          <a:prstGeom prst="rect">
            <a:avLst/>
          </a:prstGeom>
          <a:noFill/>
        </p:spPr>
      </p:pic>
      <p:sp>
        <p:nvSpPr>
          <p:cNvPr id="198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199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200" name="TextBox 5"/>
          <p:cNvSpPr txBox="1"/>
          <p:nvPr/>
        </p:nvSpPr>
        <p:spPr>
          <a:xfrm>
            <a:off x="285719" y="571485"/>
            <a:ext cx="1294084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사용자(소비자)</a:t>
            </a:r>
          </a:p>
        </p:txBody>
      </p:sp>
      <p:grpSp>
        <p:nvGrpSpPr>
          <p:cNvPr id="2" name="타원 6"/>
          <p:cNvGrpSpPr/>
          <p:nvPr/>
        </p:nvGrpSpPr>
        <p:grpSpPr>
          <a:xfrm>
            <a:off x="2324532" y="2116810"/>
            <a:ext cx="214315" cy="243841"/>
            <a:chOff x="0" y="0"/>
            <a:chExt cx="214314" cy="243840"/>
          </a:xfrm>
        </p:grpSpPr>
        <p:sp>
          <p:nvSpPr>
            <p:cNvPr id="201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02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" name="타원 8"/>
          <p:cNvGrpSpPr/>
          <p:nvPr/>
        </p:nvGrpSpPr>
        <p:grpSpPr>
          <a:xfrm>
            <a:off x="5357818" y="1000114"/>
            <a:ext cx="357191" cy="370841"/>
            <a:chOff x="0" y="0"/>
            <a:chExt cx="357189" cy="370840"/>
          </a:xfrm>
        </p:grpSpPr>
        <p:sp>
          <p:nvSpPr>
            <p:cNvPr id="204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05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07" name="TextBox 10"/>
          <p:cNvSpPr txBox="1"/>
          <p:nvPr/>
        </p:nvSpPr>
        <p:spPr>
          <a:xfrm>
            <a:off x="5775968" y="1025639"/>
            <a:ext cx="2857521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매장이름을 키워드로 입력받아 검색</a:t>
            </a:r>
          </a:p>
        </p:txBody>
      </p:sp>
      <p:grpSp>
        <p:nvGrpSpPr>
          <p:cNvPr id="4" name="타원 6"/>
          <p:cNvGrpSpPr/>
          <p:nvPr/>
        </p:nvGrpSpPr>
        <p:grpSpPr>
          <a:xfrm>
            <a:off x="4000496" y="4185297"/>
            <a:ext cx="214315" cy="243841"/>
            <a:chOff x="0" y="0"/>
            <a:chExt cx="214314" cy="243840"/>
          </a:xfrm>
        </p:grpSpPr>
        <p:sp>
          <p:nvSpPr>
            <p:cNvPr id="208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09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" name="타원 8"/>
          <p:cNvGrpSpPr/>
          <p:nvPr/>
        </p:nvGrpSpPr>
        <p:grpSpPr>
          <a:xfrm>
            <a:off x="5357818" y="1645917"/>
            <a:ext cx="357191" cy="370841"/>
            <a:chOff x="0" y="0"/>
            <a:chExt cx="357189" cy="370840"/>
          </a:xfrm>
        </p:grpSpPr>
        <p:sp>
          <p:nvSpPr>
            <p:cNvPr id="211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12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14" name="TextBox 10"/>
          <p:cNvSpPr txBox="1"/>
          <p:nvPr/>
        </p:nvSpPr>
        <p:spPr>
          <a:xfrm>
            <a:off x="5775968" y="1500180"/>
            <a:ext cx="2857521" cy="66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선택한 메뉴의 수량을 입력받아 </a:t>
            </a:r>
          </a:p>
          <a:p>
            <a: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총 금액을 계산한 뒤 주문확인</a:t>
            </a:r>
          </a:p>
        </p:txBody>
      </p:sp>
      <p:pic>
        <p:nvPicPr>
          <p:cNvPr id="4099" name="Picture 3" descr="C:\Users\JUN\Downloads\0_캡처.PNG_170804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331077"/>
            <a:ext cx="2000264" cy="1240423"/>
          </a:xfrm>
          <a:prstGeom prst="rect">
            <a:avLst/>
          </a:prstGeom>
          <a:noFill/>
        </p:spPr>
      </p:pic>
      <p:pic>
        <p:nvPicPr>
          <p:cNvPr id="4100" name="Picture 4" descr="C:\Users\JUN\Downloads\0_캡처.PNG_170804\4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616961"/>
            <a:ext cx="2000264" cy="124080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357158" y="948410"/>
            <a:ext cx="5124450" cy="3854450"/>
            <a:chOff x="142844" y="-1285902"/>
            <a:chExt cx="5124450" cy="3854450"/>
          </a:xfrm>
        </p:grpSpPr>
        <p:grpSp>
          <p:nvGrpSpPr>
            <p:cNvPr id="50" name="그룹 49"/>
            <p:cNvGrpSpPr/>
            <p:nvPr/>
          </p:nvGrpSpPr>
          <p:grpSpPr>
            <a:xfrm>
              <a:off x="142844" y="-1285902"/>
              <a:ext cx="5124450" cy="3854450"/>
              <a:chOff x="3571868" y="357172"/>
              <a:chExt cx="5124450" cy="3854450"/>
            </a:xfrm>
          </p:grpSpPr>
          <p:pic>
            <p:nvPicPr>
              <p:cNvPr id="6146" name="Picture 2" descr="C:\Users\JUN\Downloads\0_캡처.PNG_170804\66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571868" y="357172"/>
                <a:ext cx="5124450" cy="3854450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533" t="62724" r="52967" b="12186"/>
              <a:stretch>
                <a:fillRect/>
              </a:stretch>
            </p:blipFill>
            <p:spPr>
              <a:xfrm>
                <a:off x="3714744" y="2786064"/>
                <a:ext cx="2304000" cy="1021259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19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2259" t="62365" r="7241" b="12545"/>
            <a:stretch>
              <a:fillRect/>
            </a:stretch>
          </p:blipFill>
          <p:spPr>
            <a:xfrm>
              <a:off x="2777319" y="1110100"/>
              <a:ext cx="2372763" cy="129904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16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217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218" name="TextBox 5"/>
          <p:cNvSpPr txBox="1"/>
          <p:nvPr/>
        </p:nvSpPr>
        <p:spPr>
          <a:xfrm>
            <a:off x="285719" y="571485"/>
            <a:ext cx="982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매장관리자</a:t>
            </a:r>
          </a:p>
        </p:txBody>
      </p:sp>
      <p:grpSp>
        <p:nvGrpSpPr>
          <p:cNvPr id="222" name="타원 6"/>
          <p:cNvGrpSpPr/>
          <p:nvPr/>
        </p:nvGrpSpPr>
        <p:grpSpPr>
          <a:xfrm>
            <a:off x="1428728" y="2143122"/>
            <a:ext cx="214315" cy="243841"/>
            <a:chOff x="0" y="0"/>
            <a:chExt cx="214314" cy="243840"/>
          </a:xfrm>
        </p:grpSpPr>
        <p:sp>
          <p:nvSpPr>
            <p:cNvPr id="220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21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5" name="타원 6"/>
          <p:cNvGrpSpPr/>
          <p:nvPr/>
        </p:nvGrpSpPr>
        <p:grpSpPr>
          <a:xfrm>
            <a:off x="3289103" y="2571750"/>
            <a:ext cx="214315" cy="243841"/>
            <a:chOff x="0" y="0"/>
            <a:chExt cx="214314" cy="243840"/>
          </a:xfrm>
        </p:grpSpPr>
        <p:sp>
          <p:nvSpPr>
            <p:cNvPr id="223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24" name="3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28" name="타원 6"/>
          <p:cNvGrpSpPr/>
          <p:nvPr/>
        </p:nvGrpSpPr>
        <p:grpSpPr>
          <a:xfrm>
            <a:off x="2129237" y="2571750"/>
            <a:ext cx="214315" cy="243841"/>
            <a:chOff x="0" y="0"/>
            <a:chExt cx="214314" cy="243840"/>
          </a:xfrm>
        </p:grpSpPr>
        <p:sp>
          <p:nvSpPr>
            <p:cNvPr id="226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27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30" name="4"/>
          <p:cNvSpPr txBox="1"/>
          <p:nvPr/>
        </p:nvSpPr>
        <p:spPr>
          <a:xfrm>
            <a:off x="4226461" y="2578327"/>
            <a:ext cx="151543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lnSpc>
                <a:spcPct val="130000"/>
              </a:lnSpc>
              <a:defRPr sz="1000" b="1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endParaRPr/>
          </a:p>
        </p:txBody>
      </p:sp>
      <p:grpSp>
        <p:nvGrpSpPr>
          <p:cNvPr id="234" name="타원 6"/>
          <p:cNvGrpSpPr/>
          <p:nvPr/>
        </p:nvGrpSpPr>
        <p:grpSpPr>
          <a:xfrm>
            <a:off x="428596" y="4338885"/>
            <a:ext cx="214316" cy="292386"/>
            <a:chOff x="0" y="-1"/>
            <a:chExt cx="214315" cy="292385"/>
          </a:xfrm>
        </p:grpSpPr>
        <p:sp>
          <p:nvSpPr>
            <p:cNvPr id="232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33" name="6"/>
            <p:cNvSpPr txBox="1"/>
            <p:nvPr/>
          </p:nvSpPr>
          <p:spPr>
            <a:xfrm>
              <a:off x="31386" y="-1"/>
              <a:ext cx="151542" cy="292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dirty="0" smtClean="0"/>
                <a:t>4</a:t>
              </a:r>
              <a:endParaRPr/>
            </a:p>
          </p:txBody>
        </p:sp>
      </p:grpSp>
      <p:grpSp>
        <p:nvGrpSpPr>
          <p:cNvPr id="237" name="타원 6"/>
          <p:cNvGrpSpPr/>
          <p:nvPr/>
        </p:nvGrpSpPr>
        <p:grpSpPr>
          <a:xfrm>
            <a:off x="2136530" y="4337966"/>
            <a:ext cx="214315" cy="243841"/>
            <a:chOff x="0" y="0"/>
            <a:chExt cx="214314" cy="243840"/>
          </a:xfrm>
        </p:grpSpPr>
        <p:sp>
          <p:nvSpPr>
            <p:cNvPr id="235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36" name="5"/>
            <p:cNvSpPr txBox="1"/>
            <p:nvPr/>
          </p:nvSpPr>
          <p:spPr>
            <a:xfrm>
              <a:off x="31386" y="-1"/>
              <a:ext cx="151542" cy="243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40" name="타원 8"/>
          <p:cNvGrpSpPr/>
          <p:nvPr/>
        </p:nvGrpSpPr>
        <p:grpSpPr>
          <a:xfrm>
            <a:off x="5991911" y="915497"/>
            <a:ext cx="357190" cy="370841"/>
            <a:chOff x="0" y="0"/>
            <a:chExt cx="357189" cy="370840"/>
          </a:xfrm>
        </p:grpSpPr>
        <p:sp>
          <p:nvSpPr>
            <p:cNvPr id="238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39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43" name="타원 8"/>
          <p:cNvGrpSpPr/>
          <p:nvPr/>
        </p:nvGrpSpPr>
        <p:grpSpPr>
          <a:xfrm>
            <a:off x="5991911" y="1610109"/>
            <a:ext cx="357190" cy="370841"/>
            <a:chOff x="0" y="0"/>
            <a:chExt cx="357189" cy="370840"/>
          </a:xfrm>
        </p:grpSpPr>
        <p:sp>
          <p:nvSpPr>
            <p:cNvPr id="241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42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46" name="타원 8"/>
          <p:cNvGrpSpPr/>
          <p:nvPr/>
        </p:nvGrpSpPr>
        <p:grpSpPr>
          <a:xfrm>
            <a:off x="5991911" y="2304721"/>
            <a:ext cx="357190" cy="370841"/>
            <a:chOff x="0" y="0"/>
            <a:chExt cx="357189" cy="370840"/>
          </a:xfrm>
        </p:grpSpPr>
        <p:sp>
          <p:nvSpPr>
            <p:cNvPr id="244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45" name="3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49" name="타원 8"/>
          <p:cNvGrpSpPr/>
          <p:nvPr/>
        </p:nvGrpSpPr>
        <p:grpSpPr>
          <a:xfrm>
            <a:off x="5991911" y="2999332"/>
            <a:ext cx="357190" cy="370841"/>
            <a:chOff x="0" y="0"/>
            <a:chExt cx="357189" cy="370840"/>
          </a:xfrm>
        </p:grpSpPr>
        <p:sp>
          <p:nvSpPr>
            <p:cNvPr id="247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48" name="4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52" name="타원 8"/>
          <p:cNvGrpSpPr/>
          <p:nvPr/>
        </p:nvGrpSpPr>
        <p:grpSpPr>
          <a:xfrm>
            <a:off x="5991911" y="3693944"/>
            <a:ext cx="357190" cy="370841"/>
            <a:chOff x="0" y="0"/>
            <a:chExt cx="357189" cy="370840"/>
          </a:xfrm>
        </p:grpSpPr>
        <p:sp>
          <p:nvSpPr>
            <p:cNvPr id="250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51" name="5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256" name="클릭하면 예약을 받는 상태로 변경됨"/>
          <p:cNvSpPr txBox="1"/>
          <p:nvPr/>
        </p:nvSpPr>
        <p:spPr>
          <a:xfrm>
            <a:off x="6402110" y="959947"/>
            <a:ext cx="261866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>
                <a:latin typeface="맑은 고딕" pitchFamily="50" charset="-127"/>
                <a:ea typeface="맑은 고딕" pitchFamily="50" charset="-127"/>
              </a:rPr>
              <a:t>클릭하면 예약을 받는 상태로 변경됨</a:t>
            </a:r>
          </a:p>
        </p:txBody>
      </p:sp>
      <p:sp>
        <p:nvSpPr>
          <p:cNvPr id="257" name="클릭하면 예약을 받는 상태로 변경됨"/>
          <p:cNvSpPr txBox="1"/>
          <p:nvPr/>
        </p:nvSpPr>
        <p:spPr>
          <a:xfrm>
            <a:off x="6402110" y="1654559"/>
            <a:ext cx="261866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>
                <a:latin typeface="맑은 고딕" pitchFamily="50" charset="-127"/>
                <a:ea typeface="맑은 고딕" pitchFamily="50" charset="-127"/>
              </a:rPr>
              <a:t>클릭하면 예약을 받는 상태로 변경됨</a:t>
            </a:r>
          </a:p>
        </p:txBody>
      </p:sp>
      <p:sp>
        <p:nvSpPr>
          <p:cNvPr id="258" name="매장의 메뉴를 추가/삭제/검색"/>
          <p:cNvSpPr txBox="1"/>
          <p:nvPr/>
        </p:nvSpPr>
        <p:spPr>
          <a:xfrm>
            <a:off x="6402110" y="2349171"/>
            <a:ext cx="216982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>
                <a:latin typeface="맑은 고딕" pitchFamily="50" charset="-127"/>
                <a:ea typeface="맑은 고딕" pitchFamily="50" charset="-127"/>
              </a:rPr>
              <a:t>매장의 메뉴를 추가/삭제/검색</a:t>
            </a:r>
          </a:p>
        </p:txBody>
      </p:sp>
      <p:sp>
        <p:nvSpPr>
          <p:cNvPr id="259" name="주문내역 통계화면으로 이동"/>
          <p:cNvSpPr txBox="1"/>
          <p:nvPr/>
        </p:nvSpPr>
        <p:spPr>
          <a:xfrm>
            <a:off x="6402110" y="2999332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선택한 소비자들의 주문을 승낙"/>
          <p:cNvSpPr txBox="1"/>
          <p:nvPr/>
        </p:nvSpPr>
        <p:spPr>
          <a:xfrm>
            <a:off x="6357950" y="3000378"/>
            <a:ext cx="225638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>
                <a:latin typeface="맑은 고딕" pitchFamily="50" charset="-127"/>
                <a:ea typeface="맑은 고딕" pitchFamily="50" charset="-127"/>
              </a:rPr>
              <a:t>선택한 소비자들의 주문을 승낙</a:t>
            </a:r>
          </a:p>
        </p:txBody>
      </p:sp>
      <p:sp>
        <p:nvSpPr>
          <p:cNvPr id="261" name="예약자를 선택하여 승낙 취소"/>
          <p:cNvSpPr txBox="1"/>
          <p:nvPr/>
        </p:nvSpPr>
        <p:spPr>
          <a:xfrm>
            <a:off x="6357950" y="3714758"/>
            <a:ext cx="210249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12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rPr>
                <a:latin typeface="맑은 고딕" pitchFamily="50" charset="-127"/>
                <a:ea typeface="맑은 고딕" pitchFamily="50" charset="-127"/>
              </a:rPr>
              <a:t>예약자를 선택하여 승낙 취소</a:t>
            </a:r>
          </a:p>
        </p:txBody>
      </p:sp>
      <p:pic>
        <p:nvPicPr>
          <p:cNvPr id="62" name="Picture 2" descr="C:\Users\JUN\Downloads\0_캡처.PNG_170804\66.PNG"/>
          <p:cNvPicPr>
            <a:picLocks noChangeAspect="1" noChangeArrowheads="1"/>
          </p:cNvPicPr>
          <p:nvPr/>
        </p:nvPicPr>
        <p:blipFill>
          <a:blip r:embed="rId2"/>
          <a:srcRect l="26487" t="46334" r="63754" b="46252"/>
          <a:stretch>
            <a:fillRect/>
          </a:stretch>
        </p:blipFill>
        <p:spPr bwMode="auto">
          <a:xfrm>
            <a:off x="4214810" y="2694891"/>
            <a:ext cx="1214446" cy="35719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264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265" name="TextBox 5"/>
          <p:cNvSpPr txBox="1"/>
          <p:nvPr/>
        </p:nvSpPr>
        <p:spPr>
          <a:xfrm>
            <a:off x="285719" y="571485"/>
            <a:ext cx="982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매장관리자</a:t>
            </a:r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57" y="1000113"/>
            <a:ext cx="5118101" cy="3860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9" name="타원 6"/>
          <p:cNvGrpSpPr/>
          <p:nvPr/>
        </p:nvGrpSpPr>
        <p:grpSpPr>
          <a:xfrm>
            <a:off x="4385609" y="4181716"/>
            <a:ext cx="214315" cy="243841"/>
            <a:chOff x="0" y="0"/>
            <a:chExt cx="214314" cy="243840"/>
          </a:xfrm>
        </p:grpSpPr>
        <p:sp>
          <p:nvSpPr>
            <p:cNvPr id="267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68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72" name="타원 7"/>
          <p:cNvGrpSpPr/>
          <p:nvPr/>
        </p:nvGrpSpPr>
        <p:grpSpPr>
          <a:xfrm>
            <a:off x="5704530" y="2036283"/>
            <a:ext cx="357191" cy="370841"/>
            <a:chOff x="0" y="0"/>
            <a:chExt cx="357189" cy="370840"/>
          </a:xfrm>
        </p:grpSpPr>
        <p:sp>
          <p:nvSpPr>
            <p:cNvPr id="270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71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73" name="TextBox 8"/>
          <p:cNvSpPr txBox="1"/>
          <p:nvPr/>
        </p:nvSpPr>
        <p:spPr>
          <a:xfrm>
            <a:off x="6072197" y="2000245"/>
            <a:ext cx="2857521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정보를 입력받아 매장정보 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14480" y="2584906"/>
            <a:ext cx="1285884" cy="200053"/>
          </a:xfrm>
          <a:prstGeom prst="rect">
            <a:avLst/>
          </a:prstGeom>
          <a:solidFill>
            <a:srgbClr val="FFFFFF"/>
          </a:solidFill>
          <a:ln w="3175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rPr>
              <a:t>293824-22412152</a:t>
            </a:r>
            <a:endParaRPr kumimoji="0" lang="ko-KR" altLang="en-US" sz="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Gobold"/>
              <a:sym typeface="Go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14480" y="2285998"/>
            <a:ext cx="1285884" cy="200053"/>
          </a:xfrm>
          <a:prstGeom prst="rect">
            <a:avLst/>
          </a:prstGeom>
          <a:solidFill>
            <a:srgbClr val="FFFFFF"/>
          </a:solidFill>
          <a:ln w="3175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rPr>
              <a:t>토끼정</a:t>
            </a:r>
            <a:endParaRPr kumimoji="0" lang="ko-KR" altLang="en-US" sz="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Gobold"/>
              <a:sym typeface="Go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480" y="2961830"/>
            <a:ext cx="1285884" cy="200053"/>
          </a:xfrm>
          <a:prstGeom prst="rect">
            <a:avLst/>
          </a:prstGeom>
          <a:solidFill>
            <a:srgbClr val="FFFFFF"/>
          </a:solidFill>
          <a:ln w="3175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rPr>
              <a:t>02-142-3242</a:t>
            </a:r>
            <a:endParaRPr kumimoji="0" lang="ko-KR" altLang="en-US" sz="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Gobold"/>
              <a:sym typeface="Go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14480" y="3286130"/>
            <a:ext cx="2286016" cy="200053"/>
          </a:xfrm>
          <a:prstGeom prst="rect">
            <a:avLst/>
          </a:prstGeom>
          <a:solidFill>
            <a:srgbClr val="FFFFFF"/>
          </a:solidFill>
          <a:ln w="3175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00" b="1" dirty="0" smtClean="0">
                <a:latin typeface="+mn-ea"/>
                <a:ea typeface="+mn-ea"/>
              </a:rPr>
              <a:t>강남구 </a:t>
            </a:r>
            <a:endParaRPr kumimoji="0" lang="ko-KR" altLang="en-US" sz="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Gobold"/>
              <a:sym typeface="Gobol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JUN\Downloads\0_캡처.PNG_170804\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52"/>
            <a:ext cx="4643470" cy="3494096"/>
          </a:xfrm>
          <a:prstGeom prst="rect">
            <a:avLst/>
          </a:prstGeom>
          <a:noFill/>
        </p:spPr>
      </p:pic>
      <p:sp>
        <p:nvSpPr>
          <p:cNvPr id="276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277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278" name="TextBox 5"/>
          <p:cNvSpPr txBox="1"/>
          <p:nvPr/>
        </p:nvSpPr>
        <p:spPr>
          <a:xfrm>
            <a:off x="285719" y="571485"/>
            <a:ext cx="982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매장관리자</a:t>
            </a:r>
          </a:p>
        </p:txBody>
      </p:sp>
      <p:grpSp>
        <p:nvGrpSpPr>
          <p:cNvPr id="281" name="타원 6"/>
          <p:cNvGrpSpPr/>
          <p:nvPr/>
        </p:nvGrpSpPr>
        <p:grpSpPr>
          <a:xfrm>
            <a:off x="2181656" y="2112675"/>
            <a:ext cx="214315" cy="243841"/>
            <a:chOff x="0" y="0"/>
            <a:chExt cx="214314" cy="243840"/>
          </a:xfrm>
        </p:grpSpPr>
        <p:sp>
          <p:nvSpPr>
            <p:cNvPr id="279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80" name="2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4" name="타원 7"/>
          <p:cNvGrpSpPr/>
          <p:nvPr/>
        </p:nvGrpSpPr>
        <p:grpSpPr>
          <a:xfrm>
            <a:off x="5326887" y="1613234"/>
            <a:ext cx="296028" cy="301684"/>
            <a:chOff x="0" y="0"/>
            <a:chExt cx="357190" cy="364016"/>
          </a:xfrm>
        </p:grpSpPr>
        <p:sp>
          <p:nvSpPr>
            <p:cNvPr id="28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/>
            </a:p>
          </p:txBody>
        </p:sp>
        <p:sp>
          <p:nvSpPr>
            <p:cNvPr id="283" name="1"/>
            <p:cNvSpPr txBox="1"/>
            <p:nvPr/>
          </p:nvSpPr>
          <p:spPr>
            <a:xfrm>
              <a:off x="52308" y="0"/>
              <a:ext cx="25257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sz="1600"/>
                <a:t>1</a:t>
              </a:r>
            </a:p>
          </p:txBody>
        </p:sp>
      </p:grpSp>
      <p:sp>
        <p:nvSpPr>
          <p:cNvPr id="285" name="TextBox 8"/>
          <p:cNvSpPr txBox="1"/>
          <p:nvPr/>
        </p:nvSpPr>
        <p:spPr>
          <a:xfrm>
            <a:off x="5632811" y="1582559"/>
            <a:ext cx="2368213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1200" dirty="0" smtClean="0"/>
              <a:t>입력한 정보로 메뉴 추가</a:t>
            </a:r>
            <a:endParaRPr sz="1200"/>
          </a:p>
        </p:txBody>
      </p:sp>
      <p:grpSp>
        <p:nvGrpSpPr>
          <p:cNvPr id="288" name="타원 6"/>
          <p:cNvGrpSpPr/>
          <p:nvPr/>
        </p:nvGrpSpPr>
        <p:grpSpPr>
          <a:xfrm>
            <a:off x="3571868" y="4071948"/>
            <a:ext cx="214315" cy="243841"/>
            <a:chOff x="0" y="0"/>
            <a:chExt cx="214314" cy="243840"/>
          </a:xfrm>
        </p:grpSpPr>
        <p:sp>
          <p:nvSpPr>
            <p:cNvPr id="286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87" name="1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1" name="타원 6"/>
          <p:cNvGrpSpPr/>
          <p:nvPr/>
        </p:nvGrpSpPr>
        <p:grpSpPr>
          <a:xfrm>
            <a:off x="1038647" y="4071948"/>
            <a:ext cx="214315" cy="243841"/>
            <a:chOff x="0" y="0"/>
            <a:chExt cx="214314" cy="243840"/>
          </a:xfrm>
        </p:grpSpPr>
        <p:sp>
          <p:nvSpPr>
            <p:cNvPr id="289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290" name="3"/>
            <p:cNvSpPr txBox="1"/>
            <p:nvPr/>
          </p:nvSpPr>
          <p:spPr>
            <a:xfrm>
              <a:off x="31386" y="-1"/>
              <a:ext cx="15154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94" name="타원 7"/>
          <p:cNvGrpSpPr/>
          <p:nvPr/>
        </p:nvGrpSpPr>
        <p:grpSpPr>
          <a:xfrm>
            <a:off x="5326887" y="2692372"/>
            <a:ext cx="296028" cy="301684"/>
            <a:chOff x="0" y="0"/>
            <a:chExt cx="357190" cy="364016"/>
          </a:xfrm>
        </p:grpSpPr>
        <p:sp>
          <p:nvSpPr>
            <p:cNvPr id="29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/>
            </a:p>
          </p:txBody>
        </p:sp>
        <p:sp>
          <p:nvSpPr>
            <p:cNvPr id="293" name="2"/>
            <p:cNvSpPr txBox="1"/>
            <p:nvPr/>
          </p:nvSpPr>
          <p:spPr>
            <a:xfrm>
              <a:off x="52308" y="0"/>
              <a:ext cx="25257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sz="1600"/>
                <a:t>2</a:t>
              </a:r>
            </a:p>
          </p:txBody>
        </p:sp>
      </p:grpSp>
      <p:grpSp>
        <p:nvGrpSpPr>
          <p:cNvPr id="297" name="타원 7"/>
          <p:cNvGrpSpPr/>
          <p:nvPr/>
        </p:nvGrpSpPr>
        <p:grpSpPr>
          <a:xfrm>
            <a:off x="5326887" y="3757376"/>
            <a:ext cx="296028" cy="301684"/>
            <a:chOff x="0" y="0"/>
            <a:chExt cx="357190" cy="364016"/>
          </a:xfrm>
        </p:grpSpPr>
        <p:sp>
          <p:nvSpPr>
            <p:cNvPr id="295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 sz="1600"/>
            </a:p>
          </p:txBody>
        </p:sp>
        <p:sp>
          <p:nvSpPr>
            <p:cNvPr id="296" name="3"/>
            <p:cNvSpPr txBox="1"/>
            <p:nvPr/>
          </p:nvSpPr>
          <p:spPr>
            <a:xfrm>
              <a:off x="52308" y="0"/>
              <a:ext cx="25257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sz="1600"/>
                <a:t>3</a:t>
              </a:r>
            </a:p>
          </p:txBody>
        </p:sp>
      </p:grpSp>
      <p:sp>
        <p:nvSpPr>
          <p:cNvPr id="298" name="TextBox 8"/>
          <p:cNvSpPr txBox="1"/>
          <p:nvPr/>
        </p:nvSpPr>
        <p:spPr>
          <a:xfrm>
            <a:off x="5632811" y="2634382"/>
            <a:ext cx="2368213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1200" dirty="0" smtClean="0"/>
              <a:t>메뉴 이름을 키워드로 검색</a:t>
            </a:r>
            <a:endParaRPr sz="1200"/>
          </a:p>
        </p:txBody>
      </p:sp>
      <p:sp>
        <p:nvSpPr>
          <p:cNvPr id="299" name="TextBox 8"/>
          <p:cNvSpPr txBox="1"/>
          <p:nvPr/>
        </p:nvSpPr>
        <p:spPr>
          <a:xfrm>
            <a:off x="5632811" y="3725699"/>
            <a:ext cx="2368213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rPr lang="ko-KR" altLang="en-US" sz="1200" dirty="0" smtClean="0"/>
              <a:t>선택한 메뉴를 삭제</a:t>
            </a:r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부제목 2"/>
          <p:cNvSpPr txBox="1"/>
          <p:nvPr/>
        </p:nvSpPr>
        <p:spPr>
          <a:xfrm>
            <a:off x="2156555" y="2715766"/>
            <a:ext cx="2091653" cy="43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342900" algn="just">
              <a:lnSpc>
                <a:spcPct val="120000"/>
              </a:lnSpc>
              <a:spcBef>
                <a:spcPts val="300"/>
              </a:spcBef>
              <a:defRPr sz="1400">
                <a:solidFill>
                  <a:srgbClr val="FFFFFF"/>
                </a:solid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</a:lstStyle>
          <a:p>
            <a:r>
              <a:t>JAVA MINI PROJECT</a:t>
            </a:r>
          </a:p>
        </p:txBody>
      </p:sp>
      <p:sp>
        <p:nvSpPr>
          <p:cNvPr id="60" name="직사각형 1"/>
          <p:cNvSpPr txBox="1"/>
          <p:nvPr/>
        </p:nvSpPr>
        <p:spPr>
          <a:xfrm>
            <a:off x="5000628" y="2158701"/>
            <a:ext cx="192882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4400">
                <a:solidFill>
                  <a:srgbClr val="D84444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갈게요</a:t>
            </a:r>
          </a:p>
        </p:txBody>
      </p:sp>
      <p:sp>
        <p:nvSpPr>
          <p:cNvPr id="61" name="부제목 2"/>
          <p:cNvSpPr txBox="1">
            <a:spLocks noGrp="1"/>
          </p:cNvSpPr>
          <p:nvPr>
            <p:ph type="body" sz="quarter" idx="4294967295"/>
          </p:nvPr>
        </p:nvSpPr>
        <p:spPr>
          <a:xfrm>
            <a:off x="2051472" y="2173321"/>
            <a:ext cx="2304504" cy="4320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180" indent="-305180" algn="ctr" defTabSz="813816">
              <a:spcBef>
                <a:spcPts val="500"/>
              </a:spcBef>
              <a:buSzTx/>
              <a:buNone/>
              <a:defRPr sz="2136" spc="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식사하러 가시죠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4013976" y="3548615"/>
            <a:ext cx="3374474" cy="65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lnSpc>
                <a:spcPct val="120000"/>
              </a:lnSpc>
              <a:defRPr sz="1600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조장</a:t>
            </a:r>
            <a:r>
              <a:rPr>
                <a:solidFill>
                  <a:srgbClr val="808080"/>
                </a:solidFill>
              </a:rPr>
              <a:t>  황효혁</a:t>
            </a:r>
          </a:p>
          <a:p>
            <a:pPr algn="r">
              <a:lnSpc>
                <a:spcPct val="120000"/>
              </a:lnSpc>
              <a:defRPr sz="1600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조원</a:t>
            </a:r>
            <a:r>
              <a:rPr>
                <a:solidFill>
                  <a:srgbClr val="808080"/>
                </a:solidFill>
              </a:rPr>
              <a:t> 안지윤 유신광 이시연 전인성 홍명택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1"/>
          <p:cNvSpPr txBox="1"/>
          <p:nvPr/>
        </p:nvSpPr>
        <p:spPr>
          <a:xfrm>
            <a:off x="2494346" y="2093971"/>
            <a:ext cx="366225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chemeClr val="accent2"/>
                </a:solidFill>
                <a:latin typeface="배달의민족 도현"/>
                <a:ea typeface="배달의민족 도현"/>
                <a:cs typeface="배달의민족 도현"/>
                <a:sym typeface="배달의민족 도현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3"/>
          <p:cNvSpPr txBox="1"/>
          <p:nvPr/>
        </p:nvSpPr>
        <p:spPr>
          <a:xfrm>
            <a:off x="3214678" y="831469"/>
            <a:ext cx="2714644" cy="34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>
                <a:solidFill>
                  <a:srgbClr val="CB5151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1</a:t>
            </a:r>
            <a:r>
              <a:rPr sz="1600">
                <a:latin typeface="나눔스퀘어 Bold"/>
                <a:ea typeface="나눔스퀘어 Bold"/>
                <a:cs typeface="나눔스퀘어 Bold"/>
                <a:sym typeface="나눔스퀘어 Bold"/>
              </a:rPr>
              <a:t>  </a:t>
            </a:r>
            <a:r>
              <a:rPr sz="14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 </a:t>
            </a:r>
            <a:r>
              <a:rPr sz="16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프로젝트 개요</a:t>
            </a:r>
            <a:endParaRPr>
              <a:latin typeface="나눔스퀘어 Bold"/>
              <a:ea typeface="나눔스퀘어 Bold"/>
              <a:cs typeface="나눔스퀘어 Bold"/>
              <a:sym typeface="나눔스퀘어 Bold"/>
            </a:endParaRPr>
          </a:p>
          <a:p>
            <a:pPr marL="342900" indent="-342900">
              <a:lnSpc>
                <a:spcPct val="250000"/>
              </a:lnSpc>
              <a:defRPr>
                <a:solidFill>
                  <a:srgbClr val="CB5151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2</a:t>
            </a:r>
            <a:r>
              <a:rPr sz="16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   개발배경 및 목표</a:t>
            </a:r>
          </a:p>
          <a:p>
            <a:pPr marL="342900" indent="-342900">
              <a:lnSpc>
                <a:spcPct val="190000"/>
              </a:lnSpc>
              <a:defRPr>
                <a:solidFill>
                  <a:srgbClr val="CB5151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3</a:t>
            </a:r>
            <a:r>
              <a:rPr sz="2000">
                <a:latin typeface="나눔스퀘어 Bold"/>
                <a:ea typeface="나눔스퀘어 Bold"/>
                <a:cs typeface="나눔스퀘어 Bold"/>
                <a:sym typeface="나눔스퀘어 Bold"/>
              </a:rPr>
              <a:t>   </a:t>
            </a:r>
            <a:r>
              <a:rPr sz="16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작업일정표 </a:t>
            </a:r>
          </a:p>
          <a:p>
            <a:pPr marL="342900" indent="-342900">
              <a:lnSpc>
                <a:spcPct val="190000"/>
              </a:lnSpc>
              <a:defRPr>
                <a:solidFill>
                  <a:srgbClr val="CB5151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4</a:t>
            </a:r>
            <a:r>
              <a:rPr sz="2000">
                <a:latin typeface="나눔스퀘어 Bold"/>
                <a:ea typeface="나눔스퀘어 Bold"/>
                <a:cs typeface="나눔스퀘어 Bold"/>
                <a:sym typeface="나눔스퀘어 Bold"/>
              </a:rPr>
              <a:t>   </a:t>
            </a:r>
            <a:r>
              <a:rPr sz="16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클래스 설계</a:t>
            </a:r>
          </a:p>
          <a:p>
            <a:pPr marL="342900" indent="-342900">
              <a:lnSpc>
                <a:spcPct val="190000"/>
              </a:lnSpc>
              <a:defRPr>
                <a:solidFill>
                  <a:srgbClr val="CB5151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5</a:t>
            </a:r>
            <a:r>
              <a:rPr sz="2000">
                <a:latin typeface="나눔스퀘어 Bold"/>
                <a:ea typeface="나눔스퀘어 Bold"/>
                <a:cs typeface="나눔스퀘어 Bold"/>
                <a:sym typeface="나눔스퀘어 Bold"/>
              </a:rPr>
              <a:t>   </a:t>
            </a:r>
            <a:r>
              <a:rPr sz="1600">
                <a:solidFill>
                  <a:srgbClr val="595959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rPr>
              <a:t>주요기능</a:t>
            </a:r>
          </a:p>
          <a:p>
            <a:pPr indent="323999">
              <a:defRPr sz="11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- 로그인/회원가입/ID/PW찾기</a:t>
            </a:r>
          </a:p>
          <a:p>
            <a:pPr indent="323999">
              <a:lnSpc>
                <a:spcPct val="150000"/>
              </a:lnSpc>
              <a:defRPr sz="11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- 사용자(소비자)</a:t>
            </a:r>
          </a:p>
          <a:p>
            <a:pPr indent="323999">
              <a:lnSpc>
                <a:spcPct val="150000"/>
              </a:lnSpc>
              <a:defRPr sz="11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- 매장관리자</a:t>
            </a:r>
          </a:p>
        </p:txBody>
      </p:sp>
      <p:sp>
        <p:nvSpPr>
          <p:cNvPr id="65" name="부제목 2"/>
          <p:cNvSpPr txBox="1"/>
          <p:nvPr/>
        </p:nvSpPr>
        <p:spPr>
          <a:xfrm>
            <a:off x="1785917" y="580879"/>
            <a:ext cx="928695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marL="342900" indent="-342900" algn="just">
              <a:spcBef>
                <a:spcPts val="400"/>
              </a:spcBef>
              <a:defRPr>
                <a:solidFill>
                  <a:srgbClr val="F2F2F2"/>
                </a:solid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</a:lstStyle>
          <a:p>
            <a:r>
              <a:t>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"/>
          <p:cNvSpPr txBox="1"/>
          <p:nvPr/>
        </p:nvSpPr>
        <p:spPr>
          <a:xfrm>
            <a:off x="539913" y="96779"/>
            <a:ext cx="1215205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프로젝트 개요</a:t>
            </a:r>
          </a:p>
        </p:txBody>
      </p:sp>
      <p:sp>
        <p:nvSpPr>
          <p:cNvPr id="68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1</a:t>
            </a:r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297" y="1538280"/>
            <a:ext cx="4143406" cy="170379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Box 20"/>
          <p:cNvSpPr txBox="1"/>
          <p:nvPr/>
        </p:nvSpPr>
        <p:spPr>
          <a:xfrm>
            <a:off x="3181545" y="3286130"/>
            <a:ext cx="2780910" cy="869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EA9A3A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갈게요</a:t>
            </a:r>
          </a:p>
          <a:p>
            <a:pPr algn="ctr">
              <a:defRPr sz="1200">
                <a:solidFill>
                  <a:srgbClr val="EA9A3A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(galgeyo)</a:t>
            </a:r>
            <a:endParaRPr>
              <a:solidFill>
                <a:srgbClr val="E4BA52"/>
              </a:solidFill>
            </a:endParaRPr>
          </a:p>
          <a:p>
            <a:pPr algn="ctr">
              <a:lnSpc>
                <a:spcPct val="180000"/>
              </a:lnSpc>
              <a:defRPr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음식점 선</a:t>
            </a:r>
            <a:r>
              <a:rPr sz="1600">
                <a:latin typeface="돋움"/>
                <a:ea typeface="돋움"/>
                <a:cs typeface="돋움"/>
                <a:sym typeface="돋움"/>
              </a:rPr>
              <a:t>(先)</a:t>
            </a:r>
            <a:r>
              <a:t>주문 예약 시스템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"/>
          <p:cNvSpPr txBox="1"/>
          <p:nvPr/>
        </p:nvSpPr>
        <p:spPr>
          <a:xfrm>
            <a:off x="539913" y="96779"/>
            <a:ext cx="1447428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개발배경 및 목표</a:t>
            </a:r>
          </a:p>
        </p:txBody>
      </p:sp>
      <p:sp>
        <p:nvSpPr>
          <p:cNvPr id="73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2</a:t>
            </a:r>
          </a:p>
        </p:txBody>
      </p:sp>
      <p:sp>
        <p:nvSpPr>
          <p:cNvPr id="74" name="TextBox 5"/>
          <p:cNvSpPr txBox="1"/>
          <p:nvPr/>
        </p:nvSpPr>
        <p:spPr>
          <a:xfrm>
            <a:off x="1750198" y="3500444"/>
            <a:ext cx="5643604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6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r>
              <a:t>바쁜 현대인들의 점심시간을 효율적으로 활용하기 위한 프로젝트</a:t>
            </a:r>
          </a:p>
        </p:txBody>
      </p:sp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9014" t="15584" r="17606" b="14285"/>
          <a:stretch>
            <a:fillRect/>
          </a:stretch>
        </p:blipFill>
        <p:spPr>
          <a:xfrm>
            <a:off x="602414" y="1214428"/>
            <a:ext cx="2525586" cy="1515352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76" name="직사각형 6"/>
          <p:cNvSpPr txBox="1"/>
          <p:nvPr/>
        </p:nvSpPr>
        <p:spPr>
          <a:xfrm>
            <a:off x="955192" y="2886020"/>
            <a:ext cx="1712681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한정된 </a:t>
            </a:r>
            <a:r>
              <a:rPr>
                <a:solidFill>
                  <a:srgbClr val="CB5151"/>
                </a:solidFill>
              </a:rPr>
              <a:t>점심시간</a:t>
            </a:r>
          </a:p>
        </p:txBody>
      </p:sp>
      <p:pic>
        <p:nvPicPr>
          <p:cNvPr id="7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6011" t="22712" r="19349" b="8630"/>
          <a:stretch>
            <a:fillRect/>
          </a:stretch>
        </p:blipFill>
        <p:spPr>
          <a:xfrm>
            <a:off x="3316596" y="1236409"/>
            <a:ext cx="2500333" cy="1492040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78" name="직사각형 9"/>
          <p:cNvSpPr txBox="1"/>
          <p:nvPr/>
        </p:nvSpPr>
        <p:spPr>
          <a:xfrm>
            <a:off x="3556627" y="2886020"/>
            <a:ext cx="1783250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모두가 </a:t>
            </a:r>
            <a:r>
              <a:rPr>
                <a:solidFill>
                  <a:srgbClr val="CB5151"/>
                </a:solidFill>
              </a:rPr>
              <a:t>같은 시간</a:t>
            </a:r>
          </a:p>
        </p:txBody>
      </p:sp>
      <p:pic>
        <p:nvPicPr>
          <p:cNvPr id="7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t="20676" r="13232" b="376"/>
          <a:stretch>
            <a:fillRect/>
          </a:stretch>
        </p:blipFill>
        <p:spPr>
          <a:xfrm>
            <a:off x="5985519" y="1214428"/>
            <a:ext cx="2500332" cy="1512870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0" name="직사각형 11"/>
          <p:cNvSpPr txBox="1"/>
          <p:nvPr/>
        </p:nvSpPr>
        <p:spPr>
          <a:xfrm>
            <a:off x="6271271" y="2886020"/>
            <a:ext cx="1932391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계속되는 </a:t>
            </a:r>
            <a:r>
              <a:rPr>
                <a:solidFill>
                  <a:srgbClr val="CB5151"/>
                </a:solidFill>
              </a:rPr>
              <a:t>대기시간</a:t>
            </a:r>
          </a:p>
        </p:txBody>
      </p:sp>
      <p:grpSp>
        <p:nvGrpSpPr>
          <p:cNvPr id="83" name="그룹 14"/>
          <p:cNvGrpSpPr/>
          <p:nvPr/>
        </p:nvGrpSpPr>
        <p:grpSpPr>
          <a:xfrm>
            <a:off x="3149686" y="4100012"/>
            <a:ext cx="2750284" cy="568360"/>
            <a:chOff x="0" y="0"/>
            <a:chExt cx="2750283" cy="568359"/>
          </a:xfrm>
        </p:grpSpPr>
        <p:pic>
          <p:nvPicPr>
            <p:cNvPr id="81" name="Picture 8" descr="Picture 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41522" cy="4415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직사각형 13"/>
            <p:cNvSpPr txBox="1"/>
            <p:nvPr/>
          </p:nvSpPr>
          <p:spPr>
            <a:xfrm>
              <a:off x="449188" y="20220"/>
              <a:ext cx="2301096" cy="54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>
                  <a:solidFill>
                    <a:srgbClr val="EA9A3A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지금 바로 거기로</a:t>
              </a:r>
              <a:r>
                <a:rPr sz="2800"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 갈게요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4"/>
          <p:cNvSpPr txBox="1"/>
          <p:nvPr/>
        </p:nvSpPr>
        <p:spPr>
          <a:xfrm>
            <a:off x="539913" y="96779"/>
            <a:ext cx="9829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작업일정표</a:t>
            </a:r>
          </a:p>
        </p:txBody>
      </p:sp>
      <p:sp>
        <p:nvSpPr>
          <p:cNvPr id="86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3</a:t>
            </a:r>
          </a:p>
        </p:txBody>
      </p:sp>
      <p:graphicFrame>
        <p:nvGraphicFramePr>
          <p:cNvPr id="87" name="표 3"/>
          <p:cNvGraphicFramePr/>
          <p:nvPr/>
        </p:nvGraphicFramePr>
        <p:xfrm>
          <a:off x="612004" y="1142993"/>
          <a:ext cx="7919987" cy="335699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60725"/>
                <a:gridCol w="1130562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  <a:gridCol w="408580"/>
              </a:tblGrid>
              <a:tr h="571501">
                <a:tc rowSpan="2"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JAVA MINI
PROJECT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E6B9B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t>7월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r>
                        <a:t>8월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57190"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21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22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24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25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26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30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31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</a:tr>
              <a:tr h="34690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설계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요구사항분석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</a:tr>
              <a:tr h="34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기본설계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</a:tr>
              <a:tr h="34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상세설계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</a:tr>
              <a:tr h="34690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구현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구현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</a:tr>
              <a:tr h="34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테스트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Go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F2F2F2"/>
                      </a:solidFill>
                    </a:lnL>
                    <a:lnT w="6350">
                      <a:solidFill>
                        <a:srgbClr val="F2F2F2"/>
                      </a:solidFill>
                    </a:lnT>
                  </a:tcPr>
                </a:tc>
              </a:tr>
              <a:tr h="34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개선 및 완성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Go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F2F2F2"/>
                      </a:solidFill>
                    </a:lnL>
                    <a:lnB w="6350">
                      <a:solidFill>
                        <a:srgbClr val="F2F2F2"/>
                      </a:solidFill>
                    </a:lnB>
                  </a:tcPr>
                </a:tc>
              </a:tr>
              <a:tr h="346900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1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발표</a:t>
                      </a:r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808080"/>
                      </a:solidFill>
                    </a:lnR>
                    <a:lnT w="6350">
                      <a:solidFill>
                        <a:srgbClr val="808080"/>
                      </a:solidFill>
                    </a:lnT>
                    <a:lnB w="635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808080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595959"/>
                          </a:solidFill>
                          <a:latin typeface="나눔스퀘어"/>
                          <a:ea typeface="나눔스퀘어"/>
                          <a:cs typeface="나눔스퀘어"/>
                          <a:sym typeface="나눔스퀘어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6350">
                      <a:solidFill>
                        <a:srgbClr val="F2F2F2"/>
                      </a:solidFill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4"/>
          <p:cNvSpPr txBox="1"/>
          <p:nvPr/>
        </p:nvSpPr>
        <p:spPr>
          <a:xfrm>
            <a:off x="539913" y="96779"/>
            <a:ext cx="103943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클래스 설계</a:t>
            </a:r>
          </a:p>
        </p:txBody>
      </p:sp>
      <p:sp>
        <p:nvSpPr>
          <p:cNvPr id="90" name="직사각형 2"/>
          <p:cNvSpPr txBox="1"/>
          <p:nvPr/>
        </p:nvSpPr>
        <p:spPr>
          <a:xfrm>
            <a:off x="292443" y="71419"/>
            <a:ext cx="2171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4</a:t>
            </a:r>
          </a:p>
        </p:txBody>
      </p:sp>
      <p:pic>
        <p:nvPicPr>
          <p:cNvPr id="15363" name="Picture 3" descr="C:\Users\JUN\Downloads\11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391" y="857238"/>
            <a:ext cx="8502889" cy="400052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93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94" name="TextBox 5"/>
          <p:cNvSpPr txBox="1"/>
          <p:nvPr/>
        </p:nvSpPr>
        <p:spPr>
          <a:xfrm>
            <a:off x="285720" y="571485"/>
            <a:ext cx="455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서버</a:t>
            </a:r>
          </a:p>
        </p:txBody>
      </p:sp>
      <p:sp>
        <p:nvSpPr>
          <p:cNvPr id="14342" name="AutoShape 6" descr="DB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4" name="AutoShape 8" descr="DB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DB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DB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DB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28662" y="1785932"/>
            <a:ext cx="1610375" cy="1950849"/>
            <a:chOff x="1000100" y="1500180"/>
            <a:chExt cx="1610375" cy="1950849"/>
          </a:xfrm>
        </p:grpSpPr>
        <p:pic>
          <p:nvPicPr>
            <p:cNvPr id="14338" name="Picture 2" descr="컴퓨터 아이콘에 대한 이미지 검색결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188" y="1500180"/>
              <a:ext cx="1500198" cy="150019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000100" y="3143254"/>
              <a:ext cx="161037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 smtClean="0">
                  <a:latin typeface="+mn-ea"/>
                  <a:ea typeface="+mn-ea"/>
                </a:rPr>
                <a:t>클라이언</a:t>
              </a:r>
              <a:r>
                <a:rPr lang="ko-KR" altLang="en-US" sz="1400" b="1" dirty="0" smtClean="0">
                  <a:latin typeface="+mn-ea"/>
                  <a:ea typeface="+mn-ea"/>
                </a:rPr>
                <a:t>트</a:t>
              </a:r>
              <a:r>
                <a:rPr kumimoji="0" lang="en-US" altLang="ko-KR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(Client)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03331" y="1750213"/>
            <a:ext cx="1571635" cy="1986568"/>
            <a:chOff x="3786183" y="1464461"/>
            <a:chExt cx="1571635" cy="1986568"/>
          </a:xfrm>
        </p:grpSpPr>
        <p:pic>
          <p:nvPicPr>
            <p:cNvPr id="14340" name="Picture 4" descr="서버 아이콘에 대한 이미지 검색결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3" y="1464461"/>
              <a:ext cx="1571635" cy="157163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013675" y="3143254"/>
              <a:ext cx="111665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서버</a:t>
              </a:r>
              <a:r>
                <a:rPr kumimoji="0" lang="en-US" altLang="ko-KR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(Server)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73480" y="1714494"/>
            <a:ext cx="1643074" cy="2022287"/>
            <a:chOff x="6510698" y="1428742"/>
            <a:chExt cx="1643074" cy="2022287"/>
          </a:xfrm>
        </p:grpSpPr>
        <p:pic>
          <p:nvPicPr>
            <p:cNvPr id="14353" name="Picture 17" descr="http://download.seaicons.com/icons/icons8/windows-8/512/Database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10698" y="1428742"/>
              <a:ext cx="1643074" cy="1643074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6605154" y="3143254"/>
              <a:ext cx="15462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데이터베이</a:t>
              </a:r>
              <a:r>
                <a:rPr kumimoji="0" lang="ko-KR" altLang="en-US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스</a:t>
              </a:r>
              <a:r>
                <a:rPr kumimoji="0" lang="en-US" altLang="ko-KR" sz="14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ea"/>
                  <a:ea typeface="+mn-ea"/>
                  <a:cs typeface="Gobold"/>
                  <a:sym typeface="Gobold"/>
                </a:rPr>
                <a:t>(DB)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bold"/>
                <a:sym typeface="Gobold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65158" y="2214560"/>
            <a:ext cx="3864230" cy="285752"/>
            <a:chOff x="2565158" y="1785932"/>
            <a:chExt cx="3864230" cy="285752"/>
          </a:xfrm>
        </p:grpSpPr>
        <p:sp>
          <p:nvSpPr>
            <p:cNvPr id="22" name="오른쪽 화살표 21"/>
            <p:cNvSpPr/>
            <p:nvPr/>
          </p:nvSpPr>
          <p:spPr>
            <a:xfrm>
              <a:off x="2565158" y="1785932"/>
              <a:ext cx="1071570" cy="285752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bold"/>
                <a:ea typeface="Gobold"/>
                <a:cs typeface="Gobold"/>
                <a:sym typeface="Gobold"/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5357818" y="1785932"/>
              <a:ext cx="1071570" cy="285752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bold"/>
                <a:ea typeface="Gobold"/>
                <a:cs typeface="Gobold"/>
                <a:sym typeface="Gobold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flipH="1">
            <a:off x="2552002" y="2571750"/>
            <a:ext cx="3864230" cy="285752"/>
            <a:chOff x="2565158" y="1785932"/>
            <a:chExt cx="3864230" cy="285752"/>
          </a:xfrm>
        </p:grpSpPr>
        <p:sp>
          <p:nvSpPr>
            <p:cNvPr id="26" name="오른쪽 화살표 25"/>
            <p:cNvSpPr/>
            <p:nvPr/>
          </p:nvSpPr>
          <p:spPr>
            <a:xfrm>
              <a:off x="2565158" y="1785932"/>
              <a:ext cx="1071570" cy="285752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bold"/>
                <a:ea typeface="Gobold"/>
                <a:cs typeface="Gobold"/>
                <a:sym typeface="Gobold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5357818" y="1785932"/>
              <a:ext cx="1071570" cy="285752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obold"/>
                <a:ea typeface="Gobold"/>
                <a:cs typeface="Gobold"/>
                <a:sym typeface="Gobold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736" y="974722"/>
            <a:ext cx="325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extBox 4"/>
          <p:cNvSpPr txBox="1"/>
          <p:nvPr/>
        </p:nvSpPr>
        <p:spPr>
          <a:xfrm>
            <a:off x="539913" y="96779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주요기능</a:t>
            </a:r>
          </a:p>
        </p:txBody>
      </p:sp>
      <p:sp>
        <p:nvSpPr>
          <p:cNvPr id="97" name="직사각형 2"/>
          <p:cNvSpPr txBox="1"/>
          <p:nvPr/>
        </p:nvSpPr>
        <p:spPr>
          <a:xfrm>
            <a:off x="292443" y="71419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5</a:t>
            </a:r>
          </a:p>
        </p:txBody>
      </p:sp>
      <p:sp>
        <p:nvSpPr>
          <p:cNvPr id="98" name="TextBox 5"/>
          <p:cNvSpPr txBox="1"/>
          <p:nvPr/>
        </p:nvSpPr>
        <p:spPr>
          <a:xfrm>
            <a:off x="285719" y="571485"/>
            <a:ext cx="8072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CB515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회원관리</a:t>
            </a:r>
          </a:p>
        </p:txBody>
      </p:sp>
      <p:grpSp>
        <p:nvGrpSpPr>
          <p:cNvPr id="102" name="타원 6"/>
          <p:cNvGrpSpPr/>
          <p:nvPr/>
        </p:nvGrpSpPr>
        <p:grpSpPr>
          <a:xfrm>
            <a:off x="766052" y="4201668"/>
            <a:ext cx="214316" cy="280844"/>
            <a:chOff x="0" y="-1"/>
            <a:chExt cx="214315" cy="280844"/>
          </a:xfrm>
        </p:grpSpPr>
        <p:sp>
          <p:nvSpPr>
            <p:cNvPr id="100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01" name="2"/>
            <p:cNvSpPr txBox="1"/>
            <p:nvPr/>
          </p:nvSpPr>
          <p:spPr>
            <a:xfrm>
              <a:off x="31386" y="-1"/>
              <a:ext cx="151542" cy="280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dirty="0" smtClean="0"/>
                <a:t>1</a:t>
              </a:r>
              <a:endParaRPr/>
            </a:p>
          </p:txBody>
        </p:sp>
      </p:grpSp>
      <p:grpSp>
        <p:nvGrpSpPr>
          <p:cNvPr id="105" name="타원 8"/>
          <p:cNvGrpSpPr/>
          <p:nvPr/>
        </p:nvGrpSpPr>
        <p:grpSpPr>
          <a:xfrm>
            <a:off x="2058513" y="4221401"/>
            <a:ext cx="214316" cy="280844"/>
            <a:chOff x="0" y="-1"/>
            <a:chExt cx="214315" cy="280843"/>
          </a:xfrm>
        </p:grpSpPr>
        <p:sp>
          <p:nvSpPr>
            <p:cNvPr id="103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04" name="3"/>
            <p:cNvSpPr txBox="1"/>
            <p:nvPr/>
          </p:nvSpPr>
          <p:spPr>
            <a:xfrm>
              <a:off x="31386" y="-1"/>
              <a:ext cx="151542" cy="280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dirty="0" smtClean="0"/>
                <a:t>2</a:t>
              </a:r>
              <a:endParaRPr/>
            </a:p>
          </p:txBody>
        </p:sp>
      </p:grpSp>
      <p:grpSp>
        <p:nvGrpSpPr>
          <p:cNvPr id="108" name="타원 11"/>
          <p:cNvGrpSpPr/>
          <p:nvPr/>
        </p:nvGrpSpPr>
        <p:grpSpPr>
          <a:xfrm>
            <a:off x="2285983" y="3415056"/>
            <a:ext cx="214316" cy="280844"/>
            <a:chOff x="0" y="-1"/>
            <a:chExt cx="214315" cy="280843"/>
          </a:xfrm>
        </p:grpSpPr>
        <p:sp>
          <p:nvSpPr>
            <p:cNvPr id="106" name="원"/>
            <p:cNvSpPr/>
            <p:nvPr/>
          </p:nvSpPr>
          <p:spPr>
            <a:xfrm>
              <a:off x="0" y="14762"/>
              <a:ext cx="214315" cy="214315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07" name="1"/>
            <p:cNvSpPr txBox="1"/>
            <p:nvPr/>
          </p:nvSpPr>
          <p:spPr>
            <a:xfrm>
              <a:off x="31386" y="-1"/>
              <a:ext cx="151542" cy="280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lnSpc>
                  <a:spcPct val="130000"/>
                </a:lnSpc>
                <a:defRPr sz="1000"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rPr lang="en-US" dirty="0" smtClean="0"/>
                <a:t>3</a:t>
              </a:r>
              <a:endParaRPr/>
            </a:p>
          </p:txBody>
        </p:sp>
      </p:grpSp>
      <p:grpSp>
        <p:nvGrpSpPr>
          <p:cNvPr id="111" name="타원 12"/>
          <p:cNvGrpSpPr/>
          <p:nvPr/>
        </p:nvGrpSpPr>
        <p:grpSpPr>
          <a:xfrm>
            <a:off x="4000496" y="1850544"/>
            <a:ext cx="357191" cy="370841"/>
            <a:chOff x="0" y="0"/>
            <a:chExt cx="357189" cy="370840"/>
          </a:xfrm>
        </p:grpSpPr>
        <p:sp>
          <p:nvSpPr>
            <p:cNvPr id="109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4" name="타원 13"/>
          <p:cNvGrpSpPr/>
          <p:nvPr/>
        </p:nvGrpSpPr>
        <p:grpSpPr>
          <a:xfrm>
            <a:off x="4000496" y="2672081"/>
            <a:ext cx="357191" cy="370841"/>
            <a:chOff x="0" y="0"/>
            <a:chExt cx="357189" cy="370840"/>
          </a:xfrm>
        </p:grpSpPr>
        <p:sp>
          <p:nvSpPr>
            <p:cNvPr id="112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13" name="2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15" name="TextBox 15"/>
          <p:cNvSpPr txBox="1"/>
          <p:nvPr/>
        </p:nvSpPr>
        <p:spPr>
          <a:xfrm>
            <a:off x="4368163" y="3500444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아이디/비밀번호를 입력받아 로그인</a:t>
            </a:r>
          </a:p>
        </p:txBody>
      </p:sp>
      <p:sp>
        <p:nvSpPr>
          <p:cNvPr id="116" name="TextBox 16"/>
          <p:cNvSpPr txBox="1"/>
          <p:nvPr/>
        </p:nvSpPr>
        <p:spPr>
          <a:xfrm>
            <a:off x="4368163" y="1831058"/>
            <a:ext cx="420436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r>
              <a:t>회원가입 화면으로 이동</a:t>
            </a:r>
          </a:p>
        </p:txBody>
      </p:sp>
      <p:grpSp>
        <p:nvGrpSpPr>
          <p:cNvPr id="119" name="타원 17"/>
          <p:cNvGrpSpPr/>
          <p:nvPr/>
        </p:nvGrpSpPr>
        <p:grpSpPr>
          <a:xfrm>
            <a:off x="4000496" y="3493618"/>
            <a:ext cx="357191" cy="370841"/>
            <a:chOff x="0" y="0"/>
            <a:chExt cx="357189" cy="370840"/>
          </a:xfrm>
        </p:grpSpPr>
        <p:sp>
          <p:nvSpPr>
            <p:cNvPr id="117" name="원"/>
            <p:cNvSpPr/>
            <p:nvPr/>
          </p:nvSpPr>
          <p:spPr>
            <a:xfrm>
              <a:off x="0" y="6825"/>
              <a:ext cx="357190" cy="357191"/>
            </a:xfrm>
            <a:prstGeom prst="ellipse">
              <a:avLst/>
            </a:prstGeom>
            <a:gradFill flip="none" rotWithShape="1">
              <a:gsLst>
                <a:gs pos="0">
                  <a:srgbClr val="2E5E97"/>
                </a:gs>
                <a:gs pos="80000">
                  <a:srgbClr val="3C7BC7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endParaRPr/>
            </a:p>
          </p:txBody>
        </p:sp>
        <p:sp>
          <p:nvSpPr>
            <p:cNvPr id="118" name="3"/>
            <p:cNvSpPr txBox="1"/>
            <p:nvPr/>
          </p:nvSpPr>
          <p:spPr>
            <a:xfrm>
              <a:off x="52308" y="0"/>
              <a:ext cx="2525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20" name="TextBox 18"/>
          <p:cNvSpPr txBox="1"/>
          <p:nvPr/>
        </p:nvSpPr>
        <p:spPr>
          <a:xfrm>
            <a:off x="4368163" y="2669500"/>
            <a:ext cx="4204365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40404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ID/PW찾기 화면으로 이동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>
          <a:alpha val="36862"/>
        </a:srgbClr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345</Words>
  <PresentationFormat>화면 슬라이드 쇼(16:9)</PresentationFormat>
  <Paragraphs>177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</dc:creator>
  <cp:lastModifiedBy>JUN</cp:lastModifiedBy>
  <cp:revision>51</cp:revision>
  <dcterms:modified xsi:type="dcterms:W3CDTF">2017-08-04T04:22:46Z</dcterms:modified>
</cp:coreProperties>
</file>