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94" r:id="rId4"/>
    <p:sldId id="263" r:id="rId5"/>
    <p:sldId id="265" r:id="rId6"/>
    <p:sldId id="264" r:id="rId7"/>
    <p:sldId id="266" r:id="rId8"/>
    <p:sldId id="262" r:id="rId9"/>
    <p:sldId id="295" r:id="rId10"/>
    <p:sldId id="267" r:id="rId11"/>
    <p:sldId id="268" r:id="rId12"/>
    <p:sldId id="272" r:id="rId13"/>
    <p:sldId id="293" r:id="rId14"/>
    <p:sldId id="296" r:id="rId15"/>
    <p:sldId id="274" r:id="rId16"/>
    <p:sldId id="297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1308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03" name="Shape 80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0273796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Shape 109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92" name="Shape 109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이케아의 한국 진출로 인해서 광명시 내 가구 및 생활용품 등 관련업종 소매업체들의 매출이 감소하였음</a:t>
            </a:r>
          </a:p>
        </p:txBody>
      </p:sp>
    </p:spTree>
    <p:extLst>
      <p:ext uri="{BB962C8B-B14F-4D97-AF65-F5344CB8AC3E}">
        <p14:creationId xmlns:p14="http://schemas.microsoft.com/office/powerpoint/2010/main" val="1267196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텍스트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02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680"/>
            <a:ext cx="9144635" cy="2388236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1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354"/>
            <a:ext cx="9144635" cy="165608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742950" indent="-285750" algn="ctr">
              <a:buFontTx/>
              <a:buChar char="-"/>
              <a:defRPr sz="2400"/>
            </a:lvl2pPr>
            <a:lvl3pPr marL="1188719" indent="-274319" algn="ctr">
              <a:buFontTx/>
              <a:buChar char="●"/>
              <a:defRPr sz="2400"/>
            </a:lvl3pPr>
            <a:lvl4pPr marL="1676400" indent="-304800" algn="ctr">
              <a:buFontTx/>
              <a:buChar char="-"/>
              <a:defRPr sz="2400"/>
            </a:lvl4pPr>
            <a:lvl5pPr marL="2133600" indent="-304800" algn="ctr">
              <a:buFontTx/>
              <a:buChar char="»"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20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6235" cy="435229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10054"/>
            <a:ext cx="10516235" cy="285305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9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779"/>
            <a:ext cx="10516235" cy="150050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98989"/>
                </a:solidFill>
              </a:defRPr>
            </a:lvl1pPr>
            <a:lvl2pPr marL="742950" indent="-285750">
              <a:buFontTx/>
              <a:buChar char="-"/>
              <a:defRPr sz="2400">
                <a:solidFill>
                  <a:srgbClr val="898989"/>
                </a:solidFill>
              </a:defRPr>
            </a:lvl2pPr>
            <a:lvl3pPr marL="1188719" indent="-274319">
              <a:buFontTx/>
              <a:buChar char="●"/>
              <a:defRPr sz="2400">
                <a:solidFill>
                  <a:srgbClr val="898989"/>
                </a:solidFill>
              </a:defRPr>
            </a:lvl3pPr>
            <a:lvl4pPr marL="1676400" indent="-304800">
              <a:buFontTx/>
              <a:buChar char="-"/>
              <a:defRPr sz="2400">
                <a:solidFill>
                  <a:srgbClr val="898989"/>
                </a:solidFill>
              </a:defRPr>
            </a:lvl4pPr>
            <a:lvl5pPr marL="2133600" indent="-304800">
              <a:buFontTx/>
              <a:buChar char="»"/>
              <a:defRPr sz="2400">
                <a:solidFill>
                  <a:srgbClr val="898989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38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2235" cy="435229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제목 텍스트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4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40105" y="1681479"/>
            <a:ext cx="5158105" cy="82423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742950" indent="-285750">
              <a:buFontTx/>
              <a:buChar char="-"/>
              <a:defRPr sz="2400" b="1"/>
            </a:lvl2pPr>
            <a:lvl3pPr marL="1188719" indent="-274319">
              <a:buFontTx/>
              <a:buChar char="●"/>
              <a:defRPr sz="2400" b="1"/>
            </a:lvl3pPr>
            <a:lvl4pPr marL="1676400" indent="-304800">
              <a:buFontTx/>
              <a:buChar char="-"/>
              <a:defRPr sz="2400" b="1"/>
            </a:lvl4pPr>
            <a:lvl5pPr marL="2133600" indent="-304800">
              <a:buFontTx/>
              <a:buChar char="»"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48" name="텍스트 개체 틀 4"/>
          <p:cNvSpPr txBox="1">
            <a:spLocks noGrp="1"/>
          </p:cNvSpPr>
          <p:nvPr>
            <p:ph type="body" sz="quarter" idx="13"/>
          </p:nvPr>
        </p:nvSpPr>
        <p:spPr>
          <a:xfrm>
            <a:off x="6172200" y="1681479"/>
            <a:ext cx="5184141" cy="824231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14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제목 텍스트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17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504" y="987425"/>
            <a:ext cx="6172836" cy="487426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73" name="텍스트 개체 틀 3"/>
          <p:cNvSpPr txBox="1">
            <a:spLocks noGrp="1"/>
          </p:cNvSpPr>
          <p:nvPr>
            <p:ph type="body" sz="quarter" idx="13"/>
          </p:nvPr>
        </p:nvSpPr>
        <p:spPr>
          <a:xfrm>
            <a:off x="840105" y="2057400"/>
            <a:ext cx="3932555" cy="381254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17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제목 텍스트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182" name="그림 개체 틀 2"/>
          <p:cNvSpPr>
            <a:spLocks noGrp="1"/>
          </p:cNvSpPr>
          <p:nvPr>
            <p:ph type="pic" sz="half" idx="13"/>
          </p:nvPr>
        </p:nvSpPr>
        <p:spPr>
          <a:xfrm>
            <a:off x="5183504" y="987425"/>
            <a:ext cx="6172836" cy="48742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40105" y="2057400"/>
            <a:ext cx="3932555" cy="381254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647700" indent="-190500">
              <a:buFontTx/>
              <a:buChar char="-"/>
              <a:defRPr sz="1600"/>
            </a:lvl2pPr>
            <a:lvl3pPr marL="1097280" indent="-182880">
              <a:buFontTx/>
              <a:buChar char="●"/>
              <a:defRPr sz="1600"/>
            </a:lvl3pPr>
            <a:lvl4pPr marL="1574800" indent="-203200">
              <a:buFontTx/>
              <a:buChar char="-"/>
              <a:defRPr sz="1600"/>
            </a:lvl4pPr>
            <a:lvl5pPr marL="2032000" indent="-203200">
              <a:buFontTx/>
              <a:buChar char="»"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8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92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6235" cy="435229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9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제목 텍스트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9536" cy="5812791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01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935" cy="581279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0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680"/>
            <a:ext cx="9145906" cy="238950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21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354"/>
            <a:ext cx="9145906" cy="16573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742950" indent="-285750" algn="ctr">
              <a:buFontTx/>
              <a:buChar char="-"/>
              <a:defRPr sz="2400"/>
            </a:lvl2pPr>
            <a:lvl3pPr marL="1188719" indent="-274319" algn="ctr">
              <a:buFontTx/>
              <a:buChar char="●"/>
              <a:defRPr sz="2400"/>
            </a:lvl3pPr>
            <a:lvl4pPr marL="1676400" indent="-304800" algn="ctr">
              <a:buFontTx/>
              <a:buChar char="-"/>
              <a:defRPr sz="2400"/>
            </a:lvl4pPr>
            <a:lvl5pPr marL="2133600" indent="-304800" algn="ctr">
              <a:buFontTx/>
              <a:buChar char="»"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1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6" cy="132778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9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7506" cy="435356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10054"/>
            <a:ext cx="10517506" cy="285432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22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779"/>
            <a:ext cx="10517506" cy="150177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98989"/>
                </a:solidFill>
              </a:defRPr>
            </a:lvl1pPr>
            <a:lvl2pPr marL="742950" indent="-285750">
              <a:buFontTx/>
              <a:buChar char="-"/>
              <a:defRPr sz="2400">
                <a:solidFill>
                  <a:srgbClr val="898989"/>
                </a:solidFill>
              </a:defRPr>
            </a:lvl2pPr>
            <a:lvl3pPr marL="1188719" indent="-274319">
              <a:buFontTx/>
              <a:buChar char="●"/>
              <a:defRPr sz="2400">
                <a:solidFill>
                  <a:srgbClr val="898989"/>
                </a:solidFill>
              </a:defRPr>
            </a:lvl3pPr>
            <a:lvl4pPr marL="1676400" indent="-304800">
              <a:buFontTx/>
              <a:buChar char="-"/>
              <a:defRPr sz="2400">
                <a:solidFill>
                  <a:srgbClr val="898989"/>
                </a:solidFill>
              </a:defRPr>
            </a:lvl4pPr>
            <a:lvl5pPr marL="2133600" indent="-304800">
              <a:buFontTx/>
              <a:buChar char="»"/>
              <a:defRPr sz="2400">
                <a:solidFill>
                  <a:srgbClr val="898989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6" cy="132778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3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3505" cy="435356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제목 텍스트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7506" cy="132778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4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40105" y="1681479"/>
            <a:ext cx="5159376" cy="82550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742950" indent="-285750">
              <a:buFontTx/>
              <a:buChar char="-"/>
              <a:defRPr sz="2400" b="1"/>
            </a:lvl2pPr>
            <a:lvl3pPr marL="1188719" indent="-274319">
              <a:buFontTx/>
              <a:buChar char="●"/>
              <a:defRPr sz="2400" b="1"/>
            </a:lvl3pPr>
            <a:lvl4pPr marL="1676400" indent="-304800">
              <a:buFontTx/>
              <a:buChar char="-"/>
              <a:defRPr sz="2400" b="1"/>
            </a:lvl4pPr>
            <a:lvl5pPr marL="2133600" indent="-304800">
              <a:buFontTx/>
              <a:buChar char="»"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47" name="텍스트 개체 틀 4"/>
          <p:cNvSpPr txBox="1">
            <a:spLocks noGrp="1"/>
          </p:cNvSpPr>
          <p:nvPr>
            <p:ph type="body" sz="quarter" idx="13"/>
          </p:nvPr>
        </p:nvSpPr>
        <p:spPr>
          <a:xfrm>
            <a:off x="6172200" y="1681479"/>
            <a:ext cx="5185411" cy="825501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24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6" cy="132778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5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제목 텍스트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826" cy="160210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271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504" y="987425"/>
            <a:ext cx="6174106" cy="487553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72" name="텍스트 개체 틀 3"/>
          <p:cNvSpPr txBox="1">
            <a:spLocks noGrp="1"/>
          </p:cNvSpPr>
          <p:nvPr>
            <p:ph type="body" sz="quarter" idx="13"/>
          </p:nvPr>
        </p:nvSpPr>
        <p:spPr>
          <a:xfrm>
            <a:off x="840105" y="2057400"/>
            <a:ext cx="3933826" cy="381381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27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제목 텍스트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826" cy="160210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281" name="그림 개체 틀 2"/>
          <p:cNvSpPr>
            <a:spLocks noGrp="1"/>
          </p:cNvSpPr>
          <p:nvPr>
            <p:ph type="pic" sz="half" idx="13"/>
          </p:nvPr>
        </p:nvSpPr>
        <p:spPr>
          <a:xfrm>
            <a:off x="5183504" y="987425"/>
            <a:ext cx="6174106" cy="487553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8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40105" y="2057400"/>
            <a:ext cx="3933826" cy="381381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647700" indent="-190500">
              <a:buFontTx/>
              <a:buChar char="-"/>
              <a:defRPr sz="1600"/>
            </a:lvl2pPr>
            <a:lvl3pPr marL="1097280" indent="-182880">
              <a:buFontTx/>
              <a:buChar char="●"/>
              <a:defRPr sz="1600"/>
            </a:lvl3pPr>
            <a:lvl4pPr marL="1574800" indent="-203200">
              <a:buFontTx/>
              <a:buChar char="-"/>
              <a:defRPr sz="1600"/>
            </a:lvl4pPr>
            <a:lvl5pPr marL="2032000" indent="-203200">
              <a:buFontTx/>
              <a:buChar char="»"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8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6" cy="132778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91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7506" cy="435356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9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제목 텍스트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30805" cy="581406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00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6206" cy="581406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0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680"/>
            <a:ext cx="9145906" cy="238950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9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354"/>
            <a:ext cx="9145906" cy="16573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742950" indent="-285750" algn="ctr">
              <a:buFontTx/>
              <a:buChar char="-"/>
              <a:defRPr sz="2400"/>
            </a:lvl2pPr>
            <a:lvl3pPr marL="1188719" indent="-274319" algn="ctr">
              <a:buFontTx/>
              <a:buChar char="●"/>
              <a:defRPr sz="2400"/>
            </a:lvl3pPr>
            <a:lvl4pPr marL="1676400" indent="-304800" algn="ctr">
              <a:buFontTx/>
              <a:buChar char="-"/>
              <a:defRPr sz="2400"/>
            </a:lvl4pPr>
            <a:lvl5pPr marL="2133600" indent="-304800" algn="ctr">
              <a:buFontTx/>
              <a:buChar char="»"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6" cy="132778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8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7506" cy="435356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10054"/>
            <a:ext cx="10517506" cy="285432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779"/>
            <a:ext cx="10517506" cy="150177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98989"/>
                </a:solidFill>
              </a:defRPr>
            </a:lvl1pPr>
            <a:lvl2pPr marL="742950" indent="-285750">
              <a:buFontTx/>
              <a:buChar char="-"/>
              <a:defRPr sz="2400">
                <a:solidFill>
                  <a:srgbClr val="898989"/>
                </a:solidFill>
              </a:defRPr>
            </a:lvl2pPr>
            <a:lvl3pPr marL="1188719" indent="-274319">
              <a:buFontTx/>
              <a:buChar char="●"/>
              <a:defRPr sz="2400">
                <a:solidFill>
                  <a:srgbClr val="898989"/>
                </a:solidFill>
              </a:defRPr>
            </a:lvl3pPr>
            <a:lvl4pPr marL="1676400" indent="-304800">
              <a:buFontTx/>
              <a:buChar char="-"/>
              <a:defRPr sz="2400">
                <a:solidFill>
                  <a:srgbClr val="898989"/>
                </a:solidFill>
              </a:defRPr>
            </a:lvl4pPr>
            <a:lvl5pPr marL="2133600" indent="-304800">
              <a:buFontTx/>
              <a:buChar char="»"/>
              <a:defRPr sz="2400">
                <a:solidFill>
                  <a:srgbClr val="898989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2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6" cy="132778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36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3505" cy="435356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3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제목 텍스트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7506" cy="132778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4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40105" y="1681479"/>
            <a:ext cx="5159376" cy="82550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742950" indent="-285750">
              <a:buFontTx/>
              <a:buChar char="-"/>
              <a:defRPr sz="2400" b="1"/>
            </a:lvl2pPr>
            <a:lvl3pPr marL="1188719" indent="-274319">
              <a:buFontTx/>
              <a:buChar char="●"/>
              <a:defRPr sz="2400" b="1"/>
            </a:lvl3pPr>
            <a:lvl4pPr marL="1676400" indent="-304800">
              <a:buFontTx/>
              <a:buChar char="-"/>
              <a:defRPr sz="2400" b="1"/>
            </a:lvl4pPr>
            <a:lvl5pPr marL="2133600" indent="-304800">
              <a:buFontTx/>
              <a:buChar char="»"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46" name="텍스트 개체 틀 4"/>
          <p:cNvSpPr txBox="1">
            <a:spLocks noGrp="1"/>
          </p:cNvSpPr>
          <p:nvPr>
            <p:ph type="body" sz="quarter" idx="13"/>
          </p:nvPr>
        </p:nvSpPr>
        <p:spPr>
          <a:xfrm>
            <a:off x="6172200" y="1681479"/>
            <a:ext cx="5185411" cy="825501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34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6" cy="132778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5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제목 텍스트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826" cy="160210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370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504" y="987425"/>
            <a:ext cx="6174106" cy="487553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71" name="텍스트 개체 틀 3"/>
          <p:cNvSpPr txBox="1">
            <a:spLocks noGrp="1"/>
          </p:cNvSpPr>
          <p:nvPr>
            <p:ph type="body" sz="quarter" idx="13"/>
          </p:nvPr>
        </p:nvSpPr>
        <p:spPr>
          <a:xfrm>
            <a:off x="840105" y="2057400"/>
            <a:ext cx="3933826" cy="381381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37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제목 텍스트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826" cy="160210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380" name="그림 개체 틀 2"/>
          <p:cNvSpPr>
            <a:spLocks noGrp="1"/>
          </p:cNvSpPr>
          <p:nvPr>
            <p:ph type="pic" sz="half" idx="13"/>
          </p:nvPr>
        </p:nvSpPr>
        <p:spPr>
          <a:xfrm>
            <a:off x="5183504" y="987425"/>
            <a:ext cx="6174106" cy="487553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8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40105" y="2057400"/>
            <a:ext cx="3933826" cy="381381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647700" indent="-190500">
              <a:buFontTx/>
              <a:buChar char="-"/>
              <a:defRPr sz="1600"/>
            </a:lvl2pPr>
            <a:lvl3pPr marL="1097280" indent="-182880">
              <a:buFontTx/>
              <a:buChar char="●"/>
              <a:defRPr sz="1600"/>
            </a:lvl3pPr>
            <a:lvl4pPr marL="1574800" indent="-203200">
              <a:buFontTx/>
              <a:buChar char="-"/>
              <a:defRPr sz="1600"/>
            </a:lvl4pPr>
            <a:lvl5pPr marL="2032000" indent="-203200">
              <a:buFontTx/>
              <a:buChar char="»"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8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6" cy="132778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0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7506" cy="435356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9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제목 텍스트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30805" cy="581406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9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6206" cy="581406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680"/>
            <a:ext cx="9144635" cy="2388236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354"/>
            <a:ext cx="9144635" cy="165608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742950" indent="-285750" algn="ctr">
              <a:buFontTx/>
              <a:buChar char="-"/>
              <a:defRPr sz="2400"/>
            </a:lvl2pPr>
            <a:lvl3pPr marL="1188719" indent="-274319" algn="ctr">
              <a:buFontTx/>
              <a:buChar char="●"/>
              <a:defRPr sz="2400"/>
            </a:lvl3pPr>
            <a:lvl4pPr marL="1676400" indent="-304800" algn="ctr">
              <a:buFontTx/>
              <a:buChar char="-"/>
              <a:defRPr sz="2400"/>
            </a:lvl4pPr>
            <a:lvl5pPr marL="2133600" indent="-304800" algn="ctr">
              <a:buFontTx/>
              <a:buChar char="»"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17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6235" cy="435229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10054"/>
            <a:ext cx="10516235" cy="285305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2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779"/>
            <a:ext cx="10516235" cy="150050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98989"/>
                </a:solidFill>
              </a:defRPr>
            </a:lvl1pPr>
            <a:lvl2pPr marL="742950" indent="-285750">
              <a:buFontTx/>
              <a:buChar char="-"/>
              <a:defRPr sz="2400">
                <a:solidFill>
                  <a:srgbClr val="898989"/>
                </a:solidFill>
              </a:defRPr>
            </a:lvl2pPr>
            <a:lvl3pPr marL="1188719" indent="-274319">
              <a:buFontTx/>
              <a:buChar char="●"/>
              <a:defRPr sz="2400">
                <a:solidFill>
                  <a:srgbClr val="898989"/>
                </a:solidFill>
              </a:defRPr>
            </a:lvl3pPr>
            <a:lvl4pPr marL="1676400" indent="-304800">
              <a:buFontTx/>
              <a:buChar char="-"/>
              <a:defRPr sz="2400">
                <a:solidFill>
                  <a:srgbClr val="898989"/>
                </a:solidFill>
              </a:defRPr>
            </a:lvl4pPr>
            <a:lvl5pPr marL="2133600" indent="-304800">
              <a:buFontTx/>
              <a:buChar char="»"/>
              <a:defRPr sz="2400">
                <a:solidFill>
                  <a:srgbClr val="898989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2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35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2235" cy="435229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3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제목 텍스트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4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40105" y="1681479"/>
            <a:ext cx="5158105" cy="82423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742950" indent="-285750">
              <a:buFontTx/>
              <a:buChar char="-"/>
              <a:defRPr sz="2400" b="1"/>
            </a:lvl2pPr>
            <a:lvl3pPr marL="1188719" indent="-274319">
              <a:buFontTx/>
              <a:buChar char="●"/>
              <a:defRPr sz="2400" b="1"/>
            </a:lvl3pPr>
            <a:lvl4pPr marL="1676400" indent="-304800">
              <a:buFontTx/>
              <a:buChar char="-"/>
              <a:defRPr sz="2400" b="1"/>
            </a:lvl4pPr>
            <a:lvl5pPr marL="2133600" indent="-304800">
              <a:buFontTx/>
              <a:buChar char="»"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45" name="텍스트 개체 틀 4"/>
          <p:cNvSpPr txBox="1">
            <a:spLocks noGrp="1"/>
          </p:cNvSpPr>
          <p:nvPr>
            <p:ph type="body" sz="quarter" idx="13"/>
          </p:nvPr>
        </p:nvSpPr>
        <p:spPr>
          <a:xfrm>
            <a:off x="6172200" y="1681479"/>
            <a:ext cx="5184141" cy="824231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4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5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제목 텍스트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46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504" y="987425"/>
            <a:ext cx="6172836" cy="487426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70" name="텍스트 개체 틀 3"/>
          <p:cNvSpPr txBox="1">
            <a:spLocks noGrp="1"/>
          </p:cNvSpPr>
          <p:nvPr>
            <p:ph type="body" sz="quarter" idx="13"/>
          </p:nvPr>
        </p:nvSpPr>
        <p:spPr>
          <a:xfrm>
            <a:off x="840105" y="2057400"/>
            <a:ext cx="3932555" cy="381254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47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제목 텍스트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479" name="그림 개체 틀 2"/>
          <p:cNvSpPr>
            <a:spLocks noGrp="1"/>
          </p:cNvSpPr>
          <p:nvPr>
            <p:ph type="pic" sz="half" idx="13"/>
          </p:nvPr>
        </p:nvSpPr>
        <p:spPr>
          <a:xfrm>
            <a:off x="5183504" y="987425"/>
            <a:ext cx="6172836" cy="48742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8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40105" y="2057400"/>
            <a:ext cx="3932555" cy="381254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647700" indent="-190500">
              <a:buFontTx/>
              <a:buChar char="-"/>
              <a:defRPr sz="1600"/>
            </a:lvl2pPr>
            <a:lvl3pPr marL="1097280" indent="-182880">
              <a:buFontTx/>
              <a:buChar char="●"/>
              <a:defRPr sz="1600"/>
            </a:lvl3pPr>
            <a:lvl4pPr marL="1574800" indent="-203200">
              <a:buFontTx/>
              <a:buChar char="-"/>
              <a:defRPr sz="1600"/>
            </a:lvl4pPr>
            <a:lvl5pPr marL="2032000" indent="-203200">
              <a:buFontTx/>
              <a:buChar char="»"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8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9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6235" cy="435229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제목 텍스트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9536" cy="5812791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8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935" cy="581279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680"/>
            <a:ext cx="9144635" cy="2388236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50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354"/>
            <a:ext cx="9144635" cy="165608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742950" indent="-285750" algn="ctr">
              <a:buFontTx/>
              <a:buChar char="-"/>
              <a:defRPr sz="2400"/>
            </a:lvl2pPr>
            <a:lvl3pPr marL="1188719" indent="-274319" algn="ctr">
              <a:buFontTx/>
              <a:buChar char="●"/>
              <a:defRPr sz="2400"/>
            </a:lvl3pPr>
            <a:lvl4pPr marL="1676400" indent="-304800" algn="ctr">
              <a:buFontTx/>
              <a:buChar char="-"/>
              <a:defRPr sz="2400"/>
            </a:lvl4pPr>
            <a:lvl5pPr marL="2133600" indent="-304800" algn="ctr">
              <a:buFontTx/>
              <a:buChar char="»"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16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6235" cy="435229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1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10054"/>
            <a:ext cx="10516235" cy="285305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52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779"/>
            <a:ext cx="10516235" cy="150050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98989"/>
                </a:solidFill>
              </a:defRPr>
            </a:lvl1pPr>
            <a:lvl2pPr marL="742950" indent="-285750">
              <a:buFontTx/>
              <a:buChar char="-"/>
              <a:defRPr sz="2400">
                <a:solidFill>
                  <a:srgbClr val="898989"/>
                </a:solidFill>
              </a:defRPr>
            </a:lvl2pPr>
            <a:lvl3pPr marL="1188719" indent="-274319">
              <a:buFontTx/>
              <a:buChar char="●"/>
              <a:defRPr sz="2400">
                <a:solidFill>
                  <a:srgbClr val="898989"/>
                </a:solidFill>
              </a:defRPr>
            </a:lvl3pPr>
            <a:lvl4pPr marL="1676400" indent="-304800">
              <a:buFontTx/>
              <a:buChar char="-"/>
              <a:defRPr sz="2400">
                <a:solidFill>
                  <a:srgbClr val="898989"/>
                </a:solidFill>
              </a:defRPr>
            </a:lvl4pPr>
            <a:lvl5pPr marL="2133600" indent="-304800">
              <a:buFontTx/>
              <a:buChar char="»"/>
              <a:defRPr sz="2400">
                <a:solidFill>
                  <a:srgbClr val="898989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2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34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2235" cy="435229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제목 텍스트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4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40105" y="1681479"/>
            <a:ext cx="5158105" cy="82423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742950" indent="-285750">
              <a:buFontTx/>
              <a:buChar char="-"/>
              <a:defRPr sz="2400" b="1"/>
            </a:lvl2pPr>
            <a:lvl3pPr marL="1188719" indent="-274319">
              <a:buFontTx/>
              <a:buChar char="●"/>
              <a:defRPr sz="2400" b="1"/>
            </a:lvl3pPr>
            <a:lvl4pPr marL="1676400" indent="-304800">
              <a:buFontTx/>
              <a:buChar char="-"/>
              <a:defRPr sz="2400" b="1"/>
            </a:lvl4pPr>
            <a:lvl5pPr marL="2133600" indent="-304800">
              <a:buFontTx/>
              <a:buChar char="»"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44" name="텍스트 개체 틀 4"/>
          <p:cNvSpPr txBox="1">
            <a:spLocks noGrp="1"/>
          </p:cNvSpPr>
          <p:nvPr>
            <p:ph type="body" sz="quarter" idx="13"/>
          </p:nvPr>
        </p:nvSpPr>
        <p:spPr>
          <a:xfrm>
            <a:off x="6172200" y="1681479"/>
            <a:ext cx="5184141" cy="824231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4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5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제목 텍스트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568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504" y="987425"/>
            <a:ext cx="6172836" cy="487426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69" name="텍스트 개체 틀 3"/>
          <p:cNvSpPr txBox="1">
            <a:spLocks noGrp="1"/>
          </p:cNvSpPr>
          <p:nvPr>
            <p:ph type="body" sz="quarter" idx="13"/>
          </p:nvPr>
        </p:nvSpPr>
        <p:spPr>
          <a:xfrm>
            <a:off x="840105" y="2057400"/>
            <a:ext cx="3932555" cy="381254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57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제목 텍스트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578" name="그림 개체 틀 2"/>
          <p:cNvSpPr>
            <a:spLocks noGrp="1"/>
          </p:cNvSpPr>
          <p:nvPr>
            <p:ph type="pic" sz="half" idx="13"/>
          </p:nvPr>
        </p:nvSpPr>
        <p:spPr>
          <a:xfrm>
            <a:off x="5183504" y="987425"/>
            <a:ext cx="6172836" cy="48742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9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40105" y="2057400"/>
            <a:ext cx="3932555" cy="381254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647700" indent="-190500">
              <a:buFontTx/>
              <a:buChar char="-"/>
              <a:defRPr sz="1600"/>
            </a:lvl2pPr>
            <a:lvl3pPr marL="1097280" indent="-182880">
              <a:buFontTx/>
              <a:buChar char="●"/>
              <a:defRPr sz="1600"/>
            </a:lvl3pPr>
            <a:lvl4pPr marL="1574800" indent="-203200">
              <a:buFontTx/>
              <a:buChar char="-"/>
              <a:defRPr sz="1600"/>
            </a:lvl4pPr>
            <a:lvl5pPr marL="2032000" indent="-203200">
              <a:buFontTx/>
              <a:buChar char="»"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8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6235" cy="435229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제목 텍스트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9536" cy="5812791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97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935" cy="581279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9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680"/>
            <a:ext cx="9144635" cy="2388236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60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354"/>
            <a:ext cx="9144635" cy="165608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742950" indent="-285750" algn="ctr">
              <a:buFontTx/>
              <a:buChar char="-"/>
              <a:defRPr sz="2400"/>
            </a:lvl2pPr>
            <a:lvl3pPr marL="1188719" indent="-274319" algn="ctr">
              <a:buFontTx/>
              <a:buChar char="●"/>
              <a:defRPr sz="2400"/>
            </a:lvl3pPr>
            <a:lvl4pPr marL="1676400" indent="-304800" algn="ctr">
              <a:buFontTx/>
              <a:buChar char="-"/>
              <a:defRPr sz="2400"/>
            </a:lvl4pPr>
            <a:lvl5pPr marL="2133600" indent="-304800" algn="ctr">
              <a:buFontTx/>
              <a:buChar char="»"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0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1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6235" cy="435229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1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10054"/>
            <a:ext cx="10516235" cy="285305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62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779"/>
            <a:ext cx="10516235" cy="150050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98989"/>
                </a:solidFill>
              </a:defRPr>
            </a:lvl1pPr>
            <a:lvl2pPr marL="742950" indent="-285750">
              <a:buFontTx/>
              <a:buChar char="-"/>
              <a:defRPr sz="2400">
                <a:solidFill>
                  <a:srgbClr val="898989"/>
                </a:solidFill>
              </a:defRPr>
            </a:lvl2pPr>
            <a:lvl3pPr marL="1188719" indent="-274319">
              <a:buFontTx/>
              <a:buChar char="●"/>
              <a:defRPr sz="2400">
                <a:solidFill>
                  <a:srgbClr val="898989"/>
                </a:solidFill>
              </a:defRPr>
            </a:lvl3pPr>
            <a:lvl4pPr marL="1676400" indent="-304800">
              <a:buFontTx/>
              <a:buChar char="-"/>
              <a:defRPr sz="2400">
                <a:solidFill>
                  <a:srgbClr val="898989"/>
                </a:solidFill>
              </a:defRPr>
            </a:lvl4pPr>
            <a:lvl5pPr marL="2133600" indent="-304800">
              <a:buFontTx/>
              <a:buChar char="»"/>
              <a:defRPr sz="2400">
                <a:solidFill>
                  <a:srgbClr val="898989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2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3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2235" cy="435229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3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제목 텍스트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4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40105" y="1681479"/>
            <a:ext cx="5158105" cy="82423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742950" indent="-285750">
              <a:buFontTx/>
              <a:buChar char="-"/>
              <a:defRPr sz="2400" b="1"/>
            </a:lvl2pPr>
            <a:lvl3pPr marL="1188719" indent="-274319">
              <a:buFontTx/>
              <a:buChar char="●"/>
              <a:defRPr sz="2400" b="1"/>
            </a:lvl3pPr>
            <a:lvl4pPr marL="1676400" indent="-304800">
              <a:buFontTx/>
              <a:buChar char="-"/>
              <a:defRPr sz="2400" b="1"/>
            </a:lvl4pPr>
            <a:lvl5pPr marL="2133600" indent="-304800">
              <a:buFontTx/>
              <a:buChar char="»"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43" name="텍스트 개체 틀 4"/>
          <p:cNvSpPr txBox="1">
            <a:spLocks noGrp="1"/>
          </p:cNvSpPr>
          <p:nvPr>
            <p:ph type="body" sz="quarter" idx="13"/>
          </p:nvPr>
        </p:nvSpPr>
        <p:spPr>
          <a:xfrm>
            <a:off x="6172200" y="1681479"/>
            <a:ext cx="5184141" cy="824231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64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5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제목 텍스트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6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504" y="987425"/>
            <a:ext cx="6172836" cy="487426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68" name="텍스트 개체 틀 3"/>
          <p:cNvSpPr txBox="1">
            <a:spLocks noGrp="1"/>
          </p:cNvSpPr>
          <p:nvPr>
            <p:ph type="body" sz="quarter" idx="13"/>
          </p:nvPr>
        </p:nvSpPr>
        <p:spPr>
          <a:xfrm>
            <a:off x="840105" y="2057400"/>
            <a:ext cx="3932555" cy="381254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66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제목 텍스트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677" name="그림 개체 틀 2"/>
          <p:cNvSpPr>
            <a:spLocks noGrp="1"/>
          </p:cNvSpPr>
          <p:nvPr>
            <p:ph type="pic" sz="half" idx="13"/>
          </p:nvPr>
        </p:nvSpPr>
        <p:spPr>
          <a:xfrm>
            <a:off x="5183504" y="987425"/>
            <a:ext cx="6172836" cy="48742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7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40105" y="2057400"/>
            <a:ext cx="3932555" cy="381254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647700" indent="-190500">
              <a:buFontTx/>
              <a:buChar char="-"/>
              <a:defRPr sz="1600"/>
            </a:lvl2pPr>
            <a:lvl3pPr marL="1097280" indent="-182880">
              <a:buFontTx/>
              <a:buChar char="●"/>
              <a:defRPr sz="1600"/>
            </a:lvl3pPr>
            <a:lvl4pPr marL="1574800" indent="-203200">
              <a:buFontTx/>
              <a:buChar char="-"/>
              <a:defRPr sz="1600"/>
            </a:lvl4pPr>
            <a:lvl5pPr marL="2032000" indent="-203200">
              <a:buFontTx/>
              <a:buChar char="»"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7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87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6235" cy="435229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제목 텍스트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9536" cy="5812791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96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935" cy="581279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9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779" y="6404610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680"/>
            <a:ext cx="9145906" cy="238950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70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354"/>
            <a:ext cx="9145906" cy="16573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742950" indent="-285750" algn="ctr">
              <a:buFontTx/>
              <a:buChar char="-"/>
              <a:defRPr sz="2400"/>
            </a:lvl2pPr>
            <a:lvl3pPr marL="1188719" indent="-274319" algn="ctr">
              <a:buFontTx/>
              <a:buChar char="●"/>
              <a:defRPr sz="2400"/>
            </a:lvl3pPr>
            <a:lvl4pPr marL="1676400" indent="-304800" algn="ctr">
              <a:buFontTx/>
              <a:buChar char="-"/>
              <a:defRPr sz="2400"/>
            </a:lvl4pPr>
            <a:lvl5pPr marL="2133600" indent="-304800" algn="ctr">
              <a:buFontTx/>
              <a:buChar char="»"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0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6" cy="132778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71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7506" cy="435356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1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10054"/>
            <a:ext cx="10517506" cy="285432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72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779"/>
            <a:ext cx="10517506" cy="150177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98989"/>
                </a:solidFill>
              </a:defRPr>
            </a:lvl1pPr>
            <a:lvl2pPr marL="742950" indent="-285750">
              <a:buFontTx/>
              <a:buChar char="-"/>
              <a:defRPr sz="2400">
                <a:solidFill>
                  <a:srgbClr val="898989"/>
                </a:solidFill>
              </a:defRPr>
            </a:lvl2pPr>
            <a:lvl3pPr marL="1188719" indent="-274319">
              <a:buFontTx/>
              <a:buChar char="●"/>
              <a:defRPr sz="2400">
                <a:solidFill>
                  <a:srgbClr val="898989"/>
                </a:solidFill>
              </a:defRPr>
            </a:lvl3pPr>
            <a:lvl4pPr marL="1676400" indent="-304800">
              <a:buFontTx/>
              <a:buChar char="-"/>
              <a:defRPr sz="2400">
                <a:solidFill>
                  <a:srgbClr val="898989"/>
                </a:solidFill>
              </a:defRPr>
            </a:lvl4pPr>
            <a:lvl5pPr marL="2133600" indent="-304800">
              <a:buFontTx/>
              <a:buChar char="»"/>
              <a:defRPr sz="2400">
                <a:solidFill>
                  <a:srgbClr val="898989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2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6" cy="132778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73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3505" cy="435356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3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제목 텍스트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7506" cy="132778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74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40105" y="1681479"/>
            <a:ext cx="5159376" cy="82550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742950" indent="-285750">
              <a:buFontTx/>
              <a:buChar char="-"/>
              <a:defRPr sz="2400" b="1"/>
            </a:lvl2pPr>
            <a:lvl3pPr marL="1188719" indent="-274319">
              <a:buFontTx/>
              <a:buChar char="●"/>
              <a:defRPr sz="2400" b="1"/>
            </a:lvl3pPr>
            <a:lvl4pPr marL="1676400" indent="-304800">
              <a:buFontTx/>
              <a:buChar char="-"/>
              <a:defRPr sz="2400" b="1"/>
            </a:lvl4pPr>
            <a:lvl5pPr marL="2133600" indent="-304800">
              <a:buFontTx/>
              <a:buChar char="»"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2" name="텍스트 개체 틀 4"/>
          <p:cNvSpPr txBox="1">
            <a:spLocks noGrp="1"/>
          </p:cNvSpPr>
          <p:nvPr>
            <p:ph type="body" sz="quarter" idx="13"/>
          </p:nvPr>
        </p:nvSpPr>
        <p:spPr>
          <a:xfrm>
            <a:off x="6172200" y="1681479"/>
            <a:ext cx="5185411" cy="825501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74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6" cy="132778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75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제목 텍스트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826" cy="160210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66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504" y="987425"/>
            <a:ext cx="6174106" cy="487553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7" name="텍스트 개체 틀 3"/>
          <p:cNvSpPr txBox="1">
            <a:spLocks noGrp="1"/>
          </p:cNvSpPr>
          <p:nvPr>
            <p:ph type="body" sz="quarter" idx="13"/>
          </p:nvPr>
        </p:nvSpPr>
        <p:spPr>
          <a:xfrm>
            <a:off x="840105" y="2057400"/>
            <a:ext cx="3933826" cy="381381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제목 텍스트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826" cy="160210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76" name="그림 개체 틀 2"/>
          <p:cNvSpPr>
            <a:spLocks noGrp="1"/>
          </p:cNvSpPr>
          <p:nvPr>
            <p:ph type="pic" sz="half" idx="13"/>
          </p:nvPr>
        </p:nvSpPr>
        <p:spPr>
          <a:xfrm>
            <a:off x="5183504" y="987425"/>
            <a:ext cx="6174106" cy="487553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7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40105" y="2057400"/>
            <a:ext cx="3933826" cy="381381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647700" indent="-190500">
              <a:buFontTx/>
              <a:buChar char="-"/>
              <a:defRPr sz="1600"/>
            </a:lvl2pPr>
            <a:lvl3pPr marL="1097280" indent="-182880">
              <a:buFontTx/>
              <a:buChar char="●"/>
              <a:defRPr sz="1600"/>
            </a:lvl3pPr>
            <a:lvl4pPr marL="1574800" indent="-203200">
              <a:buFontTx/>
              <a:buChar char="-"/>
              <a:defRPr sz="1600"/>
            </a:lvl4pPr>
            <a:lvl5pPr marL="2032000" indent="-203200">
              <a:buFontTx/>
              <a:buChar char="»"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7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6" cy="132778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786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7506" cy="435356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8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제목 텍스트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30805" cy="581406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79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6206" cy="581406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Helvetica"/>
              <a:defRPr>
                <a:latin typeface="±¼¸²"/>
                <a:ea typeface="±¼¸²"/>
                <a:cs typeface="±¼¸²"/>
                <a:sym typeface="±¼¸²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2pPr>
            <a:lvl3pPr>
              <a:lnSpc>
                <a:spcPct val="100000"/>
              </a:lnSpc>
              <a:spcBef>
                <a:spcPts val="600"/>
              </a:spcBef>
              <a:buFont typeface="Helvetica"/>
              <a:buChar char="●"/>
              <a:defRPr>
                <a:latin typeface="±¼¸²"/>
                <a:ea typeface="±¼¸²"/>
                <a:cs typeface="±¼¸²"/>
                <a:sym typeface="±¼¸²"/>
              </a:defRPr>
            </a:lvl3pPr>
            <a:lvl4pPr>
              <a:lnSpc>
                <a:spcPct val="100000"/>
              </a:lnSpc>
              <a:spcBef>
                <a:spcPts val="600"/>
              </a:spcBef>
              <a:buFont typeface="Helvetica"/>
              <a:buChar char="-"/>
              <a:defRPr>
                <a:latin typeface="±¼¸²"/>
                <a:ea typeface="±¼¸²"/>
                <a:cs typeface="±¼¸²"/>
                <a:sym typeface="±¼¸²"/>
              </a:defRPr>
            </a:lvl4pPr>
            <a:lvl5pPr>
              <a:lnSpc>
                <a:spcPct val="100000"/>
              </a:lnSpc>
              <a:spcBef>
                <a:spcPts val="600"/>
              </a:spcBef>
              <a:buFont typeface="Helvetica"/>
              <a:buChar char="»"/>
              <a:defRPr>
                <a:latin typeface="±¼¸²"/>
                <a:ea typeface="±¼¸²"/>
                <a:cs typeface="±¼¸²"/>
                <a:sym typeface="±¼¸²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9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2050" y="6405245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직사각형 2"/>
          <p:cNvSpPr/>
          <p:nvPr/>
        </p:nvSpPr>
        <p:spPr>
          <a:xfrm>
            <a:off x="0" y="1905"/>
            <a:ext cx="12192000" cy="6858001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06" name="순서도: 처리 17"/>
          <p:cNvSpPr/>
          <p:nvPr/>
        </p:nvSpPr>
        <p:spPr>
          <a:xfrm>
            <a:off x="0" y="4145279"/>
            <a:ext cx="12192000" cy="2714626"/>
          </a:xfrm>
          <a:prstGeom prst="rect">
            <a:avLst/>
          </a:prstGeom>
          <a:solidFill>
            <a:srgbClr val="86AB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07" name="순서도: 처리 19"/>
          <p:cNvSpPr/>
          <p:nvPr/>
        </p:nvSpPr>
        <p:spPr>
          <a:xfrm>
            <a:off x="0" y="3728084"/>
            <a:ext cx="12192000" cy="427991"/>
          </a:xfrm>
          <a:prstGeom prst="rect">
            <a:avLst/>
          </a:prstGeom>
          <a:solidFill>
            <a:srgbClr val="5587A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08" name="직사각형 3"/>
          <p:cNvSpPr/>
          <p:nvPr/>
        </p:nvSpPr>
        <p:spPr>
          <a:xfrm>
            <a:off x="4343400" y="1851660"/>
            <a:ext cx="3505200" cy="31546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09" name="TextBox 1"/>
          <p:cNvSpPr txBox="1"/>
          <p:nvPr/>
        </p:nvSpPr>
        <p:spPr>
          <a:xfrm>
            <a:off x="5043170" y="4144645"/>
            <a:ext cx="211391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2400" spc="8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편리하조</a:t>
            </a:r>
          </a:p>
        </p:txBody>
      </p:sp>
      <p:pic>
        <p:nvPicPr>
          <p:cNvPr id="810" name="그림 20" descr="그림 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76750" y="2256154"/>
            <a:ext cx="3244850" cy="15824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8" name="그룹"/>
          <p:cNvGrpSpPr/>
          <p:nvPr/>
        </p:nvGrpSpPr>
        <p:grpSpPr>
          <a:xfrm>
            <a:off x="123825" y="72390"/>
            <a:ext cx="4829175" cy="828041"/>
            <a:chOff x="0" y="0"/>
            <a:chExt cx="4829174" cy="828040"/>
          </a:xfrm>
        </p:grpSpPr>
        <p:sp>
          <p:nvSpPr>
            <p:cNvPr id="9" name="텍스트 상자 10"/>
            <p:cNvSpPr txBox="1"/>
            <p:nvPr/>
          </p:nvSpPr>
          <p:spPr>
            <a:xfrm>
              <a:off x="819152" y="102870"/>
              <a:ext cx="1076321" cy="31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t>모두의 편의점</a:t>
              </a:r>
            </a:p>
          </p:txBody>
        </p:sp>
        <p:sp>
          <p:nvSpPr>
            <p:cNvPr id="10" name="텍스트 상자 13"/>
            <p:cNvSpPr txBox="1"/>
            <p:nvPr/>
          </p:nvSpPr>
          <p:spPr>
            <a:xfrm>
              <a:off x="0" y="0"/>
              <a:ext cx="1123315" cy="828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800">
                  <a:solidFill>
                    <a:srgbClr val="40404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dirty="0" smtClean="0"/>
                <a:t>0</a:t>
              </a:r>
              <a:r>
                <a:rPr lang="en-US" dirty="0" smtClean="0"/>
                <a:t>3</a:t>
              </a:r>
              <a:endParaRPr dirty="0"/>
            </a:p>
          </p:txBody>
        </p:sp>
        <p:sp>
          <p:nvSpPr>
            <p:cNvPr id="11" name="텍스트 상자 12"/>
            <p:cNvSpPr txBox="1"/>
            <p:nvPr/>
          </p:nvSpPr>
          <p:spPr>
            <a:xfrm>
              <a:off x="819153" y="422659"/>
              <a:ext cx="4010021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pPr algn="l"/>
              <a:r>
                <a:rPr lang="ko-KR" altLang="en-US" dirty="0" smtClean="0"/>
                <a:t>논리</a:t>
              </a:r>
              <a:r>
                <a:rPr dirty="0" smtClean="0"/>
                <a:t>적</a:t>
              </a:r>
              <a:r>
                <a:rPr lang="en-US" dirty="0" smtClean="0"/>
                <a:t> </a:t>
              </a:r>
              <a:r>
                <a:rPr dirty="0" err="1" smtClean="0"/>
                <a:t>설계</a:t>
              </a:r>
              <a:r>
                <a:rPr lang="en-US" dirty="0" smtClean="0"/>
                <a:t> – </a:t>
              </a:r>
              <a:r>
                <a:rPr lang="ko-KR" altLang="en-US" dirty="0" smtClean="0"/>
                <a:t>비정규 릴레이션</a:t>
              </a:r>
              <a:endParaRPr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448" y="1037028"/>
            <a:ext cx="7805738" cy="577017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458200" y="1551300"/>
            <a:ext cx="3403600" cy="1463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037028"/>
            <a:ext cx="7805738" cy="5770172"/>
          </a:xfrm>
          <a:prstGeom prst="rect">
            <a:avLst/>
          </a:prstGeom>
        </p:spPr>
      </p:pic>
      <p:sp>
        <p:nvSpPr>
          <p:cNvPr id="898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" name="그룹"/>
          <p:cNvGrpSpPr/>
          <p:nvPr/>
        </p:nvGrpSpPr>
        <p:grpSpPr>
          <a:xfrm>
            <a:off x="123825" y="72390"/>
            <a:ext cx="4829175" cy="828041"/>
            <a:chOff x="0" y="0"/>
            <a:chExt cx="4829174" cy="828040"/>
          </a:xfrm>
        </p:grpSpPr>
        <p:sp>
          <p:nvSpPr>
            <p:cNvPr id="12" name="텍스트 상자 10"/>
            <p:cNvSpPr txBox="1"/>
            <p:nvPr/>
          </p:nvSpPr>
          <p:spPr>
            <a:xfrm>
              <a:off x="819152" y="102870"/>
              <a:ext cx="1076321" cy="31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t>모두의 편의점</a:t>
              </a:r>
            </a:p>
          </p:txBody>
        </p:sp>
        <p:sp>
          <p:nvSpPr>
            <p:cNvPr id="13" name="텍스트 상자 13"/>
            <p:cNvSpPr txBox="1"/>
            <p:nvPr/>
          </p:nvSpPr>
          <p:spPr>
            <a:xfrm>
              <a:off x="0" y="0"/>
              <a:ext cx="1123315" cy="828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800">
                  <a:solidFill>
                    <a:srgbClr val="40404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dirty="0" smtClean="0"/>
                <a:t>0</a:t>
              </a:r>
              <a:r>
                <a:rPr lang="en-US" dirty="0" smtClean="0"/>
                <a:t>3</a:t>
              </a:r>
              <a:endParaRPr dirty="0"/>
            </a:p>
          </p:txBody>
        </p:sp>
        <p:sp>
          <p:nvSpPr>
            <p:cNvPr id="14" name="텍스트 상자 12"/>
            <p:cNvSpPr txBox="1"/>
            <p:nvPr/>
          </p:nvSpPr>
          <p:spPr>
            <a:xfrm>
              <a:off x="819153" y="422659"/>
              <a:ext cx="4010021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pPr algn="l"/>
              <a:r>
                <a:rPr lang="ko-KR" altLang="en-US" dirty="0" smtClean="0"/>
                <a:t>논리</a:t>
              </a:r>
              <a:r>
                <a:rPr dirty="0" smtClean="0"/>
                <a:t>적</a:t>
              </a:r>
              <a:r>
                <a:rPr lang="en-US" dirty="0" smtClean="0"/>
                <a:t> </a:t>
              </a:r>
              <a:r>
                <a:rPr dirty="0" err="1" smtClean="0"/>
                <a:t>설계</a:t>
              </a:r>
              <a:r>
                <a:rPr lang="en-US" dirty="0" smtClean="0"/>
                <a:t> – </a:t>
              </a:r>
              <a:r>
                <a:rPr lang="ko-KR" altLang="en-US" dirty="0" smtClean="0"/>
                <a:t>정규화</a:t>
              </a:r>
              <a:endParaRPr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4076700" y="5829300"/>
            <a:ext cx="977900" cy="360000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28737" y="2654300"/>
            <a:ext cx="1044000" cy="360000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09701" y="5321300"/>
            <a:ext cx="899436" cy="360000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006" y="2877337"/>
            <a:ext cx="892971" cy="360000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49537" y="3307449"/>
            <a:ext cx="1084264" cy="1017802"/>
          </a:xfrm>
          <a:prstGeom prst="rect">
            <a:avLst/>
          </a:prstGeom>
          <a:noFill/>
          <a:ln w="38100" cap="flat">
            <a:solidFill>
              <a:srgbClr val="0070C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957637" y="1551300"/>
            <a:ext cx="1185864" cy="821700"/>
          </a:xfrm>
          <a:prstGeom prst="rect">
            <a:avLst/>
          </a:prstGeom>
          <a:noFill/>
          <a:ln w="38100" cap="flat">
            <a:solidFill>
              <a:srgbClr val="0070C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8686800" y="1790700"/>
            <a:ext cx="304800" cy="0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/>
          <p:cNvSpPr txBox="1"/>
          <p:nvPr/>
        </p:nvSpPr>
        <p:spPr>
          <a:xfrm>
            <a:off x="9220200" y="1612900"/>
            <a:ext cx="2543323" cy="1323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사용자</a:t>
            </a:r>
            <a:r>
              <a:rPr lang="en-US" altLang="ko-KR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지점</a:t>
            </a:r>
            <a:r>
              <a:rPr lang="en-US" altLang="ko-KR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상품</a:t>
            </a:r>
            <a:r>
              <a:rPr lang="en-US" altLang="ko-KR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할인상품 </a:t>
            </a:r>
          </a:p>
          <a:p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테이블은 부분 함수종속을 </a:t>
            </a:r>
          </a:p>
          <a:p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가지고 있어</a:t>
            </a:r>
          </a:p>
          <a:p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이를 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제거해야함</a:t>
            </a:r>
            <a:endParaRPr lang="ko-KR" altLang="en-US" sz="1600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lang="en-US" altLang="ko-KR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(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제</a:t>
            </a:r>
            <a:r>
              <a:rPr lang="en-US" altLang="ko-KR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2</a:t>
            </a:r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정규화</a:t>
            </a:r>
            <a:r>
              <a:rPr lang="en-US" altLang="ko-KR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)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서울남산체 B" panose="02020603020101020101" pitchFamily="18" charset="-127"/>
              <a:ea typeface="서울남산체 B" panose="02020603020101020101" pitchFamily="18" charset="-127"/>
              <a:sym typeface="맑은 고딕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58200" y="3237337"/>
            <a:ext cx="3403600" cy="1463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8686800" y="3476737"/>
            <a:ext cx="304800" cy="0"/>
          </a:xfrm>
          <a:prstGeom prst="line">
            <a:avLst/>
          </a:prstGeom>
          <a:noFill/>
          <a:ln w="38100" cap="flat">
            <a:solidFill>
              <a:srgbClr val="0070C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TextBox 31"/>
          <p:cNvSpPr txBox="1"/>
          <p:nvPr/>
        </p:nvSpPr>
        <p:spPr>
          <a:xfrm>
            <a:off x="9220200" y="3298937"/>
            <a:ext cx="2544925" cy="1077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조인종속성을 가지는 테이블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</a:t>
            </a:r>
          </a:p>
          <a:p>
            <a:r>
              <a:rPr kumimoji="0" lang="ko-KR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서울남산체 B" panose="02020603020101020101" pitchFamily="18" charset="-127"/>
                <a:ea typeface="서울남산체 B" panose="02020603020101020101" pitchFamily="18" charset="-127"/>
                <a:sym typeface="맑은 고딕"/>
              </a:rPr>
              <a:t>하지만 테이블 특성상 중복을 </a:t>
            </a:r>
            <a:endParaRPr kumimoji="0" lang="en-US" altLang="ko-KR" sz="1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서울남산체 B" panose="02020603020101020101" pitchFamily="18" charset="-127"/>
              <a:ea typeface="서울남산체 B" panose="02020603020101020101" pitchFamily="18" charset="-127"/>
              <a:sym typeface="맑은 고딕"/>
            </a:endParaRPr>
          </a:p>
          <a:p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허용하지 않아야 하기 때문에</a:t>
            </a:r>
            <a:endParaRPr lang="en-US" altLang="ko-KR" sz="1600" dirty="0" smtClean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kumimoji="0" lang="ko-KR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서울남산체 B" panose="02020603020101020101" pitchFamily="18" charset="-127"/>
                <a:ea typeface="서울남산체 B" panose="02020603020101020101" pitchFamily="18" charset="-127"/>
                <a:sym typeface="맑은 고딕"/>
              </a:rPr>
              <a:t>슈퍼키가 필요함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서울남산체 B" panose="02020603020101020101" pitchFamily="18" charset="-127"/>
              <a:ea typeface="서울남산체 B" panose="02020603020101020101" pitchFamily="18" charset="-127"/>
              <a:sym typeface="맑은 고딕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09700" y="3672500"/>
            <a:ext cx="899437" cy="1008000"/>
          </a:xfrm>
          <a:prstGeom prst="rect">
            <a:avLst/>
          </a:prstGeom>
          <a:noFill/>
          <a:ln w="38100" cap="flat">
            <a:solidFill>
              <a:srgbClr val="00B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458200" y="4949800"/>
            <a:ext cx="3403600" cy="1463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8686800" y="5189200"/>
            <a:ext cx="304800" cy="0"/>
          </a:xfrm>
          <a:prstGeom prst="line">
            <a:avLst/>
          </a:prstGeom>
          <a:noFill/>
          <a:ln w="38100" cap="flat">
            <a:solidFill>
              <a:srgbClr val="00B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TextBox 35"/>
          <p:cNvSpPr txBox="1"/>
          <p:nvPr/>
        </p:nvSpPr>
        <p:spPr>
          <a:xfrm>
            <a:off x="9220200" y="5011400"/>
            <a:ext cx="1947006" cy="1323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부분함수종속이 있어 </a:t>
            </a:r>
            <a:endParaRPr lang="en-US" altLang="ko-KR" sz="1600" dirty="0" smtClean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이를 제거해야 하지만 </a:t>
            </a:r>
            <a:endParaRPr lang="en-US" altLang="ko-KR" sz="1600" dirty="0" smtClean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프로젝트 특성상 </a:t>
            </a:r>
            <a:endParaRPr lang="en-US" altLang="ko-KR" sz="1600" dirty="0" smtClean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lang="ko-KR" altLang="en-US" sz="16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지</a:t>
            </a: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점 검색을 많이 </a:t>
            </a:r>
            <a: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/>
            </a:r>
            <a:br>
              <a:rPr lang="en-US" altLang="ko-KR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</a:br>
            <a:r>
              <a:rPr lang="ko-KR" altLang="en-US" sz="16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하게되므로 그대로 둠 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서울남산체 B" panose="02020603020101020101" pitchFamily="18" charset="-127"/>
              <a:ea typeface="서울남산체 B" panose="02020603020101020101" pitchFamily="18" charset="-127"/>
              <a:sym typeface="맑은 고딕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" name="그룹"/>
          <p:cNvGrpSpPr/>
          <p:nvPr/>
        </p:nvGrpSpPr>
        <p:grpSpPr>
          <a:xfrm>
            <a:off x="123825" y="72390"/>
            <a:ext cx="4829175" cy="828041"/>
            <a:chOff x="0" y="0"/>
            <a:chExt cx="4829174" cy="828040"/>
          </a:xfrm>
        </p:grpSpPr>
        <p:sp>
          <p:nvSpPr>
            <p:cNvPr id="8" name="텍스트 상자 10"/>
            <p:cNvSpPr txBox="1"/>
            <p:nvPr/>
          </p:nvSpPr>
          <p:spPr>
            <a:xfrm>
              <a:off x="819152" y="102870"/>
              <a:ext cx="1076321" cy="31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t>모두의 편의점</a:t>
              </a:r>
            </a:p>
          </p:txBody>
        </p:sp>
        <p:sp>
          <p:nvSpPr>
            <p:cNvPr id="9" name="텍스트 상자 13"/>
            <p:cNvSpPr txBox="1"/>
            <p:nvPr/>
          </p:nvSpPr>
          <p:spPr>
            <a:xfrm>
              <a:off x="0" y="0"/>
              <a:ext cx="1123315" cy="828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800">
                  <a:solidFill>
                    <a:srgbClr val="40404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dirty="0" smtClean="0"/>
                <a:t>0</a:t>
              </a:r>
              <a:r>
                <a:rPr lang="en-US" dirty="0" smtClean="0"/>
                <a:t>3</a:t>
              </a:r>
              <a:endParaRPr dirty="0"/>
            </a:p>
          </p:txBody>
        </p:sp>
        <p:sp>
          <p:nvSpPr>
            <p:cNvPr id="10" name="텍스트 상자 12"/>
            <p:cNvSpPr txBox="1"/>
            <p:nvPr/>
          </p:nvSpPr>
          <p:spPr>
            <a:xfrm>
              <a:off x="819153" y="422659"/>
              <a:ext cx="4010021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pPr algn="l"/>
              <a:r>
                <a:rPr lang="ko-KR" altLang="en-US" dirty="0" smtClean="0"/>
                <a:t>논리</a:t>
              </a:r>
              <a:r>
                <a:rPr dirty="0" smtClean="0"/>
                <a:t>적</a:t>
              </a:r>
              <a:r>
                <a:rPr lang="en-US" dirty="0" smtClean="0"/>
                <a:t> </a:t>
              </a:r>
              <a:r>
                <a:rPr dirty="0" err="1" smtClean="0"/>
                <a:t>설계</a:t>
              </a:r>
              <a:r>
                <a:rPr lang="en-US" dirty="0" smtClean="0"/>
                <a:t> – </a:t>
              </a:r>
              <a:r>
                <a:rPr lang="ko-KR" altLang="en-US" dirty="0" smtClean="0"/>
                <a:t>정규 릴레이션</a:t>
              </a:r>
              <a:endParaRPr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045210"/>
            <a:ext cx="8410575" cy="5730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25000" y="3310283"/>
            <a:ext cx="1762660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서울남산체 B" panose="02020603020101020101" pitchFamily="18" charset="-127"/>
                <a:ea typeface="서울남산체 B" panose="02020603020101020101" pitchFamily="18" charset="-127"/>
                <a:sym typeface="맑은 고딕"/>
              </a:rPr>
              <a:t>추가사항</a:t>
            </a: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서울남산체 B" panose="02020603020101020101" pitchFamily="18" charset="-127"/>
                <a:ea typeface="서울남산체 B" panose="02020603020101020101" pitchFamily="18" charset="-127"/>
                <a:sym typeface="맑은 고딕"/>
              </a:rPr>
              <a:t>!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FF0000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rgbClr val="FF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튜플 백업을 위해 </a:t>
            </a:r>
            <a:r>
              <a:rPr lang="en-US" altLang="ko-KR" dirty="0" smtClean="0">
                <a:solidFill>
                  <a:srgbClr val="FF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/>
            </a:r>
            <a:br>
              <a:rPr lang="en-US" altLang="ko-KR" dirty="0" smtClean="0">
                <a:solidFill>
                  <a:srgbClr val="FF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</a:br>
            <a:r>
              <a:rPr lang="ko-KR" altLang="en-US" dirty="0" smtClean="0">
                <a:solidFill>
                  <a:srgbClr val="FF0000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삭제 여부 추가</a:t>
            </a:r>
            <a:endParaRPr lang="en-US" altLang="ko-KR" dirty="0">
              <a:solidFill>
                <a:srgbClr val="FF0000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" name="그룹"/>
          <p:cNvGrpSpPr/>
          <p:nvPr/>
        </p:nvGrpSpPr>
        <p:grpSpPr>
          <a:xfrm>
            <a:off x="123825" y="72390"/>
            <a:ext cx="4829175" cy="828041"/>
            <a:chOff x="0" y="0"/>
            <a:chExt cx="4829174" cy="828040"/>
          </a:xfrm>
        </p:grpSpPr>
        <p:sp>
          <p:nvSpPr>
            <p:cNvPr id="8" name="텍스트 상자 10"/>
            <p:cNvSpPr txBox="1"/>
            <p:nvPr/>
          </p:nvSpPr>
          <p:spPr>
            <a:xfrm>
              <a:off x="819152" y="102870"/>
              <a:ext cx="1076321" cy="31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t>모두의 편의점</a:t>
              </a:r>
            </a:p>
          </p:txBody>
        </p:sp>
        <p:sp>
          <p:nvSpPr>
            <p:cNvPr id="9" name="텍스트 상자 13"/>
            <p:cNvSpPr txBox="1"/>
            <p:nvPr/>
          </p:nvSpPr>
          <p:spPr>
            <a:xfrm>
              <a:off x="0" y="0"/>
              <a:ext cx="1123315" cy="828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800">
                  <a:solidFill>
                    <a:srgbClr val="40404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dirty="0" smtClean="0"/>
                <a:t>0</a:t>
              </a:r>
              <a:r>
                <a:rPr lang="en-US" dirty="0" smtClean="0"/>
                <a:t>3</a:t>
              </a:r>
              <a:endParaRPr dirty="0"/>
            </a:p>
          </p:txBody>
        </p:sp>
        <p:sp>
          <p:nvSpPr>
            <p:cNvPr id="10" name="텍스트 상자 12"/>
            <p:cNvSpPr txBox="1"/>
            <p:nvPr/>
          </p:nvSpPr>
          <p:spPr>
            <a:xfrm>
              <a:off x="819153" y="422659"/>
              <a:ext cx="4010021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pPr algn="l"/>
              <a:r>
                <a:rPr lang="ko-KR" altLang="en-US" dirty="0" smtClean="0"/>
                <a:t>논리</a:t>
              </a:r>
              <a:r>
                <a:rPr dirty="0" smtClean="0"/>
                <a:t>적</a:t>
              </a:r>
              <a:r>
                <a:rPr lang="en-US" dirty="0" smtClean="0"/>
                <a:t> </a:t>
              </a:r>
              <a:r>
                <a:rPr dirty="0" err="1" smtClean="0"/>
                <a:t>설계</a:t>
              </a:r>
              <a:r>
                <a:rPr lang="en-US" dirty="0" smtClean="0"/>
                <a:t> – </a:t>
              </a:r>
              <a:r>
                <a:rPr lang="ko-KR" altLang="en-US" dirty="0" smtClean="0"/>
                <a:t>최종</a:t>
              </a:r>
              <a:endParaRPr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779" y="1075690"/>
            <a:ext cx="8347075" cy="567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0516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직사각형 2"/>
          <p:cNvSpPr/>
          <p:nvPr/>
        </p:nvSpPr>
        <p:spPr>
          <a:xfrm>
            <a:off x="0" y="-77471"/>
            <a:ext cx="12192635" cy="6932932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13" name="직사각형 3"/>
          <p:cNvSpPr/>
          <p:nvPr/>
        </p:nvSpPr>
        <p:spPr>
          <a:xfrm>
            <a:off x="3104514" y="1855469"/>
            <a:ext cx="5975351" cy="39744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</a:defRPr>
            </a:lvl1pPr>
          </a:lstStyle>
          <a:p>
            <a:r>
              <a:t>ㅎㅎ</a:t>
            </a:r>
          </a:p>
        </p:txBody>
      </p:sp>
      <p:grpSp>
        <p:nvGrpSpPr>
          <p:cNvPr id="825" name="그룹"/>
          <p:cNvGrpSpPr/>
          <p:nvPr/>
        </p:nvGrpSpPr>
        <p:grpSpPr>
          <a:xfrm>
            <a:off x="4578076" y="3581082"/>
            <a:ext cx="3028225" cy="523240"/>
            <a:chOff x="0" y="0"/>
            <a:chExt cx="2007871" cy="523240"/>
          </a:xfrm>
        </p:grpSpPr>
        <p:sp>
          <p:nvSpPr>
            <p:cNvPr id="816" name="TextBox 1"/>
            <p:cNvSpPr txBox="1"/>
            <p:nvPr/>
          </p:nvSpPr>
          <p:spPr>
            <a:xfrm>
              <a:off x="731520" y="43150"/>
              <a:ext cx="1276351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>
                  <a:ln w="9525">
                    <a:solidFill>
                      <a:srgbClr val="32538F">
                        <a:alpha val="0"/>
                      </a:srgbClr>
                    </a:solidFill>
                  </a:ln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lang="ko-KR" altLang="en-US" dirty="0" smtClean="0"/>
                <a:t>물리적 </a:t>
              </a:r>
              <a:r>
                <a:rPr dirty="0" err="1" smtClean="0"/>
                <a:t>설계</a:t>
              </a:r>
              <a:endParaRPr dirty="0"/>
            </a:p>
          </p:txBody>
        </p:sp>
        <p:sp>
          <p:nvSpPr>
            <p:cNvPr id="823" name="TextBox 58"/>
            <p:cNvSpPr txBox="1"/>
            <p:nvPr/>
          </p:nvSpPr>
          <p:spPr>
            <a:xfrm>
              <a:off x="0" y="0"/>
              <a:ext cx="731520" cy="523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800">
                  <a:ln w="9525">
                    <a:solidFill>
                      <a:srgbClr val="32538F">
                        <a:alpha val="0"/>
                      </a:srgbClr>
                    </a:solidFill>
                  </a:ln>
                  <a:solidFill>
                    <a:srgbClr val="80808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dirty="0" smtClean="0"/>
                <a:t>0</a:t>
              </a:r>
              <a:r>
                <a:rPr lang="en-US" dirty="0" smtClean="0"/>
                <a:t>3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72994439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0" name="텍스트 상자 10"/>
          <p:cNvSpPr txBox="1"/>
          <p:nvPr/>
        </p:nvSpPr>
        <p:spPr>
          <a:xfrm>
            <a:off x="942977" y="175260"/>
            <a:ext cx="1076321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모두의 편의점</a:t>
            </a:r>
          </a:p>
        </p:txBody>
      </p:sp>
      <p:sp>
        <p:nvSpPr>
          <p:cNvPr id="951" name="텍스트 상자 12"/>
          <p:cNvSpPr txBox="1"/>
          <p:nvPr/>
        </p:nvSpPr>
        <p:spPr>
          <a:xfrm>
            <a:off x="865306" y="445769"/>
            <a:ext cx="123166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물리적설계</a:t>
            </a:r>
          </a:p>
        </p:txBody>
      </p:sp>
      <p:sp>
        <p:nvSpPr>
          <p:cNvPr id="952" name="텍스트 상자 13"/>
          <p:cNvSpPr txBox="1"/>
          <p:nvPr/>
        </p:nvSpPr>
        <p:spPr>
          <a:xfrm>
            <a:off x="123825" y="72389"/>
            <a:ext cx="1123315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404040"/>
                </a:solidFill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04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148080"/>
            <a:ext cx="11852275" cy="557276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직사각형 2"/>
          <p:cNvSpPr/>
          <p:nvPr/>
        </p:nvSpPr>
        <p:spPr>
          <a:xfrm>
            <a:off x="0" y="-77471"/>
            <a:ext cx="12192635" cy="6932932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13" name="직사각형 3"/>
          <p:cNvSpPr/>
          <p:nvPr/>
        </p:nvSpPr>
        <p:spPr>
          <a:xfrm>
            <a:off x="3104514" y="1855469"/>
            <a:ext cx="5975351" cy="39744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</a:defRPr>
            </a:lvl1pPr>
          </a:lstStyle>
          <a:p>
            <a:r>
              <a:t>ㅎㅎ</a:t>
            </a:r>
          </a:p>
        </p:txBody>
      </p:sp>
      <p:grpSp>
        <p:nvGrpSpPr>
          <p:cNvPr id="825" name="그룹"/>
          <p:cNvGrpSpPr/>
          <p:nvPr/>
        </p:nvGrpSpPr>
        <p:grpSpPr>
          <a:xfrm>
            <a:off x="4578076" y="3581082"/>
            <a:ext cx="3028225" cy="523240"/>
            <a:chOff x="0" y="0"/>
            <a:chExt cx="2007871" cy="523240"/>
          </a:xfrm>
        </p:grpSpPr>
        <p:sp>
          <p:nvSpPr>
            <p:cNvPr id="816" name="TextBox 1"/>
            <p:cNvSpPr txBox="1"/>
            <p:nvPr/>
          </p:nvSpPr>
          <p:spPr>
            <a:xfrm>
              <a:off x="731520" y="43150"/>
              <a:ext cx="1276351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>
                  <a:ln w="9525">
                    <a:solidFill>
                      <a:srgbClr val="32538F">
                        <a:alpha val="0"/>
                      </a:srgbClr>
                    </a:solidFill>
                  </a:ln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lang="ko-KR" altLang="en-US" dirty="0" smtClean="0"/>
                <a:t>테이블 명세서</a:t>
              </a:r>
              <a:endParaRPr dirty="0"/>
            </a:p>
          </p:txBody>
        </p:sp>
        <p:sp>
          <p:nvSpPr>
            <p:cNvPr id="823" name="TextBox 58"/>
            <p:cNvSpPr txBox="1"/>
            <p:nvPr/>
          </p:nvSpPr>
          <p:spPr>
            <a:xfrm>
              <a:off x="0" y="0"/>
              <a:ext cx="731520" cy="523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800">
                  <a:ln w="9525">
                    <a:solidFill>
                      <a:srgbClr val="32538F">
                        <a:alpha val="0"/>
                      </a:srgbClr>
                    </a:solidFill>
                  </a:ln>
                  <a:solidFill>
                    <a:srgbClr val="80808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lang="en-US" dirty="0" smtClean="0"/>
                <a:t>04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99360394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6" name="텍스트 상자 10"/>
          <p:cNvSpPr txBox="1"/>
          <p:nvPr/>
        </p:nvSpPr>
        <p:spPr>
          <a:xfrm>
            <a:off x="942977" y="175260"/>
            <a:ext cx="1076321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모두의 편의점</a:t>
            </a:r>
          </a:p>
        </p:txBody>
      </p:sp>
      <p:sp>
        <p:nvSpPr>
          <p:cNvPr id="957" name="텍스트 상자 12"/>
          <p:cNvSpPr txBox="1"/>
          <p:nvPr/>
        </p:nvSpPr>
        <p:spPr>
          <a:xfrm>
            <a:off x="865306" y="445769"/>
            <a:ext cx="1231663" cy="41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DB명세서</a:t>
            </a:r>
          </a:p>
        </p:txBody>
      </p:sp>
      <p:sp>
        <p:nvSpPr>
          <p:cNvPr id="958" name="텍스트 상자 13"/>
          <p:cNvSpPr txBox="1"/>
          <p:nvPr/>
        </p:nvSpPr>
        <p:spPr>
          <a:xfrm>
            <a:off x="123825" y="72389"/>
            <a:ext cx="1123315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404040"/>
                </a:solidFill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05</a:t>
            </a:r>
          </a:p>
        </p:txBody>
      </p:sp>
      <p:graphicFrame>
        <p:nvGraphicFramePr>
          <p:cNvPr id="959" name="표"/>
          <p:cNvGraphicFramePr/>
          <p:nvPr/>
        </p:nvGraphicFramePr>
        <p:xfrm>
          <a:off x="1150786" y="1826973"/>
          <a:ext cx="9890423" cy="4765194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935038"/>
                <a:gridCol w="3095377"/>
                <a:gridCol w="1632634"/>
                <a:gridCol w="774124"/>
                <a:gridCol w="777167"/>
                <a:gridCol w="1049998"/>
                <a:gridCol w="1626085"/>
              </a:tblGrid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테이블명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TB_USER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작성일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2017.11.22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page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1/17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System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모두의 편의점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테이블설명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사용자의 정보를 관리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NO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Attribute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DataType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Ky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Default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Description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USER_NO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사용자 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EMAIL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VARCHAR2(100)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이메일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USER_PWD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VARCHAR2(50)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비밀번호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USER_NAME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VARCHAR2(30)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사용자이름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5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BIRTYDAY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생년월일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6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GENDER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CHAR(1)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성별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7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PHONE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VARCHAR2(30)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연락처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ADDRESS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VARCHAR(300)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주소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9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ORIGINAL_PROFILE_NAME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VARCHAR2(300)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프로필기존명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RENAME_PROFILE_NAME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VARCHAR2(300)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프로필변경명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USER_STATE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상태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12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JOB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VARCHAR2(20)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직책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13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CASH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잔고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14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POINT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포인트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15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STORE_NO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VARCHAR2(20)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FK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지점번호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960" name="텍스트 상자 12"/>
          <p:cNvSpPr txBox="1"/>
          <p:nvPr/>
        </p:nvSpPr>
        <p:spPr>
          <a:xfrm>
            <a:off x="501719" y="1267051"/>
            <a:ext cx="1958837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사용자 테이블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63" name="텍스트 상자 10"/>
          <p:cNvSpPr txBox="1"/>
          <p:nvPr/>
        </p:nvSpPr>
        <p:spPr>
          <a:xfrm>
            <a:off x="942977" y="175260"/>
            <a:ext cx="1076321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모두의 편의점</a:t>
            </a:r>
          </a:p>
        </p:txBody>
      </p:sp>
      <p:sp>
        <p:nvSpPr>
          <p:cNvPr id="964" name="텍스트 상자 12"/>
          <p:cNvSpPr txBox="1"/>
          <p:nvPr/>
        </p:nvSpPr>
        <p:spPr>
          <a:xfrm>
            <a:off x="865306" y="445769"/>
            <a:ext cx="1231663" cy="41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DB명세서</a:t>
            </a:r>
          </a:p>
        </p:txBody>
      </p:sp>
      <p:sp>
        <p:nvSpPr>
          <p:cNvPr id="965" name="텍스트 상자 13"/>
          <p:cNvSpPr txBox="1"/>
          <p:nvPr/>
        </p:nvSpPr>
        <p:spPr>
          <a:xfrm>
            <a:off x="123825" y="72389"/>
            <a:ext cx="1123315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404040"/>
                </a:solidFill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05</a:t>
            </a:r>
          </a:p>
        </p:txBody>
      </p:sp>
      <p:graphicFrame>
        <p:nvGraphicFramePr>
          <p:cNvPr id="966" name="표"/>
          <p:cNvGraphicFramePr/>
          <p:nvPr>
            <p:extLst>
              <p:ext uri="{D42A27DB-BD31-4B8C-83A1-F6EECF244321}">
                <p14:modId xmlns:p14="http://schemas.microsoft.com/office/powerpoint/2010/main" val="2082474066"/>
              </p:ext>
            </p:extLst>
          </p:nvPr>
        </p:nvGraphicFramePr>
        <p:xfrm>
          <a:off x="1150786" y="1826973"/>
          <a:ext cx="9890423" cy="4235728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935038"/>
                <a:gridCol w="3095377"/>
                <a:gridCol w="1632634"/>
                <a:gridCol w="774124"/>
                <a:gridCol w="777167"/>
                <a:gridCol w="1049998"/>
                <a:gridCol w="1626085"/>
              </a:tblGrid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테이블명</a:t>
                      </a:r>
                      <a:endParaRPr sz="1200" dirty="0"/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TB_STORE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작성일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2017.11.22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page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dirty="0" smtClean="0"/>
                        <a:t>2</a:t>
                      </a:r>
                      <a:r>
                        <a:rPr sz="1200" dirty="0" smtClean="0"/>
                        <a:t>/17</a:t>
                      </a:r>
                      <a:endParaRPr sz="1200" dirty="0"/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System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모두의 편의점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테이블설명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사용자의 정보를 관리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NO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Attribute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DataType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Ky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Default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Description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STORE_NO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VARCHAR2(20)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사용자 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STORE_NAME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VARCHAR2(100)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이메일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LOC_L_CODE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VARCHAR2(50)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비밀번호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LOC_L_NAME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VARCHAR2(30)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사용자이름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5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LOC_M_CODE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생년월일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6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LOC_M_NAME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CHAR(1)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성별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7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LOC_S_CODE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VARCHAR2(30)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연락처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LOC_S_NAME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VARCHAR(300)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주소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9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ROAD_ADDRESS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VARCHAR2(300)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프로필기존명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NUM_ADDRESS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VARCHAR2(300)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프로필변경명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LAT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상태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12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LNG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VARCHAR2(20)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직책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13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BRAND_NO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잔고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967" name="텍스트 상자 12"/>
          <p:cNvSpPr txBox="1"/>
          <p:nvPr/>
        </p:nvSpPr>
        <p:spPr>
          <a:xfrm>
            <a:off x="501719" y="1267051"/>
            <a:ext cx="1958837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지점 테이블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70" name="텍스트 상자 10"/>
          <p:cNvSpPr txBox="1"/>
          <p:nvPr/>
        </p:nvSpPr>
        <p:spPr>
          <a:xfrm>
            <a:off x="942977" y="175260"/>
            <a:ext cx="1076321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모두의 편의점</a:t>
            </a:r>
          </a:p>
        </p:txBody>
      </p:sp>
      <p:sp>
        <p:nvSpPr>
          <p:cNvPr id="971" name="텍스트 상자 12"/>
          <p:cNvSpPr txBox="1"/>
          <p:nvPr/>
        </p:nvSpPr>
        <p:spPr>
          <a:xfrm>
            <a:off x="865306" y="445769"/>
            <a:ext cx="1231663" cy="41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DB명세서</a:t>
            </a:r>
          </a:p>
        </p:txBody>
      </p:sp>
      <p:sp>
        <p:nvSpPr>
          <p:cNvPr id="972" name="텍스트 상자 13"/>
          <p:cNvSpPr txBox="1"/>
          <p:nvPr/>
        </p:nvSpPr>
        <p:spPr>
          <a:xfrm>
            <a:off x="123825" y="72389"/>
            <a:ext cx="1123315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404040"/>
                </a:solidFill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05</a:t>
            </a:r>
          </a:p>
        </p:txBody>
      </p:sp>
      <p:graphicFrame>
        <p:nvGraphicFramePr>
          <p:cNvPr id="973" name="표"/>
          <p:cNvGraphicFramePr/>
          <p:nvPr>
            <p:extLst>
              <p:ext uri="{D42A27DB-BD31-4B8C-83A1-F6EECF244321}">
                <p14:modId xmlns:p14="http://schemas.microsoft.com/office/powerpoint/2010/main" val="3053103392"/>
              </p:ext>
            </p:extLst>
          </p:nvPr>
        </p:nvGraphicFramePr>
        <p:xfrm>
          <a:off x="1150786" y="1975308"/>
          <a:ext cx="9890423" cy="2117864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935038"/>
                <a:gridCol w="3095377"/>
                <a:gridCol w="1632634"/>
                <a:gridCol w="774124"/>
                <a:gridCol w="777167"/>
                <a:gridCol w="1049998"/>
                <a:gridCol w="1626085"/>
              </a:tblGrid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테이블명</a:t>
                      </a:r>
                      <a:endParaRPr sz="1200" dirty="0"/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TB_STORE_PRODUCT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작성일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2017.11.22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page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dirty="0" smtClean="0"/>
                        <a:t>3</a:t>
                      </a:r>
                      <a:r>
                        <a:rPr sz="1200" dirty="0" smtClean="0"/>
                        <a:t>/17</a:t>
                      </a:r>
                      <a:endParaRPr sz="1200" dirty="0"/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System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모두의 편의점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테이블설명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각 지점의 상품을 관리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NO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Attribute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DataType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Ky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Default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Description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STORE_PRODUCT_NO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지점상품번호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STORE_NO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VARCHAR2(20)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FK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지점번호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PRODUCT_NO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FK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상품번호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MANUFACTURE_DATE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제조일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5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QUANTITY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수량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974" name="텍스트 상자 12"/>
          <p:cNvSpPr txBox="1"/>
          <p:nvPr/>
        </p:nvSpPr>
        <p:spPr>
          <a:xfrm>
            <a:off x="501719" y="1267051"/>
            <a:ext cx="1958837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지점 상품 테이블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직사각형 2"/>
          <p:cNvSpPr/>
          <p:nvPr/>
        </p:nvSpPr>
        <p:spPr>
          <a:xfrm>
            <a:off x="0" y="-77471"/>
            <a:ext cx="12192635" cy="6932932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13" name="직사각형 3"/>
          <p:cNvSpPr/>
          <p:nvPr/>
        </p:nvSpPr>
        <p:spPr>
          <a:xfrm>
            <a:off x="3104514" y="1855469"/>
            <a:ext cx="5975351" cy="39744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</a:defRPr>
            </a:lvl1pPr>
          </a:lstStyle>
          <a:p>
            <a:r>
              <a:t>ㅎㅎ</a:t>
            </a:r>
          </a:p>
        </p:txBody>
      </p:sp>
      <p:sp>
        <p:nvSpPr>
          <p:cNvPr id="814" name="TextBox 56"/>
          <p:cNvSpPr txBox="1"/>
          <p:nvPr/>
        </p:nvSpPr>
        <p:spPr>
          <a:xfrm>
            <a:off x="5457825" y="1024254"/>
            <a:ext cx="1276350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4000" spc="300">
                <a:solidFill>
                  <a:srgbClr val="0C4C8A"/>
                </a:solidFill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목차</a:t>
            </a:r>
          </a:p>
        </p:txBody>
      </p:sp>
      <p:grpSp>
        <p:nvGrpSpPr>
          <p:cNvPr id="825" name="그룹"/>
          <p:cNvGrpSpPr/>
          <p:nvPr/>
        </p:nvGrpSpPr>
        <p:grpSpPr>
          <a:xfrm>
            <a:off x="4581887" y="2550793"/>
            <a:ext cx="3028225" cy="2527937"/>
            <a:chOff x="0" y="0"/>
            <a:chExt cx="2007871" cy="2527935"/>
          </a:xfrm>
        </p:grpSpPr>
        <p:sp>
          <p:nvSpPr>
            <p:cNvPr id="815" name="TextBox 17"/>
            <p:cNvSpPr txBox="1"/>
            <p:nvPr/>
          </p:nvSpPr>
          <p:spPr>
            <a:xfrm>
              <a:off x="0" y="616584"/>
              <a:ext cx="731521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800">
                  <a:ln w="9525">
                    <a:solidFill>
                      <a:srgbClr val="32538F">
                        <a:alpha val="0"/>
                      </a:srgbClr>
                    </a:solidFill>
                  </a:ln>
                  <a:solidFill>
                    <a:srgbClr val="80808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dirty="0"/>
                <a:t>02</a:t>
              </a:r>
            </a:p>
          </p:txBody>
        </p:sp>
        <p:sp>
          <p:nvSpPr>
            <p:cNvPr id="816" name="TextBox 1"/>
            <p:cNvSpPr txBox="1"/>
            <p:nvPr/>
          </p:nvSpPr>
          <p:spPr>
            <a:xfrm>
              <a:off x="731520" y="43150"/>
              <a:ext cx="1276351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>
                  <a:ln w="9525">
                    <a:solidFill>
                      <a:srgbClr val="32538F">
                        <a:alpha val="0"/>
                      </a:srgbClr>
                    </a:solidFill>
                  </a:ln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dirty="0" err="1" smtClean="0"/>
                <a:t>개념적</a:t>
              </a:r>
              <a:r>
                <a:rPr lang="en-US" dirty="0" smtClean="0"/>
                <a:t> </a:t>
              </a:r>
              <a:r>
                <a:rPr dirty="0" err="1" smtClean="0"/>
                <a:t>설계</a:t>
              </a:r>
              <a:endParaRPr dirty="0"/>
            </a:p>
          </p:txBody>
        </p:sp>
        <p:sp>
          <p:nvSpPr>
            <p:cNvPr id="817" name="TextBox 19"/>
            <p:cNvSpPr txBox="1"/>
            <p:nvPr/>
          </p:nvSpPr>
          <p:spPr>
            <a:xfrm>
              <a:off x="0" y="1310639"/>
              <a:ext cx="731521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800">
                  <a:ln w="9525">
                    <a:solidFill>
                      <a:srgbClr val="32538F">
                        <a:alpha val="0"/>
                      </a:srgbClr>
                    </a:solidFill>
                  </a:ln>
                  <a:solidFill>
                    <a:srgbClr val="80808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t>03</a:t>
              </a:r>
            </a:p>
          </p:txBody>
        </p:sp>
        <p:sp>
          <p:nvSpPr>
            <p:cNvPr id="818" name="TextBox 20"/>
            <p:cNvSpPr txBox="1"/>
            <p:nvPr/>
          </p:nvSpPr>
          <p:spPr>
            <a:xfrm>
              <a:off x="731520" y="697836"/>
              <a:ext cx="1276351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>
                  <a:ln w="9525">
                    <a:solidFill>
                      <a:srgbClr val="32538F">
                        <a:alpha val="0"/>
                      </a:srgbClr>
                    </a:solidFill>
                  </a:ln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dirty="0" err="1" smtClean="0"/>
                <a:t>논리적</a:t>
              </a:r>
              <a:r>
                <a:rPr lang="en-US" dirty="0" smtClean="0"/>
                <a:t> </a:t>
              </a:r>
              <a:r>
                <a:rPr dirty="0" err="1" smtClean="0"/>
                <a:t>설계</a:t>
              </a:r>
              <a:endParaRPr dirty="0"/>
            </a:p>
          </p:txBody>
        </p:sp>
        <p:sp>
          <p:nvSpPr>
            <p:cNvPr id="820" name="TextBox 45"/>
            <p:cNvSpPr txBox="1"/>
            <p:nvPr/>
          </p:nvSpPr>
          <p:spPr>
            <a:xfrm>
              <a:off x="731520" y="2084676"/>
              <a:ext cx="1276351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>
                  <a:ln w="9525">
                    <a:solidFill>
                      <a:srgbClr val="32538F">
                        <a:alpha val="0"/>
                      </a:srgbClr>
                    </a:solidFill>
                  </a:ln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lang="ko-KR" altLang="en-US" dirty="0" smtClean="0"/>
                <a:t>테이블 명세서</a:t>
              </a:r>
              <a:endParaRPr dirty="0"/>
            </a:p>
          </p:txBody>
        </p:sp>
        <p:sp>
          <p:nvSpPr>
            <p:cNvPr id="821" name="TextBox 47"/>
            <p:cNvSpPr txBox="1"/>
            <p:nvPr/>
          </p:nvSpPr>
          <p:spPr>
            <a:xfrm>
              <a:off x="0" y="2004694"/>
              <a:ext cx="734060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800">
                  <a:ln w="9525">
                    <a:solidFill>
                      <a:srgbClr val="32538F">
                        <a:alpha val="0"/>
                      </a:srgbClr>
                    </a:solidFill>
                  </a:ln>
                  <a:solidFill>
                    <a:srgbClr val="80808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t>04</a:t>
              </a:r>
            </a:p>
          </p:txBody>
        </p:sp>
        <p:sp>
          <p:nvSpPr>
            <p:cNvPr id="822" name="TextBox 48"/>
            <p:cNvSpPr txBox="1"/>
            <p:nvPr/>
          </p:nvSpPr>
          <p:spPr>
            <a:xfrm>
              <a:off x="731520" y="1375380"/>
              <a:ext cx="1276351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>
                  <a:ln w="9525">
                    <a:solidFill>
                      <a:srgbClr val="32538F">
                        <a:alpha val="0"/>
                      </a:srgbClr>
                    </a:solidFill>
                  </a:ln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dirty="0" err="1" smtClean="0"/>
                <a:t>물리적</a:t>
              </a:r>
              <a:r>
                <a:rPr lang="en-US" dirty="0" smtClean="0"/>
                <a:t> </a:t>
              </a:r>
              <a:r>
                <a:rPr dirty="0" err="1" smtClean="0"/>
                <a:t>설계</a:t>
              </a:r>
              <a:endParaRPr dirty="0"/>
            </a:p>
          </p:txBody>
        </p:sp>
        <p:sp>
          <p:nvSpPr>
            <p:cNvPr id="823" name="TextBox 58"/>
            <p:cNvSpPr txBox="1"/>
            <p:nvPr/>
          </p:nvSpPr>
          <p:spPr>
            <a:xfrm>
              <a:off x="0" y="0"/>
              <a:ext cx="731520" cy="523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800">
                  <a:ln w="9525">
                    <a:solidFill>
                      <a:srgbClr val="32538F">
                        <a:alpha val="0"/>
                      </a:srgbClr>
                    </a:solidFill>
                  </a:ln>
                  <a:solidFill>
                    <a:srgbClr val="80808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t>01</a:t>
              </a:r>
            </a:p>
          </p:txBody>
        </p:sp>
      </p:grp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77" name="텍스트 상자 10"/>
          <p:cNvSpPr txBox="1"/>
          <p:nvPr/>
        </p:nvSpPr>
        <p:spPr>
          <a:xfrm>
            <a:off x="942977" y="175260"/>
            <a:ext cx="1076321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모두의 편의점</a:t>
            </a:r>
          </a:p>
        </p:txBody>
      </p:sp>
      <p:sp>
        <p:nvSpPr>
          <p:cNvPr id="978" name="텍스트 상자 12"/>
          <p:cNvSpPr txBox="1"/>
          <p:nvPr/>
        </p:nvSpPr>
        <p:spPr>
          <a:xfrm>
            <a:off x="865306" y="445769"/>
            <a:ext cx="1231663" cy="41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DB명세서</a:t>
            </a:r>
          </a:p>
        </p:txBody>
      </p:sp>
      <p:sp>
        <p:nvSpPr>
          <p:cNvPr id="979" name="텍스트 상자 13"/>
          <p:cNvSpPr txBox="1"/>
          <p:nvPr/>
        </p:nvSpPr>
        <p:spPr>
          <a:xfrm>
            <a:off x="123825" y="72389"/>
            <a:ext cx="1123315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404040"/>
                </a:solidFill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05</a:t>
            </a:r>
          </a:p>
        </p:txBody>
      </p:sp>
      <p:graphicFrame>
        <p:nvGraphicFramePr>
          <p:cNvPr id="980" name="표"/>
          <p:cNvGraphicFramePr/>
          <p:nvPr>
            <p:extLst>
              <p:ext uri="{D42A27DB-BD31-4B8C-83A1-F6EECF244321}">
                <p14:modId xmlns:p14="http://schemas.microsoft.com/office/powerpoint/2010/main" val="2223450656"/>
              </p:ext>
            </p:extLst>
          </p:nvPr>
        </p:nvGraphicFramePr>
        <p:xfrm>
          <a:off x="1150786" y="1975308"/>
          <a:ext cx="9890423" cy="1853131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935038"/>
                <a:gridCol w="3095377"/>
                <a:gridCol w="1632634"/>
                <a:gridCol w="774124"/>
                <a:gridCol w="777167"/>
                <a:gridCol w="1049998"/>
                <a:gridCol w="1626085"/>
              </a:tblGrid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테이블명</a:t>
                      </a:r>
                      <a:endParaRPr sz="1200" dirty="0"/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TB_ DC_PRODUCT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작성일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2017.11.22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page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dirty="0" smtClean="0"/>
                        <a:t>4</a:t>
                      </a:r>
                      <a:r>
                        <a:rPr sz="1200" dirty="0" smtClean="0"/>
                        <a:t>/17</a:t>
                      </a:r>
                      <a:endParaRPr sz="1200" dirty="0"/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System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모두의 편의점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테이블설명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할인상품을 관리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NO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Attribute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DataType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Ky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Default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Description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STORE_NO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VARCHAR2(20)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지점번호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PRODUCT_NO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FK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상품번호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DISCOUNT_NO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VARCHAR2(30)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FK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할인번호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DISCOUNT_INFO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VARCHAR2(30)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할인정보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981" name="텍스트 상자 12"/>
          <p:cNvSpPr txBox="1"/>
          <p:nvPr/>
        </p:nvSpPr>
        <p:spPr>
          <a:xfrm>
            <a:off x="501719" y="1267051"/>
            <a:ext cx="1958837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할인 상품 테이블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84" name="텍스트 상자 10"/>
          <p:cNvSpPr txBox="1"/>
          <p:nvPr/>
        </p:nvSpPr>
        <p:spPr>
          <a:xfrm>
            <a:off x="942977" y="175260"/>
            <a:ext cx="1076321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모두의 편의점</a:t>
            </a:r>
          </a:p>
        </p:txBody>
      </p:sp>
      <p:sp>
        <p:nvSpPr>
          <p:cNvPr id="985" name="텍스트 상자 12"/>
          <p:cNvSpPr txBox="1"/>
          <p:nvPr/>
        </p:nvSpPr>
        <p:spPr>
          <a:xfrm>
            <a:off x="865306" y="445769"/>
            <a:ext cx="1231663" cy="41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DB명세서</a:t>
            </a:r>
          </a:p>
        </p:txBody>
      </p:sp>
      <p:sp>
        <p:nvSpPr>
          <p:cNvPr id="986" name="텍스트 상자 13"/>
          <p:cNvSpPr txBox="1"/>
          <p:nvPr/>
        </p:nvSpPr>
        <p:spPr>
          <a:xfrm>
            <a:off x="123825" y="72389"/>
            <a:ext cx="1123315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404040"/>
                </a:solidFill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05</a:t>
            </a:r>
          </a:p>
        </p:txBody>
      </p:sp>
      <p:graphicFrame>
        <p:nvGraphicFramePr>
          <p:cNvPr id="987" name="표"/>
          <p:cNvGraphicFramePr/>
          <p:nvPr>
            <p:extLst>
              <p:ext uri="{D42A27DB-BD31-4B8C-83A1-F6EECF244321}">
                <p14:modId xmlns:p14="http://schemas.microsoft.com/office/powerpoint/2010/main" val="3361417578"/>
              </p:ext>
            </p:extLst>
          </p:nvPr>
        </p:nvGraphicFramePr>
        <p:xfrm>
          <a:off x="1150786" y="1975308"/>
          <a:ext cx="9890423" cy="1323665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935038"/>
                <a:gridCol w="3095377"/>
                <a:gridCol w="1632634"/>
                <a:gridCol w="774124"/>
                <a:gridCol w="777167"/>
                <a:gridCol w="1049998"/>
                <a:gridCol w="1626085"/>
              </a:tblGrid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테이블명</a:t>
                      </a:r>
                      <a:endParaRPr sz="1200" dirty="0"/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TB_DC_INFO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작성일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2017.11.22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page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dirty="0" smtClean="0"/>
                        <a:t>5</a:t>
                      </a:r>
                      <a:r>
                        <a:rPr sz="1200" dirty="0" smtClean="0"/>
                        <a:t>/17</a:t>
                      </a:r>
                      <a:endParaRPr sz="1200" dirty="0"/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System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모두의 편의점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테이블설명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할인번호와 할인명으로 할인정보를 관리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NO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Attribute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DataType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Ky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Default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Description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DISCOUNT_NO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VARCHAR2(20)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할인번호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DISCOUNT_NAME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VARCHAR2(30)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할인명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988" name="텍스트 상자 12"/>
          <p:cNvSpPr txBox="1"/>
          <p:nvPr/>
        </p:nvSpPr>
        <p:spPr>
          <a:xfrm>
            <a:off x="501719" y="1267051"/>
            <a:ext cx="1958837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할인 테이블</a:t>
            </a:r>
          </a:p>
        </p:txBody>
      </p:sp>
      <p:sp>
        <p:nvSpPr>
          <p:cNvPr id="989" name="텍스트"/>
          <p:cNvSpPr txBox="1"/>
          <p:nvPr/>
        </p:nvSpPr>
        <p:spPr>
          <a:xfrm>
            <a:off x="1333500" y="106052"/>
            <a:ext cx="18034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2" name="텍스트 상자 10"/>
          <p:cNvSpPr txBox="1"/>
          <p:nvPr/>
        </p:nvSpPr>
        <p:spPr>
          <a:xfrm>
            <a:off x="942977" y="175260"/>
            <a:ext cx="1076321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모두의 편의점</a:t>
            </a:r>
          </a:p>
        </p:txBody>
      </p:sp>
      <p:sp>
        <p:nvSpPr>
          <p:cNvPr id="993" name="텍스트 상자 12"/>
          <p:cNvSpPr txBox="1"/>
          <p:nvPr/>
        </p:nvSpPr>
        <p:spPr>
          <a:xfrm>
            <a:off x="865306" y="445769"/>
            <a:ext cx="1231663" cy="41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DB명세서</a:t>
            </a:r>
          </a:p>
        </p:txBody>
      </p:sp>
      <p:sp>
        <p:nvSpPr>
          <p:cNvPr id="994" name="텍스트 상자 13"/>
          <p:cNvSpPr txBox="1"/>
          <p:nvPr/>
        </p:nvSpPr>
        <p:spPr>
          <a:xfrm>
            <a:off x="123825" y="72389"/>
            <a:ext cx="1123315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404040"/>
                </a:solidFill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05</a:t>
            </a:r>
          </a:p>
        </p:txBody>
      </p:sp>
      <p:graphicFrame>
        <p:nvGraphicFramePr>
          <p:cNvPr id="995" name="표"/>
          <p:cNvGraphicFramePr/>
          <p:nvPr>
            <p:extLst>
              <p:ext uri="{D42A27DB-BD31-4B8C-83A1-F6EECF244321}">
                <p14:modId xmlns:p14="http://schemas.microsoft.com/office/powerpoint/2010/main" val="3175707804"/>
              </p:ext>
            </p:extLst>
          </p:nvPr>
        </p:nvGraphicFramePr>
        <p:xfrm>
          <a:off x="1150786" y="1975308"/>
          <a:ext cx="9890423" cy="3441529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935038"/>
                <a:gridCol w="3095377"/>
                <a:gridCol w="1632634"/>
                <a:gridCol w="774124"/>
                <a:gridCol w="777167"/>
                <a:gridCol w="1049998"/>
                <a:gridCol w="1626085"/>
              </a:tblGrid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테이블명</a:t>
                      </a:r>
                      <a:endParaRPr sz="1200" dirty="0"/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TB_PRODUCT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작성일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2017.11.22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page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dirty="0" smtClean="0"/>
                        <a:t>6</a:t>
                      </a:r>
                      <a:r>
                        <a:rPr sz="1200" dirty="0" smtClean="0"/>
                        <a:t>/17</a:t>
                      </a:r>
                      <a:endParaRPr sz="1200" dirty="0"/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System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모두의 편의점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테이블설명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각각의 상품을 관리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NO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Attribute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DataType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Ky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Default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Description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PRODUCT_NO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상품번호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PRODUCT_NAME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VARCHAR2(100)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상품명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MANUFACTURER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VARCHAR2(60)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제조사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PRICE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가격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5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EXPIRATION_DATE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유통기한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6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PRODUCT_KIND_NO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FK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상품종류번호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7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BRAND_NO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FK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상호번호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ORIGINAL_FILE_NAME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VARCHAR2(260)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첨부파일기존명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9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STORED_FILE_NAME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VARCHAR2(36)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첨부파일변경명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DEL_CHECK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VARCHAR2(1)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Y/N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삭제구문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996" name="텍스트 상자 12"/>
          <p:cNvSpPr txBox="1"/>
          <p:nvPr/>
        </p:nvSpPr>
        <p:spPr>
          <a:xfrm>
            <a:off x="501719" y="1267051"/>
            <a:ext cx="1958837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상품 테이블</a:t>
            </a:r>
          </a:p>
        </p:txBody>
      </p:sp>
      <p:sp>
        <p:nvSpPr>
          <p:cNvPr id="997" name="텍스트"/>
          <p:cNvSpPr txBox="1"/>
          <p:nvPr/>
        </p:nvSpPr>
        <p:spPr>
          <a:xfrm>
            <a:off x="1333500" y="106052"/>
            <a:ext cx="18034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0" name="텍스트 상자 10"/>
          <p:cNvSpPr txBox="1"/>
          <p:nvPr/>
        </p:nvSpPr>
        <p:spPr>
          <a:xfrm>
            <a:off x="942977" y="175260"/>
            <a:ext cx="1076321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모두의 편의점</a:t>
            </a:r>
          </a:p>
        </p:txBody>
      </p:sp>
      <p:sp>
        <p:nvSpPr>
          <p:cNvPr id="1001" name="텍스트 상자 12"/>
          <p:cNvSpPr txBox="1"/>
          <p:nvPr/>
        </p:nvSpPr>
        <p:spPr>
          <a:xfrm>
            <a:off x="865306" y="445769"/>
            <a:ext cx="1231663" cy="41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DB명세서</a:t>
            </a:r>
          </a:p>
        </p:txBody>
      </p:sp>
      <p:sp>
        <p:nvSpPr>
          <p:cNvPr id="1002" name="텍스트 상자 13"/>
          <p:cNvSpPr txBox="1"/>
          <p:nvPr/>
        </p:nvSpPr>
        <p:spPr>
          <a:xfrm>
            <a:off x="123825" y="72389"/>
            <a:ext cx="1123315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404040"/>
                </a:solidFill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05</a:t>
            </a:r>
          </a:p>
        </p:txBody>
      </p:sp>
      <p:graphicFrame>
        <p:nvGraphicFramePr>
          <p:cNvPr id="1003" name="표"/>
          <p:cNvGraphicFramePr/>
          <p:nvPr>
            <p:extLst>
              <p:ext uri="{D42A27DB-BD31-4B8C-83A1-F6EECF244321}">
                <p14:modId xmlns:p14="http://schemas.microsoft.com/office/powerpoint/2010/main" val="1135247989"/>
              </p:ext>
            </p:extLst>
          </p:nvPr>
        </p:nvGraphicFramePr>
        <p:xfrm>
          <a:off x="1150786" y="1975308"/>
          <a:ext cx="9890423" cy="1323665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935038"/>
                <a:gridCol w="3095377"/>
                <a:gridCol w="1632634"/>
                <a:gridCol w="774124"/>
                <a:gridCol w="777167"/>
                <a:gridCol w="1049998"/>
                <a:gridCol w="1626085"/>
              </a:tblGrid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테이블명</a:t>
                      </a:r>
                      <a:endParaRPr sz="1200" dirty="0"/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TB_PRODUCT_KIND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작성일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2017.11.22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page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dirty="0" smtClean="0"/>
                        <a:t>7</a:t>
                      </a:r>
                      <a:r>
                        <a:rPr sz="1200" dirty="0" smtClean="0"/>
                        <a:t>/17</a:t>
                      </a:r>
                      <a:endParaRPr sz="1200" dirty="0"/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System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모두의 편의점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테이블설명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상품종류를 번호와 종류명으로 관리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NO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Attribute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DataType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Ky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Default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Description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PRODUCT_KIND_NO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상품종류번호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PRODUCT_KIND_NAME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VARCHAR2(30)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상품종류명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1004" name="텍스트 상자 12"/>
          <p:cNvSpPr txBox="1"/>
          <p:nvPr/>
        </p:nvSpPr>
        <p:spPr>
          <a:xfrm>
            <a:off x="501719" y="1267051"/>
            <a:ext cx="1958837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상품종류 테이블</a:t>
            </a:r>
          </a:p>
        </p:txBody>
      </p:sp>
      <p:sp>
        <p:nvSpPr>
          <p:cNvPr id="1005" name="텍스트"/>
          <p:cNvSpPr txBox="1"/>
          <p:nvPr/>
        </p:nvSpPr>
        <p:spPr>
          <a:xfrm>
            <a:off x="1333500" y="106052"/>
            <a:ext cx="18034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8" name="텍스트 상자 10"/>
          <p:cNvSpPr txBox="1"/>
          <p:nvPr/>
        </p:nvSpPr>
        <p:spPr>
          <a:xfrm>
            <a:off x="942977" y="175260"/>
            <a:ext cx="1076321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모두의 편의점</a:t>
            </a:r>
          </a:p>
        </p:txBody>
      </p:sp>
      <p:sp>
        <p:nvSpPr>
          <p:cNvPr id="1009" name="텍스트 상자 12"/>
          <p:cNvSpPr txBox="1"/>
          <p:nvPr/>
        </p:nvSpPr>
        <p:spPr>
          <a:xfrm>
            <a:off x="865306" y="445769"/>
            <a:ext cx="1231663" cy="41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DB명세서</a:t>
            </a:r>
          </a:p>
        </p:txBody>
      </p:sp>
      <p:sp>
        <p:nvSpPr>
          <p:cNvPr id="1010" name="텍스트 상자 13"/>
          <p:cNvSpPr txBox="1"/>
          <p:nvPr/>
        </p:nvSpPr>
        <p:spPr>
          <a:xfrm>
            <a:off x="123825" y="72389"/>
            <a:ext cx="1123315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404040"/>
                </a:solidFill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05</a:t>
            </a:r>
          </a:p>
        </p:txBody>
      </p:sp>
      <p:graphicFrame>
        <p:nvGraphicFramePr>
          <p:cNvPr id="1011" name="표"/>
          <p:cNvGraphicFramePr/>
          <p:nvPr>
            <p:extLst>
              <p:ext uri="{D42A27DB-BD31-4B8C-83A1-F6EECF244321}">
                <p14:modId xmlns:p14="http://schemas.microsoft.com/office/powerpoint/2010/main" val="2710381251"/>
              </p:ext>
            </p:extLst>
          </p:nvPr>
        </p:nvGraphicFramePr>
        <p:xfrm>
          <a:off x="1150786" y="1975308"/>
          <a:ext cx="9890423" cy="2912063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935038"/>
                <a:gridCol w="3095377"/>
                <a:gridCol w="1632634"/>
                <a:gridCol w="774124"/>
                <a:gridCol w="777167"/>
                <a:gridCol w="1049998"/>
                <a:gridCol w="1626085"/>
              </a:tblGrid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테이블명</a:t>
                      </a:r>
                      <a:endParaRPr sz="1200" dirty="0"/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TB_PURCHASE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작성일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2017.11.22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page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dirty="0" smtClean="0"/>
                        <a:t>8</a:t>
                      </a:r>
                      <a:r>
                        <a:rPr sz="1200" dirty="0" smtClean="0"/>
                        <a:t>/17</a:t>
                      </a:r>
                      <a:endParaRPr sz="1200" dirty="0"/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System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모두의 편의점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테이블설명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구매정보를 관리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NO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Attribute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DataType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Ky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Default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Description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PURCHASE_NO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구매번호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USER_NO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FK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사용자번호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STORE_PRODUCT_NO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FK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지점상품번호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PURCHASE_QUANTITY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구매수량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5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CALCULATED_PRICE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계산가격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6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USING_POINT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사용포인트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7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POINT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적립포인트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PURCHASE_DATE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구매날짜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1012" name="텍스트 상자 12"/>
          <p:cNvSpPr txBox="1"/>
          <p:nvPr/>
        </p:nvSpPr>
        <p:spPr>
          <a:xfrm>
            <a:off x="501719" y="1267051"/>
            <a:ext cx="1958837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구매 테이블</a:t>
            </a:r>
          </a:p>
        </p:txBody>
      </p:sp>
      <p:sp>
        <p:nvSpPr>
          <p:cNvPr id="1013" name="텍스트"/>
          <p:cNvSpPr txBox="1"/>
          <p:nvPr/>
        </p:nvSpPr>
        <p:spPr>
          <a:xfrm>
            <a:off x="1333500" y="106052"/>
            <a:ext cx="18034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16" name="텍스트 상자 10"/>
          <p:cNvSpPr txBox="1"/>
          <p:nvPr/>
        </p:nvSpPr>
        <p:spPr>
          <a:xfrm>
            <a:off x="942977" y="175260"/>
            <a:ext cx="1076321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모두의 편의점</a:t>
            </a:r>
          </a:p>
        </p:txBody>
      </p:sp>
      <p:sp>
        <p:nvSpPr>
          <p:cNvPr id="1017" name="텍스트 상자 12"/>
          <p:cNvSpPr txBox="1"/>
          <p:nvPr/>
        </p:nvSpPr>
        <p:spPr>
          <a:xfrm>
            <a:off x="865306" y="445769"/>
            <a:ext cx="1231663" cy="41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DB명세서</a:t>
            </a:r>
          </a:p>
        </p:txBody>
      </p:sp>
      <p:sp>
        <p:nvSpPr>
          <p:cNvPr id="1018" name="텍스트 상자 13"/>
          <p:cNvSpPr txBox="1"/>
          <p:nvPr/>
        </p:nvSpPr>
        <p:spPr>
          <a:xfrm>
            <a:off x="123825" y="72389"/>
            <a:ext cx="1123315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404040"/>
                </a:solidFill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05</a:t>
            </a:r>
          </a:p>
        </p:txBody>
      </p:sp>
      <p:graphicFrame>
        <p:nvGraphicFramePr>
          <p:cNvPr id="1019" name="표"/>
          <p:cNvGraphicFramePr/>
          <p:nvPr>
            <p:extLst>
              <p:ext uri="{D42A27DB-BD31-4B8C-83A1-F6EECF244321}">
                <p14:modId xmlns:p14="http://schemas.microsoft.com/office/powerpoint/2010/main" val="4170674222"/>
              </p:ext>
            </p:extLst>
          </p:nvPr>
        </p:nvGraphicFramePr>
        <p:xfrm>
          <a:off x="1150786" y="1975308"/>
          <a:ext cx="9890423" cy="1588398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935038"/>
                <a:gridCol w="3095377"/>
                <a:gridCol w="1632634"/>
                <a:gridCol w="774124"/>
                <a:gridCol w="777167"/>
                <a:gridCol w="1049998"/>
                <a:gridCol w="1626085"/>
              </a:tblGrid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테이블명</a:t>
                      </a:r>
                      <a:endParaRPr sz="1200" dirty="0"/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TB_GIFTICON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작성일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2017.11.22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page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dirty="0" smtClean="0"/>
                        <a:t>9</a:t>
                      </a:r>
                      <a:r>
                        <a:rPr sz="1200" dirty="0" smtClean="0"/>
                        <a:t>/17</a:t>
                      </a:r>
                      <a:endParaRPr sz="1200" dirty="0"/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System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모두의 편의점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테이블설명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기프티콘 정보를 관리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NO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Attribute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DataType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Ky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Default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Description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GIFTICON_NO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기프티콘번호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PURCHASE_NO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FK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구매번호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IS_USE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VARCHAR2(1)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Y/N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사용여부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1020" name="텍스트 상자 12"/>
          <p:cNvSpPr txBox="1"/>
          <p:nvPr/>
        </p:nvSpPr>
        <p:spPr>
          <a:xfrm>
            <a:off x="501719" y="1267051"/>
            <a:ext cx="1958837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기프티콘 테이블</a:t>
            </a:r>
          </a:p>
        </p:txBody>
      </p:sp>
      <p:sp>
        <p:nvSpPr>
          <p:cNvPr id="1021" name="텍스트"/>
          <p:cNvSpPr txBox="1"/>
          <p:nvPr/>
        </p:nvSpPr>
        <p:spPr>
          <a:xfrm>
            <a:off x="1333500" y="106052"/>
            <a:ext cx="18034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24" name="텍스트 상자 10"/>
          <p:cNvSpPr txBox="1"/>
          <p:nvPr/>
        </p:nvSpPr>
        <p:spPr>
          <a:xfrm>
            <a:off x="942977" y="175260"/>
            <a:ext cx="1076321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모두의 편의점</a:t>
            </a:r>
          </a:p>
        </p:txBody>
      </p:sp>
      <p:sp>
        <p:nvSpPr>
          <p:cNvPr id="1025" name="텍스트 상자 12"/>
          <p:cNvSpPr txBox="1"/>
          <p:nvPr/>
        </p:nvSpPr>
        <p:spPr>
          <a:xfrm>
            <a:off x="865306" y="445769"/>
            <a:ext cx="1231663" cy="41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DB명세서</a:t>
            </a:r>
          </a:p>
        </p:txBody>
      </p:sp>
      <p:sp>
        <p:nvSpPr>
          <p:cNvPr id="1026" name="텍스트 상자 13"/>
          <p:cNvSpPr txBox="1"/>
          <p:nvPr/>
        </p:nvSpPr>
        <p:spPr>
          <a:xfrm>
            <a:off x="123825" y="72389"/>
            <a:ext cx="1123315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404040"/>
                </a:solidFill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05</a:t>
            </a:r>
          </a:p>
        </p:txBody>
      </p:sp>
      <p:graphicFrame>
        <p:nvGraphicFramePr>
          <p:cNvPr id="1027" name="표"/>
          <p:cNvGraphicFramePr/>
          <p:nvPr>
            <p:extLst>
              <p:ext uri="{D42A27DB-BD31-4B8C-83A1-F6EECF244321}">
                <p14:modId xmlns:p14="http://schemas.microsoft.com/office/powerpoint/2010/main" val="1825708051"/>
              </p:ext>
            </p:extLst>
          </p:nvPr>
        </p:nvGraphicFramePr>
        <p:xfrm>
          <a:off x="1150786" y="1975308"/>
          <a:ext cx="9890423" cy="1588398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935038"/>
                <a:gridCol w="3095377"/>
                <a:gridCol w="1632634"/>
                <a:gridCol w="774124"/>
                <a:gridCol w="777167"/>
                <a:gridCol w="1049998"/>
                <a:gridCol w="1626085"/>
              </a:tblGrid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테이블명</a:t>
                      </a:r>
                      <a:endParaRPr sz="1200" dirty="0"/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TB_FAVORITE_LIST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작성일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2017.11.22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page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dirty="0" smtClean="0"/>
                        <a:t>10</a:t>
                      </a:r>
                      <a:r>
                        <a:rPr sz="1200" dirty="0" smtClean="0"/>
                        <a:t>/17</a:t>
                      </a:r>
                      <a:endParaRPr sz="1200" dirty="0"/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System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모두의 편의점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테이블설명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관심목록을 관리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NO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Attribute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DataType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Ky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Default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Description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USER_NO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FK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사용자번호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STORE_NO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VARCHAR2(20)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FK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지점번호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PRODUCT_NO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FK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상품번호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1028" name="텍스트 상자 12"/>
          <p:cNvSpPr txBox="1"/>
          <p:nvPr/>
        </p:nvSpPr>
        <p:spPr>
          <a:xfrm>
            <a:off x="501719" y="1267051"/>
            <a:ext cx="1958837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관심목록 테이블</a:t>
            </a:r>
          </a:p>
        </p:txBody>
      </p:sp>
      <p:sp>
        <p:nvSpPr>
          <p:cNvPr id="1029" name="텍스트"/>
          <p:cNvSpPr txBox="1"/>
          <p:nvPr/>
        </p:nvSpPr>
        <p:spPr>
          <a:xfrm>
            <a:off x="1333500" y="106052"/>
            <a:ext cx="18034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2" name="텍스트 상자 10"/>
          <p:cNvSpPr txBox="1"/>
          <p:nvPr/>
        </p:nvSpPr>
        <p:spPr>
          <a:xfrm>
            <a:off x="942977" y="175260"/>
            <a:ext cx="1076321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모두의 편의점</a:t>
            </a:r>
          </a:p>
        </p:txBody>
      </p:sp>
      <p:sp>
        <p:nvSpPr>
          <p:cNvPr id="1033" name="텍스트 상자 12"/>
          <p:cNvSpPr txBox="1"/>
          <p:nvPr/>
        </p:nvSpPr>
        <p:spPr>
          <a:xfrm>
            <a:off x="865306" y="445769"/>
            <a:ext cx="1231663" cy="41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DB명세서</a:t>
            </a:r>
          </a:p>
        </p:txBody>
      </p:sp>
      <p:sp>
        <p:nvSpPr>
          <p:cNvPr id="1034" name="텍스트 상자 13"/>
          <p:cNvSpPr txBox="1"/>
          <p:nvPr/>
        </p:nvSpPr>
        <p:spPr>
          <a:xfrm>
            <a:off x="123825" y="72389"/>
            <a:ext cx="1123315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404040"/>
                </a:solidFill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05</a:t>
            </a:r>
          </a:p>
        </p:txBody>
      </p:sp>
      <p:graphicFrame>
        <p:nvGraphicFramePr>
          <p:cNvPr id="1035" name="표"/>
          <p:cNvGraphicFramePr/>
          <p:nvPr>
            <p:extLst>
              <p:ext uri="{D42A27DB-BD31-4B8C-83A1-F6EECF244321}">
                <p14:modId xmlns:p14="http://schemas.microsoft.com/office/powerpoint/2010/main" val="900171291"/>
              </p:ext>
            </p:extLst>
          </p:nvPr>
        </p:nvGraphicFramePr>
        <p:xfrm>
          <a:off x="1150786" y="1975308"/>
          <a:ext cx="9890423" cy="1323665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935038"/>
                <a:gridCol w="3095377"/>
                <a:gridCol w="1632634"/>
                <a:gridCol w="774124"/>
                <a:gridCol w="777167"/>
                <a:gridCol w="1049998"/>
                <a:gridCol w="1626085"/>
              </a:tblGrid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테이블명</a:t>
                      </a:r>
                      <a:endParaRPr sz="1200" dirty="0"/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TB_BRAND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작성일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2017.11.22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page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dirty="0" smtClean="0"/>
                        <a:t>11</a:t>
                      </a:r>
                      <a:r>
                        <a:rPr sz="1200" dirty="0" smtClean="0"/>
                        <a:t>/17</a:t>
                      </a:r>
                      <a:endParaRPr sz="1200" dirty="0"/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System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모두의 편의점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테이블설명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각각의 편의점브랜드 상호를 관리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NO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Attribute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DataType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Ky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Default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Description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BRAND_NO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상호번호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BRAND_NAME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VARCHAR2(30)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상호명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1036" name="텍스트 상자 12"/>
          <p:cNvSpPr txBox="1"/>
          <p:nvPr/>
        </p:nvSpPr>
        <p:spPr>
          <a:xfrm>
            <a:off x="501719" y="1267051"/>
            <a:ext cx="1958837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상호 테이블</a:t>
            </a:r>
          </a:p>
        </p:txBody>
      </p:sp>
      <p:sp>
        <p:nvSpPr>
          <p:cNvPr id="1037" name="텍스트"/>
          <p:cNvSpPr txBox="1"/>
          <p:nvPr/>
        </p:nvSpPr>
        <p:spPr>
          <a:xfrm>
            <a:off x="1333500" y="106052"/>
            <a:ext cx="18034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0" name="텍스트 상자 10"/>
          <p:cNvSpPr txBox="1"/>
          <p:nvPr/>
        </p:nvSpPr>
        <p:spPr>
          <a:xfrm>
            <a:off x="942977" y="175260"/>
            <a:ext cx="1076321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모두의 편의점</a:t>
            </a:r>
          </a:p>
        </p:txBody>
      </p:sp>
      <p:sp>
        <p:nvSpPr>
          <p:cNvPr id="1041" name="텍스트 상자 12"/>
          <p:cNvSpPr txBox="1"/>
          <p:nvPr/>
        </p:nvSpPr>
        <p:spPr>
          <a:xfrm>
            <a:off x="865306" y="445769"/>
            <a:ext cx="1231663" cy="41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DB명세서</a:t>
            </a:r>
          </a:p>
        </p:txBody>
      </p:sp>
      <p:sp>
        <p:nvSpPr>
          <p:cNvPr id="1042" name="텍스트 상자 13"/>
          <p:cNvSpPr txBox="1"/>
          <p:nvPr/>
        </p:nvSpPr>
        <p:spPr>
          <a:xfrm>
            <a:off x="123825" y="72389"/>
            <a:ext cx="1123315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404040"/>
                </a:solidFill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05</a:t>
            </a:r>
          </a:p>
        </p:txBody>
      </p:sp>
      <p:graphicFrame>
        <p:nvGraphicFramePr>
          <p:cNvPr id="1043" name="표"/>
          <p:cNvGraphicFramePr/>
          <p:nvPr>
            <p:extLst>
              <p:ext uri="{D42A27DB-BD31-4B8C-83A1-F6EECF244321}">
                <p14:modId xmlns:p14="http://schemas.microsoft.com/office/powerpoint/2010/main" val="1829350694"/>
              </p:ext>
            </p:extLst>
          </p:nvPr>
        </p:nvGraphicFramePr>
        <p:xfrm>
          <a:off x="1150786" y="1975308"/>
          <a:ext cx="9890423" cy="3706262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935038"/>
                <a:gridCol w="3095377"/>
                <a:gridCol w="1632634"/>
                <a:gridCol w="774124"/>
                <a:gridCol w="777167"/>
                <a:gridCol w="1049998"/>
                <a:gridCol w="1626085"/>
              </a:tblGrid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테이블명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TB_EVENT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작성일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2017.11.22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page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dirty="0" smtClean="0"/>
                        <a:t>12</a:t>
                      </a:r>
                      <a:r>
                        <a:rPr sz="1200" dirty="0" smtClean="0"/>
                        <a:t>/17</a:t>
                      </a:r>
                      <a:endParaRPr sz="1200" dirty="0"/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System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모두의 편의점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테이블설명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이벤트 정보를 관리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NO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Attribute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DataType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Ky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Default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Description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EVENT_NO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이벤트번호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TITLE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VARCHAR2(300)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제목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WRITER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FK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작성자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CONTENTS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VARCHAR2(3000)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내용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5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START_DATE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시작일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6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END_DATE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종료일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7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JOIN_LIMIT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참여제한횟수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READCOUNT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조회수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9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ORIGINAL_FILE_NAME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VARCHAR2(260)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첨부파일기존명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STORED_FILE_NAME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VARCHAR2(36)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첨부파일변경명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DEL_CHECK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VARCHAR2(1)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Y/N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삭제구분</a:t>
                      </a:r>
                      <a:endParaRPr sz="1200" dirty="0"/>
                    </a:p>
                  </a:txBody>
                  <a:tcPr marL="0" marR="0" marT="0" marB="0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1044" name="텍스트 상자 12"/>
          <p:cNvSpPr txBox="1"/>
          <p:nvPr/>
        </p:nvSpPr>
        <p:spPr>
          <a:xfrm>
            <a:off x="501719" y="1267051"/>
            <a:ext cx="1958837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이벤트 테이블</a:t>
            </a:r>
          </a:p>
        </p:txBody>
      </p:sp>
      <p:sp>
        <p:nvSpPr>
          <p:cNvPr id="1045" name="텍스트"/>
          <p:cNvSpPr txBox="1"/>
          <p:nvPr/>
        </p:nvSpPr>
        <p:spPr>
          <a:xfrm>
            <a:off x="1333500" y="106052"/>
            <a:ext cx="18034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8" name="텍스트 상자 10"/>
          <p:cNvSpPr txBox="1"/>
          <p:nvPr/>
        </p:nvSpPr>
        <p:spPr>
          <a:xfrm>
            <a:off x="942977" y="175260"/>
            <a:ext cx="1076321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모두의 편의점</a:t>
            </a:r>
          </a:p>
        </p:txBody>
      </p:sp>
      <p:sp>
        <p:nvSpPr>
          <p:cNvPr id="1049" name="텍스트 상자 12"/>
          <p:cNvSpPr txBox="1"/>
          <p:nvPr/>
        </p:nvSpPr>
        <p:spPr>
          <a:xfrm>
            <a:off x="865306" y="445769"/>
            <a:ext cx="1231663" cy="41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DB명세서</a:t>
            </a:r>
          </a:p>
        </p:txBody>
      </p:sp>
      <p:sp>
        <p:nvSpPr>
          <p:cNvPr id="1050" name="텍스트 상자 13"/>
          <p:cNvSpPr txBox="1"/>
          <p:nvPr/>
        </p:nvSpPr>
        <p:spPr>
          <a:xfrm>
            <a:off x="123825" y="72389"/>
            <a:ext cx="1123315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404040"/>
                </a:solidFill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05</a:t>
            </a:r>
          </a:p>
        </p:txBody>
      </p:sp>
      <p:graphicFrame>
        <p:nvGraphicFramePr>
          <p:cNvPr id="1051" name="표"/>
          <p:cNvGraphicFramePr/>
          <p:nvPr>
            <p:extLst>
              <p:ext uri="{D42A27DB-BD31-4B8C-83A1-F6EECF244321}">
                <p14:modId xmlns:p14="http://schemas.microsoft.com/office/powerpoint/2010/main" val="856869162"/>
              </p:ext>
            </p:extLst>
          </p:nvPr>
        </p:nvGraphicFramePr>
        <p:xfrm>
          <a:off x="1150786" y="1975308"/>
          <a:ext cx="9890423" cy="3441529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935038"/>
                <a:gridCol w="3095377"/>
                <a:gridCol w="1632634"/>
                <a:gridCol w="774124"/>
                <a:gridCol w="777167"/>
                <a:gridCol w="1049998"/>
                <a:gridCol w="1626085"/>
              </a:tblGrid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테이블명</a:t>
                      </a:r>
                      <a:endParaRPr sz="1200" dirty="0"/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TB_EVENT_RESULT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작성일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2017.11.22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page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dirty="0" smtClean="0"/>
                        <a:t>13</a:t>
                      </a:r>
                      <a:r>
                        <a:rPr sz="1200" dirty="0" smtClean="0"/>
                        <a:t>/17</a:t>
                      </a:r>
                      <a:endParaRPr sz="1200" dirty="0"/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System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모두의 편의점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테이블설명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이벤트결과에 해당하는 정보를 관리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NO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Attribute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DataType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Ky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Default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Description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EVENT_RESULT_NO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이벤트번호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EVENT_NO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FK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제목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TITLE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VARCHAR2(300)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작성자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WRITER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내용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5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CONTENTS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VARCHAR2(3000)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FK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시작일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6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WRITE_DATE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종료일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7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READCOUNT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참여제한횟수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ORIGINAL_FILE_NAME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VARCHAR2(260)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조회수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9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STORED_FILE_NAME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VARCHAR2(36)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첨부파일기존명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DEL_CHECK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VARCHAR2(1)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Y/N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첨부파일변경명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1052" name="텍스트 상자 12"/>
          <p:cNvSpPr txBox="1"/>
          <p:nvPr/>
        </p:nvSpPr>
        <p:spPr>
          <a:xfrm>
            <a:off x="501719" y="1267051"/>
            <a:ext cx="1958837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이벤트결과 테이블</a:t>
            </a:r>
          </a:p>
        </p:txBody>
      </p:sp>
      <p:sp>
        <p:nvSpPr>
          <p:cNvPr id="1053" name="텍스트"/>
          <p:cNvSpPr txBox="1"/>
          <p:nvPr/>
        </p:nvSpPr>
        <p:spPr>
          <a:xfrm>
            <a:off x="1333500" y="106052"/>
            <a:ext cx="18034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직사각형 2"/>
          <p:cNvSpPr/>
          <p:nvPr/>
        </p:nvSpPr>
        <p:spPr>
          <a:xfrm>
            <a:off x="0" y="-77471"/>
            <a:ext cx="12192635" cy="6932932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13" name="직사각형 3"/>
          <p:cNvSpPr/>
          <p:nvPr/>
        </p:nvSpPr>
        <p:spPr>
          <a:xfrm>
            <a:off x="3104514" y="1855469"/>
            <a:ext cx="5975351" cy="39744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</a:defRPr>
            </a:lvl1pPr>
          </a:lstStyle>
          <a:p>
            <a:r>
              <a:t>ㅎㅎ</a:t>
            </a:r>
          </a:p>
        </p:txBody>
      </p:sp>
      <p:grpSp>
        <p:nvGrpSpPr>
          <p:cNvPr id="825" name="그룹"/>
          <p:cNvGrpSpPr/>
          <p:nvPr/>
        </p:nvGrpSpPr>
        <p:grpSpPr>
          <a:xfrm>
            <a:off x="4578076" y="3581082"/>
            <a:ext cx="3028225" cy="523240"/>
            <a:chOff x="0" y="0"/>
            <a:chExt cx="2007871" cy="523240"/>
          </a:xfrm>
        </p:grpSpPr>
        <p:sp>
          <p:nvSpPr>
            <p:cNvPr id="816" name="TextBox 1"/>
            <p:cNvSpPr txBox="1"/>
            <p:nvPr/>
          </p:nvSpPr>
          <p:spPr>
            <a:xfrm>
              <a:off x="731520" y="43150"/>
              <a:ext cx="1276351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>
                  <a:ln w="9525">
                    <a:solidFill>
                      <a:srgbClr val="32538F">
                        <a:alpha val="0"/>
                      </a:srgbClr>
                    </a:solidFill>
                  </a:ln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dirty="0" err="1" smtClean="0"/>
                <a:t>개념적</a:t>
              </a:r>
              <a:r>
                <a:rPr lang="en-US" dirty="0" smtClean="0"/>
                <a:t> </a:t>
              </a:r>
              <a:r>
                <a:rPr dirty="0" err="1" smtClean="0"/>
                <a:t>설계</a:t>
              </a:r>
              <a:endParaRPr dirty="0"/>
            </a:p>
          </p:txBody>
        </p:sp>
        <p:sp>
          <p:nvSpPr>
            <p:cNvPr id="823" name="TextBox 58"/>
            <p:cNvSpPr txBox="1"/>
            <p:nvPr/>
          </p:nvSpPr>
          <p:spPr>
            <a:xfrm>
              <a:off x="0" y="0"/>
              <a:ext cx="731520" cy="523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800">
                  <a:ln w="9525">
                    <a:solidFill>
                      <a:srgbClr val="32538F">
                        <a:alpha val="0"/>
                      </a:srgbClr>
                    </a:solidFill>
                  </a:ln>
                  <a:solidFill>
                    <a:srgbClr val="80808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253456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6" name="텍스트 상자 10"/>
          <p:cNvSpPr txBox="1"/>
          <p:nvPr/>
        </p:nvSpPr>
        <p:spPr>
          <a:xfrm>
            <a:off x="942977" y="175260"/>
            <a:ext cx="1076321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모두의 편의점</a:t>
            </a:r>
          </a:p>
        </p:txBody>
      </p:sp>
      <p:sp>
        <p:nvSpPr>
          <p:cNvPr id="1057" name="텍스트 상자 12"/>
          <p:cNvSpPr txBox="1"/>
          <p:nvPr/>
        </p:nvSpPr>
        <p:spPr>
          <a:xfrm>
            <a:off x="865306" y="445769"/>
            <a:ext cx="1231663" cy="41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DB명세서</a:t>
            </a:r>
          </a:p>
        </p:txBody>
      </p:sp>
      <p:sp>
        <p:nvSpPr>
          <p:cNvPr id="1058" name="텍스트 상자 13"/>
          <p:cNvSpPr txBox="1"/>
          <p:nvPr/>
        </p:nvSpPr>
        <p:spPr>
          <a:xfrm>
            <a:off x="123825" y="72389"/>
            <a:ext cx="1123315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404040"/>
                </a:solidFill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05</a:t>
            </a:r>
          </a:p>
        </p:txBody>
      </p:sp>
      <p:graphicFrame>
        <p:nvGraphicFramePr>
          <p:cNvPr id="1059" name="표"/>
          <p:cNvGraphicFramePr/>
          <p:nvPr>
            <p:extLst>
              <p:ext uri="{D42A27DB-BD31-4B8C-83A1-F6EECF244321}">
                <p14:modId xmlns:p14="http://schemas.microsoft.com/office/powerpoint/2010/main" val="4217638718"/>
              </p:ext>
            </p:extLst>
          </p:nvPr>
        </p:nvGraphicFramePr>
        <p:xfrm>
          <a:off x="1150786" y="1975308"/>
          <a:ext cx="9890423" cy="1323665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935038"/>
                <a:gridCol w="3095377"/>
                <a:gridCol w="1632634"/>
                <a:gridCol w="774124"/>
                <a:gridCol w="777167"/>
                <a:gridCol w="1049998"/>
                <a:gridCol w="1626085"/>
              </a:tblGrid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테이블명</a:t>
                      </a:r>
                      <a:endParaRPr sz="1200" dirty="0"/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TB_EVENT_JOIN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작성일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2017.11.22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page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dirty="0" smtClean="0"/>
                        <a:t>14</a:t>
                      </a:r>
                      <a:r>
                        <a:rPr sz="1200" dirty="0" smtClean="0"/>
                        <a:t>/17</a:t>
                      </a:r>
                      <a:endParaRPr sz="1200" dirty="0"/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System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모두의 편의점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테이블설명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이벤트 참여정보를 관리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NO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Attribute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DataType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Ky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Default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Description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USER_NO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FK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사용자번호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EVENT_NO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FK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이벤트번호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1060" name="텍스트 상자 12"/>
          <p:cNvSpPr txBox="1"/>
          <p:nvPr/>
        </p:nvSpPr>
        <p:spPr>
          <a:xfrm>
            <a:off x="501719" y="1267051"/>
            <a:ext cx="1958837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이벤트참여 테이블</a:t>
            </a:r>
          </a:p>
        </p:txBody>
      </p:sp>
      <p:sp>
        <p:nvSpPr>
          <p:cNvPr id="1061" name="텍스트"/>
          <p:cNvSpPr txBox="1"/>
          <p:nvPr/>
        </p:nvSpPr>
        <p:spPr>
          <a:xfrm>
            <a:off x="1333500" y="106052"/>
            <a:ext cx="18034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4" name="텍스트 상자 10"/>
          <p:cNvSpPr txBox="1"/>
          <p:nvPr/>
        </p:nvSpPr>
        <p:spPr>
          <a:xfrm>
            <a:off x="942977" y="175260"/>
            <a:ext cx="1076321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모두의 편의점</a:t>
            </a:r>
          </a:p>
        </p:txBody>
      </p:sp>
      <p:sp>
        <p:nvSpPr>
          <p:cNvPr id="1065" name="텍스트 상자 12"/>
          <p:cNvSpPr txBox="1"/>
          <p:nvPr/>
        </p:nvSpPr>
        <p:spPr>
          <a:xfrm>
            <a:off x="865306" y="445769"/>
            <a:ext cx="1231663" cy="41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DB명세서</a:t>
            </a:r>
          </a:p>
        </p:txBody>
      </p:sp>
      <p:sp>
        <p:nvSpPr>
          <p:cNvPr id="1066" name="텍스트 상자 13"/>
          <p:cNvSpPr txBox="1"/>
          <p:nvPr/>
        </p:nvSpPr>
        <p:spPr>
          <a:xfrm>
            <a:off x="123825" y="72389"/>
            <a:ext cx="1123315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404040"/>
                </a:solidFill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05</a:t>
            </a:r>
          </a:p>
        </p:txBody>
      </p:sp>
      <p:graphicFrame>
        <p:nvGraphicFramePr>
          <p:cNvPr id="1067" name="표"/>
          <p:cNvGraphicFramePr/>
          <p:nvPr>
            <p:extLst>
              <p:ext uri="{D42A27DB-BD31-4B8C-83A1-F6EECF244321}">
                <p14:modId xmlns:p14="http://schemas.microsoft.com/office/powerpoint/2010/main" val="1122324871"/>
              </p:ext>
            </p:extLst>
          </p:nvPr>
        </p:nvGraphicFramePr>
        <p:xfrm>
          <a:off x="1150786" y="1975308"/>
          <a:ext cx="9890423" cy="317679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935038"/>
                <a:gridCol w="3095377"/>
                <a:gridCol w="1632634"/>
                <a:gridCol w="774124"/>
                <a:gridCol w="777167"/>
                <a:gridCol w="1049998"/>
                <a:gridCol w="1626085"/>
              </a:tblGrid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테이블명</a:t>
                      </a:r>
                      <a:endParaRPr sz="1200" dirty="0"/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TB_SERVICE_CENTER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작성일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2017.11.22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page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dirty="0" smtClean="0"/>
                        <a:t>15</a:t>
                      </a:r>
                      <a:r>
                        <a:rPr sz="1200" dirty="0" smtClean="0"/>
                        <a:t>/17</a:t>
                      </a:r>
                      <a:endParaRPr sz="1200" dirty="0"/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System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모두의 편의점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테이블설명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고객센터 정보를 관리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NO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Attribute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DataType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Ky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Default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Description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SERVICE_NO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문의번호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TITLE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VARCHAR2(300)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제목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WRITER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FK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작성자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CONTENTS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VARCHAR2(3000)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내용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5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WRITE_DATE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작성일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6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READCOUNT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조회수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7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ORIGINAL_FILE_NAME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VARCHAR2(260)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첨부파일기존명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STORED_FILE_NAME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VARCHAR2(36)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첨부파일변경명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9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DEL_CHECK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VARCHAR2(1)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Y/N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삭제구분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1068" name="텍스트 상자 12"/>
          <p:cNvSpPr txBox="1"/>
          <p:nvPr/>
        </p:nvSpPr>
        <p:spPr>
          <a:xfrm>
            <a:off x="501719" y="1267051"/>
            <a:ext cx="1958837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고객센터 테이블</a:t>
            </a:r>
          </a:p>
        </p:txBody>
      </p:sp>
      <p:sp>
        <p:nvSpPr>
          <p:cNvPr id="1069" name="텍스트"/>
          <p:cNvSpPr txBox="1"/>
          <p:nvPr/>
        </p:nvSpPr>
        <p:spPr>
          <a:xfrm>
            <a:off x="1333500" y="106052"/>
            <a:ext cx="18034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2" name="텍스트 상자 10"/>
          <p:cNvSpPr txBox="1"/>
          <p:nvPr/>
        </p:nvSpPr>
        <p:spPr>
          <a:xfrm>
            <a:off x="942977" y="175260"/>
            <a:ext cx="1076321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모두의 편의점</a:t>
            </a:r>
          </a:p>
        </p:txBody>
      </p:sp>
      <p:sp>
        <p:nvSpPr>
          <p:cNvPr id="1073" name="텍스트 상자 12"/>
          <p:cNvSpPr txBox="1"/>
          <p:nvPr/>
        </p:nvSpPr>
        <p:spPr>
          <a:xfrm>
            <a:off x="865306" y="445769"/>
            <a:ext cx="1231663" cy="41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DB명세서</a:t>
            </a:r>
          </a:p>
        </p:txBody>
      </p:sp>
      <p:sp>
        <p:nvSpPr>
          <p:cNvPr id="1074" name="텍스트 상자 13"/>
          <p:cNvSpPr txBox="1"/>
          <p:nvPr/>
        </p:nvSpPr>
        <p:spPr>
          <a:xfrm>
            <a:off x="123825" y="72389"/>
            <a:ext cx="1123315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404040"/>
                </a:solidFill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05</a:t>
            </a:r>
          </a:p>
        </p:txBody>
      </p:sp>
      <p:graphicFrame>
        <p:nvGraphicFramePr>
          <p:cNvPr id="1075" name="표"/>
          <p:cNvGraphicFramePr/>
          <p:nvPr>
            <p:extLst>
              <p:ext uri="{D42A27DB-BD31-4B8C-83A1-F6EECF244321}">
                <p14:modId xmlns:p14="http://schemas.microsoft.com/office/powerpoint/2010/main" val="3732212268"/>
              </p:ext>
            </p:extLst>
          </p:nvPr>
        </p:nvGraphicFramePr>
        <p:xfrm>
          <a:off x="1150786" y="1975308"/>
          <a:ext cx="9890423" cy="2382597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935038"/>
                <a:gridCol w="3095377"/>
                <a:gridCol w="1632634"/>
                <a:gridCol w="774124"/>
                <a:gridCol w="777167"/>
                <a:gridCol w="1049998"/>
                <a:gridCol w="1626085"/>
              </a:tblGrid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테이블명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TB_SERVICE_CENTER_COMMENT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작성일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2017.11.22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page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dirty="0" smtClean="0"/>
                        <a:t>16</a:t>
                      </a:r>
                      <a:r>
                        <a:rPr sz="1200" dirty="0" smtClean="0"/>
                        <a:t>/17</a:t>
                      </a:r>
                      <a:endParaRPr sz="1200" dirty="0"/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System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모두의 편의점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테이블설명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고객센터 댓글 관리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NO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Attribute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DataType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Ky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Default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Description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SERVICE_COMMENT_NO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댓글번호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SERVICE_NO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FK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문의번호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WRITER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FK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작성자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CONTENTS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VARCHAR2(3000)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내용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5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WRITE_DATE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작성일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6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DEL_CHECK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VARCHAR(1)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Y/N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삭제구분</a:t>
                      </a:r>
                      <a:endParaRPr sz="1200" dirty="0"/>
                    </a:p>
                  </a:txBody>
                  <a:tcPr marL="0" marR="0" marT="0" marB="0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1076" name="텍스트 상자 12"/>
          <p:cNvSpPr txBox="1"/>
          <p:nvPr/>
        </p:nvSpPr>
        <p:spPr>
          <a:xfrm>
            <a:off x="501719" y="1267051"/>
            <a:ext cx="2499480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고객센터댓글 테이블</a:t>
            </a:r>
          </a:p>
        </p:txBody>
      </p:sp>
      <p:sp>
        <p:nvSpPr>
          <p:cNvPr id="1077" name="텍스트"/>
          <p:cNvSpPr txBox="1"/>
          <p:nvPr/>
        </p:nvSpPr>
        <p:spPr>
          <a:xfrm>
            <a:off x="1333500" y="106052"/>
            <a:ext cx="18034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0" name="텍스트 상자 10"/>
          <p:cNvSpPr txBox="1"/>
          <p:nvPr/>
        </p:nvSpPr>
        <p:spPr>
          <a:xfrm>
            <a:off x="942977" y="175260"/>
            <a:ext cx="1076321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모두의 편의점</a:t>
            </a:r>
          </a:p>
        </p:txBody>
      </p:sp>
      <p:sp>
        <p:nvSpPr>
          <p:cNvPr id="1081" name="텍스트 상자 12"/>
          <p:cNvSpPr txBox="1"/>
          <p:nvPr/>
        </p:nvSpPr>
        <p:spPr>
          <a:xfrm>
            <a:off x="865306" y="445769"/>
            <a:ext cx="1231663" cy="41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DB명세서</a:t>
            </a:r>
          </a:p>
        </p:txBody>
      </p:sp>
      <p:sp>
        <p:nvSpPr>
          <p:cNvPr id="1082" name="텍스트 상자 13"/>
          <p:cNvSpPr txBox="1"/>
          <p:nvPr/>
        </p:nvSpPr>
        <p:spPr>
          <a:xfrm>
            <a:off x="123825" y="72389"/>
            <a:ext cx="1123315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404040"/>
                </a:solidFill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05</a:t>
            </a:r>
          </a:p>
        </p:txBody>
      </p:sp>
      <p:graphicFrame>
        <p:nvGraphicFramePr>
          <p:cNvPr id="1083" name="표"/>
          <p:cNvGraphicFramePr/>
          <p:nvPr>
            <p:extLst>
              <p:ext uri="{D42A27DB-BD31-4B8C-83A1-F6EECF244321}">
                <p14:modId xmlns:p14="http://schemas.microsoft.com/office/powerpoint/2010/main" val="2280801102"/>
              </p:ext>
            </p:extLst>
          </p:nvPr>
        </p:nvGraphicFramePr>
        <p:xfrm>
          <a:off x="1150786" y="1975308"/>
          <a:ext cx="9890423" cy="317679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935038"/>
                <a:gridCol w="3095377"/>
                <a:gridCol w="1632634"/>
                <a:gridCol w="774124"/>
                <a:gridCol w="777167"/>
                <a:gridCol w="1049998"/>
                <a:gridCol w="1626085"/>
              </a:tblGrid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테이블명</a:t>
                      </a:r>
                      <a:endParaRPr sz="1200" dirty="0"/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TB_BOARD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작성일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2017.11.22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page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200" dirty="0" smtClean="0"/>
                        <a:t>17</a:t>
                      </a:r>
                      <a:r>
                        <a:rPr sz="1200" dirty="0" smtClean="0"/>
                        <a:t>/17</a:t>
                      </a:r>
                      <a:endParaRPr sz="1200" dirty="0"/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System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모두의 편의점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테이블설명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자유게시판 정보 관리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NO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Attribute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DataType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Ky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Default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Description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BOARD_NO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글번호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TITLE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VARCHAR2(300)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제목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WRITER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FK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작성자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CONTENTS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VARCHAR2(3000)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내용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5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WRITE_DATE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작성일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6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READCOUNT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NUMBER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조회수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7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ORIGINAL_FILE_NAME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VARCHAR(260)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첨부파일기존명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STORED_FILE_NAME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VARCHAR(36)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첨부파일변경병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26473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9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DEL_CHECK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VARCHAR(1)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Y/N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삭제구분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1084" name="텍스트 상자 12"/>
          <p:cNvSpPr txBox="1"/>
          <p:nvPr/>
        </p:nvSpPr>
        <p:spPr>
          <a:xfrm>
            <a:off x="501719" y="1267051"/>
            <a:ext cx="2499480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서울남산체 B"/>
                <a:ea typeface="서울남산체 B"/>
                <a:cs typeface="서울남산체 B"/>
                <a:sym typeface="서울남산체 B"/>
              </a:defRPr>
            </a:lvl1pPr>
          </a:lstStyle>
          <a:p>
            <a:r>
              <a:t>자유게시판 테이블</a:t>
            </a:r>
          </a:p>
        </p:txBody>
      </p:sp>
      <p:sp>
        <p:nvSpPr>
          <p:cNvPr id="1085" name="텍스트"/>
          <p:cNvSpPr txBox="1"/>
          <p:nvPr/>
        </p:nvSpPr>
        <p:spPr>
          <a:xfrm>
            <a:off x="1333500" y="106052"/>
            <a:ext cx="18034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E49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090" name="직사각형 3"/>
          <p:cNvGrpSpPr/>
          <p:nvPr/>
        </p:nvGrpSpPr>
        <p:grpSpPr>
          <a:xfrm>
            <a:off x="3378199" y="2455545"/>
            <a:ext cx="5434967" cy="1941830"/>
            <a:chOff x="0" y="0"/>
            <a:chExt cx="5434965" cy="1941828"/>
          </a:xfrm>
        </p:grpSpPr>
        <p:sp>
          <p:nvSpPr>
            <p:cNvPr id="1088" name="직사각형"/>
            <p:cNvSpPr/>
            <p:nvPr/>
          </p:nvSpPr>
          <p:spPr>
            <a:xfrm>
              <a:off x="-1" y="0"/>
              <a:ext cx="5434967" cy="1941829"/>
            </a:xfrm>
            <a:prstGeom prst="rect">
              <a:avLst/>
            </a:prstGeom>
            <a:solidFill>
              <a:srgbClr val="FFFFFF"/>
            </a:solidFill>
            <a:ln w="127000" cap="flat">
              <a:solidFill>
                <a:srgbClr val="5587A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0">
                  <a:latin typeface="서울남산체 B"/>
                  <a:ea typeface="서울남산체 B"/>
                  <a:cs typeface="서울남산체 B"/>
                  <a:sym typeface="서울남산체 B"/>
                </a:defRPr>
              </a:pPr>
              <a:endParaRPr/>
            </a:p>
          </p:txBody>
        </p:sp>
        <p:sp>
          <p:nvSpPr>
            <p:cNvPr id="1089" name="감사합니다"/>
            <p:cNvSpPr txBox="1"/>
            <p:nvPr/>
          </p:nvSpPr>
          <p:spPr>
            <a:xfrm>
              <a:off x="-1" y="315594"/>
              <a:ext cx="5434967" cy="1310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t>감사합니다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871" name="그룹"/>
          <p:cNvGrpSpPr/>
          <p:nvPr/>
        </p:nvGrpSpPr>
        <p:grpSpPr>
          <a:xfrm>
            <a:off x="123825" y="72390"/>
            <a:ext cx="3507347" cy="836687"/>
            <a:chOff x="0" y="0"/>
            <a:chExt cx="3507346" cy="836686"/>
          </a:xfrm>
        </p:grpSpPr>
        <p:sp>
          <p:nvSpPr>
            <p:cNvPr id="868" name="텍스트 상자 10"/>
            <p:cNvSpPr txBox="1"/>
            <p:nvPr/>
          </p:nvSpPr>
          <p:spPr>
            <a:xfrm>
              <a:off x="819152" y="102870"/>
              <a:ext cx="1076321" cy="31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t>모두의 편의점</a:t>
              </a:r>
            </a:p>
          </p:txBody>
        </p:sp>
        <p:sp>
          <p:nvSpPr>
            <p:cNvPr id="869" name="텍스트 상자 13"/>
            <p:cNvSpPr txBox="1"/>
            <p:nvPr/>
          </p:nvSpPr>
          <p:spPr>
            <a:xfrm>
              <a:off x="0" y="0"/>
              <a:ext cx="1123315" cy="828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800">
                  <a:solidFill>
                    <a:srgbClr val="40404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dirty="0"/>
                <a:t>02</a:t>
              </a:r>
            </a:p>
          </p:txBody>
        </p:sp>
        <p:sp>
          <p:nvSpPr>
            <p:cNvPr id="870" name="텍스트 상자 12"/>
            <p:cNvSpPr txBox="1"/>
            <p:nvPr/>
          </p:nvSpPr>
          <p:spPr>
            <a:xfrm>
              <a:off x="819152" y="422659"/>
              <a:ext cx="2688194" cy="4140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pPr algn="l"/>
              <a:r>
                <a:rPr dirty="0" err="1" smtClean="0"/>
                <a:t>개념적</a:t>
              </a:r>
              <a:r>
                <a:rPr lang="en-US" dirty="0" smtClean="0"/>
                <a:t> </a:t>
              </a:r>
              <a:r>
                <a:rPr dirty="0" err="1" smtClean="0"/>
                <a:t>설계</a:t>
              </a:r>
              <a:r>
                <a:rPr dirty="0" smtClean="0"/>
                <a:t> </a:t>
              </a:r>
              <a:r>
                <a:rPr lang="en-US" dirty="0"/>
                <a:t>-</a:t>
              </a:r>
              <a:r>
                <a:rPr dirty="0" smtClean="0"/>
                <a:t> </a:t>
              </a:r>
              <a:r>
                <a:rPr dirty="0" err="1"/>
                <a:t>사용자</a:t>
              </a:r>
              <a:endParaRPr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498" y="1187018"/>
            <a:ext cx="8677275" cy="44100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" name="그룹"/>
          <p:cNvGrpSpPr/>
          <p:nvPr/>
        </p:nvGrpSpPr>
        <p:grpSpPr>
          <a:xfrm>
            <a:off x="123825" y="72390"/>
            <a:ext cx="3507347" cy="828041"/>
            <a:chOff x="0" y="0"/>
            <a:chExt cx="3507346" cy="828040"/>
          </a:xfrm>
        </p:grpSpPr>
        <p:sp>
          <p:nvSpPr>
            <p:cNvPr id="8" name="텍스트 상자 10"/>
            <p:cNvSpPr txBox="1"/>
            <p:nvPr/>
          </p:nvSpPr>
          <p:spPr>
            <a:xfrm>
              <a:off x="819152" y="102870"/>
              <a:ext cx="1076321" cy="31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t>모두의 편의점</a:t>
              </a:r>
            </a:p>
          </p:txBody>
        </p:sp>
        <p:sp>
          <p:nvSpPr>
            <p:cNvPr id="9" name="텍스트 상자 13"/>
            <p:cNvSpPr txBox="1"/>
            <p:nvPr/>
          </p:nvSpPr>
          <p:spPr>
            <a:xfrm>
              <a:off x="0" y="0"/>
              <a:ext cx="1123315" cy="828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800">
                  <a:solidFill>
                    <a:srgbClr val="40404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dirty="0"/>
                <a:t>02</a:t>
              </a:r>
            </a:p>
          </p:txBody>
        </p:sp>
        <p:sp>
          <p:nvSpPr>
            <p:cNvPr id="10" name="텍스트 상자 12"/>
            <p:cNvSpPr txBox="1"/>
            <p:nvPr/>
          </p:nvSpPr>
          <p:spPr>
            <a:xfrm>
              <a:off x="819152" y="422659"/>
              <a:ext cx="2688194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pPr algn="l"/>
              <a:r>
                <a:rPr dirty="0" err="1" smtClean="0"/>
                <a:t>개념적</a:t>
              </a:r>
              <a:r>
                <a:rPr lang="en-US" dirty="0" smtClean="0"/>
                <a:t> </a:t>
              </a:r>
              <a:r>
                <a:rPr dirty="0" err="1" smtClean="0"/>
                <a:t>설계</a:t>
              </a:r>
              <a:r>
                <a:rPr dirty="0" smtClean="0"/>
                <a:t> </a:t>
              </a:r>
              <a:r>
                <a:rPr lang="en-US" dirty="0"/>
                <a:t>-</a:t>
              </a:r>
              <a:r>
                <a:rPr dirty="0" smtClean="0"/>
                <a:t> </a:t>
              </a:r>
              <a:r>
                <a:rPr lang="ko-KR" altLang="en-US" dirty="0" smtClean="0"/>
                <a:t>지점관리자</a:t>
              </a:r>
              <a:endParaRPr lang="en-US" altLang="ko-KR" dirty="0" smtClean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010" y="1271587"/>
            <a:ext cx="6419850" cy="43148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" name="그룹"/>
          <p:cNvGrpSpPr/>
          <p:nvPr/>
        </p:nvGrpSpPr>
        <p:grpSpPr>
          <a:xfrm>
            <a:off x="123825" y="72390"/>
            <a:ext cx="3995503" cy="828041"/>
            <a:chOff x="0" y="0"/>
            <a:chExt cx="3995502" cy="828040"/>
          </a:xfrm>
        </p:grpSpPr>
        <p:sp>
          <p:nvSpPr>
            <p:cNvPr id="8" name="텍스트 상자 10"/>
            <p:cNvSpPr txBox="1"/>
            <p:nvPr/>
          </p:nvSpPr>
          <p:spPr>
            <a:xfrm>
              <a:off x="819152" y="102870"/>
              <a:ext cx="1076321" cy="31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t>모두의 편의점</a:t>
              </a:r>
            </a:p>
          </p:txBody>
        </p:sp>
        <p:sp>
          <p:nvSpPr>
            <p:cNvPr id="9" name="텍스트 상자 13"/>
            <p:cNvSpPr txBox="1"/>
            <p:nvPr/>
          </p:nvSpPr>
          <p:spPr>
            <a:xfrm>
              <a:off x="0" y="0"/>
              <a:ext cx="1123315" cy="828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800">
                  <a:solidFill>
                    <a:srgbClr val="40404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dirty="0"/>
                <a:t>02</a:t>
              </a:r>
            </a:p>
          </p:txBody>
        </p:sp>
        <p:sp>
          <p:nvSpPr>
            <p:cNvPr id="10" name="텍스트 상자 12"/>
            <p:cNvSpPr txBox="1"/>
            <p:nvPr/>
          </p:nvSpPr>
          <p:spPr>
            <a:xfrm>
              <a:off x="819153" y="422659"/>
              <a:ext cx="3176349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pPr algn="l"/>
              <a:r>
                <a:rPr dirty="0" err="1" smtClean="0"/>
                <a:t>개념적</a:t>
              </a:r>
              <a:r>
                <a:rPr lang="en-US" dirty="0" smtClean="0"/>
                <a:t> </a:t>
              </a:r>
              <a:r>
                <a:rPr dirty="0" err="1" smtClean="0"/>
                <a:t>설계</a:t>
              </a:r>
              <a:r>
                <a:rPr dirty="0" smtClean="0"/>
                <a:t> </a:t>
              </a:r>
              <a:r>
                <a:rPr dirty="0"/>
                <a:t>- </a:t>
              </a:r>
              <a:r>
                <a:rPr lang="ko-KR" altLang="en-US" dirty="0" smtClean="0"/>
                <a:t>편의점관리자</a:t>
              </a:r>
              <a:endParaRPr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696" y="2223077"/>
            <a:ext cx="8505825" cy="33909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" name="그룹"/>
          <p:cNvGrpSpPr/>
          <p:nvPr/>
        </p:nvGrpSpPr>
        <p:grpSpPr>
          <a:xfrm>
            <a:off x="123825" y="72390"/>
            <a:ext cx="3995503" cy="828041"/>
            <a:chOff x="0" y="0"/>
            <a:chExt cx="3995502" cy="828040"/>
          </a:xfrm>
        </p:grpSpPr>
        <p:sp>
          <p:nvSpPr>
            <p:cNvPr id="8" name="텍스트 상자 10"/>
            <p:cNvSpPr txBox="1"/>
            <p:nvPr/>
          </p:nvSpPr>
          <p:spPr>
            <a:xfrm>
              <a:off x="819152" y="102870"/>
              <a:ext cx="1076321" cy="31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t>모두의 편의점</a:t>
              </a:r>
            </a:p>
          </p:txBody>
        </p:sp>
        <p:sp>
          <p:nvSpPr>
            <p:cNvPr id="9" name="텍스트 상자 13"/>
            <p:cNvSpPr txBox="1"/>
            <p:nvPr/>
          </p:nvSpPr>
          <p:spPr>
            <a:xfrm>
              <a:off x="0" y="0"/>
              <a:ext cx="1123315" cy="828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800">
                  <a:solidFill>
                    <a:srgbClr val="40404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dirty="0"/>
                <a:t>02</a:t>
              </a:r>
            </a:p>
          </p:txBody>
        </p:sp>
        <p:sp>
          <p:nvSpPr>
            <p:cNvPr id="10" name="텍스트 상자 12"/>
            <p:cNvSpPr txBox="1"/>
            <p:nvPr/>
          </p:nvSpPr>
          <p:spPr>
            <a:xfrm>
              <a:off x="819153" y="422659"/>
              <a:ext cx="3176349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pPr algn="l"/>
              <a:r>
                <a:rPr dirty="0" err="1" smtClean="0"/>
                <a:t>개념적</a:t>
              </a:r>
              <a:r>
                <a:rPr lang="en-US" dirty="0" smtClean="0"/>
                <a:t> </a:t>
              </a:r>
              <a:r>
                <a:rPr dirty="0" err="1" smtClean="0"/>
                <a:t>설계</a:t>
              </a:r>
              <a:r>
                <a:rPr dirty="0" smtClean="0"/>
                <a:t> </a:t>
              </a:r>
              <a:r>
                <a:rPr lang="en-US" altLang="ko-KR" dirty="0" smtClean="0"/>
                <a:t>–</a:t>
              </a:r>
              <a:r>
                <a:rPr dirty="0" smtClean="0"/>
                <a:t> </a:t>
              </a:r>
              <a:r>
                <a:rPr lang="ko-KR" altLang="en-US" dirty="0" smtClean="0"/>
                <a:t>사이트관리자</a:t>
              </a:r>
              <a:endParaRPr lang="en-US" altLang="ko-KR" dirty="0" smtClean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648" y="3134014"/>
            <a:ext cx="4819650" cy="24003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도형 28"/>
          <p:cNvSpPr/>
          <p:nvPr/>
        </p:nvSpPr>
        <p:spPr>
          <a:xfrm>
            <a:off x="0" y="0"/>
            <a:ext cx="12192635" cy="972820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8" name="그룹"/>
          <p:cNvGrpSpPr/>
          <p:nvPr/>
        </p:nvGrpSpPr>
        <p:grpSpPr>
          <a:xfrm>
            <a:off x="123825" y="72390"/>
            <a:ext cx="3995503" cy="828041"/>
            <a:chOff x="0" y="0"/>
            <a:chExt cx="3995502" cy="828040"/>
          </a:xfrm>
        </p:grpSpPr>
        <p:sp>
          <p:nvSpPr>
            <p:cNvPr id="9" name="텍스트 상자 10"/>
            <p:cNvSpPr txBox="1"/>
            <p:nvPr/>
          </p:nvSpPr>
          <p:spPr>
            <a:xfrm>
              <a:off x="819152" y="102870"/>
              <a:ext cx="1076321" cy="31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t>모두의 편의점</a:t>
              </a:r>
            </a:p>
          </p:txBody>
        </p:sp>
        <p:sp>
          <p:nvSpPr>
            <p:cNvPr id="10" name="텍스트 상자 13"/>
            <p:cNvSpPr txBox="1"/>
            <p:nvPr/>
          </p:nvSpPr>
          <p:spPr>
            <a:xfrm>
              <a:off x="0" y="0"/>
              <a:ext cx="1123315" cy="828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800">
                  <a:solidFill>
                    <a:srgbClr val="40404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dirty="0"/>
                <a:t>02</a:t>
              </a:r>
            </a:p>
          </p:txBody>
        </p:sp>
        <p:sp>
          <p:nvSpPr>
            <p:cNvPr id="11" name="텍스트 상자 12"/>
            <p:cNvSpPr txBox="1"/>
            <p:nvPr/>
          </p:nvSpPr>
          <p:spPr>
            <a:xfrm>
              <a:off x="819153" y="422659"/>
              <a:ext cx="3176349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pPr algn="l"/>
              <a:r>
                <a:rPr dirty="0" err="1" smtClean="0"/>
                <a:t>개념적</a:t>
              </a:r>
              <a:r>
                <a:rPr lang="en-US" dirty="0" smtClean="0"/>
                <a:t> </a:t>
              </a:r>
              <a:r>
                <a:rPr dirty="0" err="1" smtClean="0"/>
                <a:t>설계</a:t>
              </a:r>
              <a:r>
                <a:rPr lang="en-US" dirty="0"/>
                <a:t> </a:t>
              </a:r>
              <a:r>
                <a:rPr lang="en-US" dirty="0" smtClean="0"/>
                <a:t>- </a:t>
              </a:r>
              <a:r>
                <a:rPr lang="ko-KR" altLang="en-US" dirty="0" smtClean="0"/>
                <a:t>통합</a:t>
              </a:r>
              <a:endParaRPr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593" y="1163206"/>
            <a:ext cx="9172575" cy="4457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10568" y="6121400"/>
            <a:ext cx="477149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서울남산체 B" panose="02020603020101020101" pitchFamily="18" charset="-127"/>
                <a:ea typeface="서울남산체 B" panose="02020603020101020101" pitchFamily="18" charset="-127"/>
                <a:sym typeface="맑은 고딕"/>
              </a:rPr>
              <a:t>개념적 설계와 동시에 반복되는 그룹속성을 분리함</a:t>
            </a:r>
            <a:endParaRPr kumimoji="0" lang="ko-KR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서울남산체 B" panose="02020603020101020101" pitchFamily="18" charset="-127"/>
              <a:ea typeface="서울남산체 B" panose="02020603020101020101" pitchFamily="18" charset="-127"/>
              <a:sym typeface="맑은 고딕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직사각형 2"/>
          <p:cNvSpPr/>
          <p:nvPr/>
        </p:nvSpPr>
        <p:spPr>
          <a:xfrm>
            <a:off x="0" y="-77471"/>
            <a:ext cx="12192635" cy="6932932"/>
          </a:xfrm>
          <a:prstGeom prst="rect">
            <a:avLst/>
          </a:prstGeom>
          <a:solidFill>
            <a:srgbClr val="F4C8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13" name="직사각형 3"/>
          <p:cNvSpPr/>
          <p:nvPr/>
        </p:nvSpPr>
        <p:spPr>
          <a:xfrm>
            <a:off x="3104514" y="1855469"/>
            <a:ext cx="5975351" cy="39744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</a:defRPr>
            </a:lvl1pPr>
          </a:lstStyle>
          <a:p>
            <a:r>
              <a:t>ㅎㅎ</a:t>
            </a:r>
          </a:p>
        </p:txBody>
      </p:sp>
      <p:grpSp>
        <p:nvGrpSpPr>
          <p:cNvPr id="825" name="그룹"/>
          <p:cNvGrpSpPr/>
          <p:nvPr/>
        </p:nvGrpSpPr>
        <p:grpSpPr>
          <a:xfrm>
            <a:off x="4578076" y="3581082"/>
            <a:ext cx="3028225" cy="523240"/>
            <a:chOff x="0" y="0"/>
            <a:chExt cx="2007871" cy="523240"/>
          </a:xfrm>
        </p:grpSpPr>
        <p:sp>
          <p:nvSpPr>
            <p:cNvPr id="816" name="TextBox 1"/>
            <p:cNvSpPr txBox="1"/>
            <p:nvPr/>
          </p:nvSpPr>
          <p:spPr>
            <a:xfrm>
              <a:off x="731520" y="43150"/>
              <a:ext cx="1276351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>
                  <a:ln w="9525">
                    <a:solidFill>
                      <a:srgbClr val="32538F">
                        <a:alpha val="0"/>
                      </a:srgbClr>
                    </a:solidFill>
                  </a:ln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lang="ko-KR" altLang="en-US" dirty="0" smtClean="0"/>
                <a:t>논리적 </a:t>
              </a:r>
              <a:r>
                <a:rPr dirty="0" err="1" smtClean="0"/>
                <a:t>설계</a:t>
              </a:r>
              <a:endParaRPr dirty="0"/>
            </a:p>
          </p:txBody>
        </p:sp>
        <p:sp>
          <p:nvSpPr>
            <p:cNvPr id="823" name="TextBox 58"/>
            <p:cNvSpPr txBox="1"/>
            <p:nvPr/>
          </p:nvSpPr>
          <p:spPr>
            <a:xfrm>
              <a:off x="0" y="0"/>
              <a:ext cx="731520" cy="523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800">
                  <a:ln w="9525">
                    <a:solidFill>
                      <a:srgbClr val="32538F">
                        <a:alpha val="0"/>
                      </a:srgbClr>
                    </a:solidFill>
                  </a:ln>
                  <a:solidFill>
                    <a:srgbClr val="808080"/>
                  </a:solidFill>
                  <a:latin typeface="서울남산체 B"/>
                  <a:ea typeface="서울남산체 B"/>
                  <a:cs typeface="서울남산체 B"/>
                  <a:sym typeface="서울남산체 B"/>
                </a:defRPr>
              </a:lvl1pPr>
            </a:lstStyle>
            <a:p>
              <a:r>
                <a:rPr lang="en-US" dirty="0" smtClean="0"/>
                <a:t>02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07974198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CFBFA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ap="flat">
          <a:solidFill>
            <a:srgbClr val="FF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1249</Words>
  <Application>Microsoft Office PowerPoint</Application>
  <PresentationFormat>Widescreen</PresentationFormat>
  <Paragraphs>974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±¼¸²</vt:lpstr>
      <vt:lpstr>맑은 고딕</vt:lpstr>
      <vt:lpstr>서울남산체 B</vt:lpstr>
      <vt:lpstr>Arial</vt:lpstr>
      <vt:lpstr>Helvetica</vt:lpstr>
      <vt:lpstr>Times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Hwang</cp:lastModifiedBy>
  <cp:revision>13</cp:revision>
  <dcterms:modified xsi:type="dcterms:W3CDTF">2017-11-24T04:33:17Z</dcterms:modified>
</cp:coreProperties>
</file>