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92" r:id="rId17"/>
  </p:sldMasterIdLst>
  <p:notesMasterIdLst>
    <p:notesMasterId r:id="rId19"/>
  </p:notesMasterIdLst>
  <p:sldIdLst>
    <p:sldId id="256" r:id="rId21"/>
    <p:sldId id="305" r:id="rId22"/>
    <p:sldId id="267" r:id="rId23"/>
    <p:sldId id="306" r:id="rId25"/>
    <p:sldId id="317" r:id="rId26"/>
    <p:sldId id="319" r:id="rId28"/>
    <p:sldId id="320" r:id="rId30"/>
    <p:sldId id="315" r:id="rId31"/>
    <p:sldId id="316" r:id="rId33"/>
    <p:sldId id="307" r:id="rId35"/>
    <p:sldId id="314" r:id="rId37"/>
    <p:sldId id="312" r:id="rId39"/>
    <p:sldId id="309" r:id="rId41"/>
    <p:sldId id="310" r:id="rId42"/>
    <p:sldId id="311" r:id="rId44"/>
    <p:sldId id="302" r:id="rId46"/>
  </p:sldIdLst>
  <p:sldSz cx="12192000" cy="6858000"/>
  <p:notesSz cx="6858000" cy="9144000"/>
  <p:embeddedFontLst>
    <p:embeddedFont>
      <p:font typeface="나눔스퀘어 Bold" panose="020B0600000101010101" pitchFamily="50" charset="-127"/>
      <p:bold r:id="rId4"/>
    </p:embeddedFont>
    <p:embeddedFont>
      <p:font typeface="나눔스퀘어" panose="020B0600000101010101" pitchFamily="50" charset="-127"/>
      <p:regular r:id="rId3"/>
    </p:embeddedFont>
    <p:embeddedFont>
      <p:font typeface="맑은 고딕" panose="020B0503020000020004" pitchFamily="50" charset="-127"/>
      <p:regular r:id="rId2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85645"/>
    <a:srgbClr val="FCFBFA"/>
    <a:srgbClr val="F4C83A"/>
    <a:srgbClr val="F6D258"/>
    <a:srgbClr val="FAE49C"/>
    <a:srgbClr val="86ABC0"/>
    <a:srgbClr val="5587A2"/>
    <a:srgbClr val="4F3409"/>
    <a:srgbClr val="0C4C8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 autoAdjust="0"/>
    <p:restoredTop sz="93907" autoAdjust="0"/>
  </p:normalViewPr>
  <p:slideViewPr>
    <p:cSldViewPr snapToGrid="0" snapToObjects="1">
      <p:cViewPr varScale="1">
        <p:scale>
          <a:sx n="107" d="100"/>
          <a:sy n="107" d="100"/>
        </p:scale>
        <p:origin x="18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openxmlformats.org/officeDocument/2006/relationships/font" Target="fonts/font3.fntdata"></Relationship><Relationship Id="rId3" Type="http://schemas.openxmlformats.org/officeDocument/2006/relationships/font" Target="fonts/font2.fntdata"></Relationship><Relationship Id="rId4" Type="http://schemas.openxmlformats.org/officeDocument/2006/relationships/font" Target="fonts/font1.fntdata"></Relationship><Relationship Id="rId5" Type="http://schemas.openxmlformats.org/officeDocument/2006/relationships/font" Target="fonts/font4.fntdata"></Relationship><Relationship Id="rId17" Type="http://schemas.openxmlformats.org/officeDocument/2006/relationships/slideMaster" Target="slideMasters/slideMaster1.xml"></Relationship><Relationship Id="rId18" Type="http://schemas.openxmlformats.org/officeDocument/2006/relationships/theme" Target="theme/theme1.xml"></Relationship><Relationship Id="rId19" Type="http://schemas.openxmlformats.org/officeDocument/2006/relationships/notesMaster" Target="notesMasters/notesMaster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30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5" Type="http://schemas.openxmlformats.org/officeDocument/2006/relationships/slide" Target="slides/slide10.xml"></Relationship><Relationship Id="rId37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1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6" Type="http://schemas.openxmlformats.org/officeDocument/2006/relationships/slide" Target="slides/slide16.xml"></Relationship><Relationship Id="rId51" Type="http://schemas.openxmlformats.org/officeDocument/2006/relationships/viewProps" Target="viewProps.xml"></Relationship><Relationship Id="rId5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9945B-C669-43DA-9A0E-760E27CA028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B9081-A4CE-448C-8A44-E379C8916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10</a:t>
                </a:fld>
                <a:endParaRPr lang="en-US" altLang="ko-KR" sz="1200" b="0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02045894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11</a:t>
                </a:fld>
                <a:endParaRPr lang="en-US" altLang="ko-KR" sz="1200" b="0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550061282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12</a:t>
                </a:fld>
                <a:endParaRPr lang="en-US" altLang="ko-KR" sz="1200" b="0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4071720849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13</a:t>
            </a:fld>
            <a:endParaRPr lang="en-US" altLang="ko-KR" sz="12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7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14</a:t>
            </a:fld>
            <a:endParaRPr lang="en-US" altLang="ko-KR" sz="12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58909"/>
      </p:ext>
    </p:extLst>
  </p:cSld>
  <p:clrMapOvr>
    <a:masterClrMapping/>
  </p:clrMapOvr>
</p:notes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15</a:t>
                </a:fld>
                <a:endParaRPr lang="en-US" altLang="ko-KR" sz="1200" b="0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051144832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이케아의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한국 진출로 인해서 광명시 내 가구 및 생활용품 등 관련업종 소매업체들의 매출이 감소하였음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CFAB1-04FE-4F32-99EE-2C5C5A46A5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5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2131-8770-4322-9EB3-0D06CDCA70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1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fld>
            <a:endParaRPr lang="en-US" altLang="ko-KR" sz="12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4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fld>
            <a:endParaRPr lang="en-US" altLang="ko-KR" sz="12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4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6</a:t>
            </a:fld>
            <a:endParaRPr lang="en-US" altLang="ko-KR" sz="12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6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7</a:t>
            </a:fld>
            <a:endParaRPr lang="en-US" altLang="ko-KR" sz="12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3753"/>
      </p:ext>
    </p:extLst>
  </p:cSld>
  <p:clrMapOvr>
    <a:masterClrMapping/>
  </p:clrMapOvr>
</p:notes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8</a:t>
                </a:fld>
                <a:endParaRPr lang="en-US" altLang="ko-KR" sz="1200" b="0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258027496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9</a:t>
                </a:fld>
                <a:endParaRPr lang="en-US" altLang="ko-KR" sz="1200" b="0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29613317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AC2B-0E02-457E-B7A2-69F9AA8D4A3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710-1D29-4F34-92E1-AA6F99A5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AC2B-0E02-457E-B7A2-69F9AA8D4A3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710-1D29-4F34-92E1-AA6F99A5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0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AC2B-0E02-457E-B7A2-69F9AA8D4A3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710-1D29-4F34-92E1-AA6F99A5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AC2B-0E02-457E-B7A2-69F9AA8D4A3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710-1D29-4F34-92E1-AA6F99A5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8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AC2B-0E02-457E-B7A2-69F9AA8D4A3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710-1D29-4F34-92E1-AA6F99A5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7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AC2B-0E02-457E-B7A2-69F9AA8D4A3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710-1D29-4F34-92E1-AA6F99A5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7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AC2B-0E02-457E-B7A2-69F9AA8D4A3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710-1D29-4F34-92E1-AA6F99A5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6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AC2B-0E02-457E-B7A2-69F9AA8D4A3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710-1D29-4F34-92E1-AA6F99A5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3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AC2B-0E02-457E-B7A2-69F9AA8D4A3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710-1D29-4F34-92E1-AA6F99A5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AC2B-0E02-457E-B7A2-69F9AA8D4A3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710-1D29-4F34-92E1-AA6F99A5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8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AC2B-0E02-457E-B7A2-69F9AA8D4A3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710-1D29-4F34-92E1-AA6F99A5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1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DAC2B-0E02-457E-B7A2-69F9AA8D4A3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710-1D29-4F34-92E1-AA6F99A5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3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4764168641.png"></Relationship><Relationship Id="rId2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21.jpe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2.jpeg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23.png"></Relationship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8" Type="http://schemas.openxmlformats.org/officeDocument/2006/relationships/image" Target="../media/image29.png"></Relationship><Relationship Id="rId3" Type="http://schemas.openxmlformats.org/officeDocument/2006/relationships/image" Target="../media/image24.png"></Relationship><Relationship Id="rId7" Type="http://schemas.openxmlformats.org/officeDocument/2006/relationships/image" Target="../media/image28.png"></Relationship><Relationship Id="rId12" Type="http://schemas.openxmlformats.org/officeDocument/2006/relationships/image" Target="../media/image33.png"></Relationship><Relationship Id="rId2" Type="http://schemas.openxmlformats.org/officeDocument/2006/relationships/notesSlide" Target="../notesSlides/notesSlide13.xml"></Relationship><Relationship Id="rId6" Type="http://schemas.openxmlformats.org/officeDocument/2006/relationships/image" Target="../media/image27.png"></Relationship><Relationship Id="rId11" Type="http://schemas.openxmlformats.org/officeDocument/2006/relationships/image" Target="../media/image32.png"></Relationship><Relationship Id="rId5" Type="http://schemas.openxmlformats.org/officeDocument/2006/relationships/image" Target="../media/image26.png"></Relationship><Relationship Id="rId10" Type="http://schemas.openxmlformats.org/officeDocument/2006/relationships/image" Target="../media/image31.jpeg"></Relationship><Relationship Id="rId4" Type="http://schemas.openxmlformats.org/officeDocument/2006/relationships/image" Target="../media/image25.png"></Relationship><Relationship Id="rId9" Type="http://schemas.openxmlformats.org/officeDocument/2006/relationships/image" Target="../media/image30.png"></Relationship><Relationship Id="rId13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8" Type="http://schemas.openxmlformats.org/officeDocument/2006/relationships/image" Target="../media/image39.png"></Relationship><Relationship Id="rId3" Type="http://schemas.openxmlformats.org/officeDocument/2006/relationships/image" Target="../media/image34.png"></Relationship><Relationship Id="rId7" Type="http://schemas.openxmlformats.org/officeDocument/2006/relationships/image" Target="../media/image38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37.png"></Relationship><Relationship Id="rId5" Type="http://schemas.openxmlformats.org/officeDocument/2006/relationships/image" Target="../media/image36.png"></Relationship><Relationship Id="rId10" Type="http://schemas.openxmlformats.org/officeDocument/2006/relationships/image" Target="../media/image41.png"></Relationship><Relationship Id="rId4" Type="http://schemas.openxmlformats.org/officeDocument/2006/relationships/image" Target="../media/image35.png"></Relationship><Relationship Id="rId9" Type="http://schemas.openxmlformats.org/officeDocument/2006/relationships/image" Target="../media/image40.png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image" Target="../media/image6.jpeg"></Relationship><Relationship Id="rId3" Type="http://schemas.openxmlformats.org/officeDocument/2006/relationships/image" Target="../media/image1.jpeg"></Relationship><Relationship Id="rId7" Type="http://schemas.openxmlformats.org/officeDocument/2006/relationships/image" Target="../media/image5.jpeg"></Relationship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4.jpeg"></Relationship><Relationship Id="rId5" Type="http://schemas.openxmlformats.org/officeDocument/2006/relationships/image" Target="../media/image3.jpeg"></Relationship><Relationship Id="rId4" Type="http://schemas.openxmlformats.org/officeDocument/2006/relationships/image" Target="../media/image2.jpeg"></Relationship><Relationship Id="rId9" Type="http://schemas.openxmlformats.org/officeDocument/2006/relationships/image" Target="../media/image7.jpeg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8.jpg"></Relationship><Relationship Id="rId2" Type="http://schemas.openxmlformats.org/officeDocument/2006/relationships/notesSlide" Target="../notesSlides/notesSlide4.xml"></Relationship><Relationship Id="rId5" Type="http://schemas.openxmlformats.org/officeDocument/2006/relationships/image" Target="../media/image10.jpeg"></Relationship><Relationship Id="rId4" Type="http://schemas.openxmlformats.org/officeDocument/2006/relationships/image" Target="../media/image9.jpg"></Relationship><Relationship Id="rId6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18.png"></Relationship><Relationship Id="rId3" Type="http://schemas.openxmlformats.org/officeDocument/2006/relationships/image" Target="../media/image13.jpeg"></Relationship><Relationship Id="rId7" Type="http://schemas.openxmlformats.org/officeDocument/2006/relationships/image" Target="../media/image17.png"></Relationship><Relationship Id="rId2" Type="http://schemas.openxmlformats.org/officeDocument/2006/relationships/notesSlide" Target="../notesSlides/notesSlide7.xml"></Relationship><Relationship Id="rId6" Type="http://schemas.openxmlformats.org/officeDocument/2006/relationships/image" Target="../media/image16.png"></Relationship><Relationship Id="rId5" Type="http://schemas.openxmlformats.org/officeDocument/2006/relationships/image" Target="../media/image15.png"></Relationship><Relationship Id="rId4" Type="http://schemas.openxmlformats.org/officeDocument/2006/relationships/image" Target="../media/image14.png"></Relationship><Relationship Id="rId9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9.png"></Relationship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0.png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905"/>
            <a:ext cx="12192000" cy="6858000"/>
          </a:xfrm>
          <a:prstGeom prst="rect">
            <a:avLst/>
          </a:prstGeom>
          <a:solidFill>
            <a:srgbClr val="F4C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0" y="4145280"/>
            <a:ext cx="12192000" cy="2714625"/>
          </a:xfrm>
          <a:prstGeom prst="flowChartProcess">
            <a:avLst/>
          </a:prstGeom>
          <a:solidFill>
            <a:srgbClr val="86A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0" y="3728085"/>
            <a:ext cx="12192000" cy="427990"/>
          </a:xfrm>
          <a:prstGeom prst="flowChartProcess">
            <a:avLst/>
          </a:prstGeom>
          <a:solidFill>
            <a:srgbClr val="558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43400" y="1851660"/>
            <a:ext cx="3505200" cy="315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5043170" y="4144645"/>
            <a:ext cx="2113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800" dirty="0" smtClean="0" b="0">
                <a:latin typeface="서울남산체 B" charset="0"/>
                <a:ea typeface="서울남산체 B" charset="0"/>
              </a:rPr>
              <a:t>편리하조</a:t>
            </a:r>
            <a:endParaRPr lang="ko-KR" altLang="en-US" sz="2400" cap="none" dirty="0" smtClean="0" b="0">
              <a:latin typeface="서울남산체 B" charset="0"/>
              <a:ea typeface="서울남산체 B" charset="0"/>
            </a:endParaRPr>
          </a:p>
        </p:txBody>
      </p:sp>
      <p:pic>
        <p:nvPicPr>
          <p:cNvPr id="21" name="그림 20" descr="C:/Users/user1/AppData/Roaming/PolarisOffice/ETemp/5376_10817656/fImage47641686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76750" y="2256155"/>
            <a:ext cx="3244850" cy="15824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18694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-1905"/>
            <a:ext cx="12192635" cy="972820"/>
          </a:xfrm>
          <a:prstGeom prst="rect">
            <a:avLst/>
          </a:prstGeom>
          <a:solidFill>
            <a:srgbClr val="F4C83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1935480" y="1237615"/>
            <a:ext cx="8316595" cy="5310505"/>
          </a:xfrm>
          <a:prstGeom prst="flowChartProcess">
            <a:avLst/>
          </a:prstGeom>
          <a:solidFill>
            <a:schemeClr val="bg1"/>
          </a:solidFill>
          <a:ln w="12700" cap="flat" cmpd="sng">
            <a:solidFill>
              <a:srgbClr val="4F3409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622550" y="4319905"/>
            <a:ext cx="7090410" cy="2588895"/>
            <a:chOff x="2622550" y="4319905"/>
            <a:chExt cx="7090410" cy="2588895"/>
          </a:xfrm>
        </p:grpSpPr>
        <p:sp>
          <p:nvSpPr>
            <p:cNvPr id="98" name="도형 97"/>
            <p:cNvSpPr>
              <a:spLocks/>
            </p:cNvSpPr>
            <p:nvPr/>
          </p:nvSpPr>
          <p:spPr>
            <a:xfrm>
              <a:off x="2710815" y="4345940"/>
              <a:ext cx="2701925" cy="319405"/>
            </a:xfrm>
            <a:prstGeom prst="parallelogram">
              <a:avLst/>
            </a:prstGeom>
            <a:solidFill>
              <a:srgbClr val="F6D258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F4C83A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9" name="텍스트 상자 98"/>
            <p:cNvSpPr txBox="1">
              <a:spLocks/>
            </p:cNvSpPr>
            <p:nvPr/>
          </p:nvSpPr>
          <p:spPr>
            <a:xfrm>
              <a:off x="2987040" y="4319905"/>
              <a:ext cx="2425700" cy="36933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ln w="9525" cap="flat" cmpd="sng">
                    <a:solidFill>
                      <a:srgbClr val="0C4C8A">
                        <a:alpha val="0"/>
                      </a:srgb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GS25 나만의 냉장고 </a:t>
              </a:r>
              <a:endParaRPr lang="ko-KR" altLang="en-US" sz="1800" b="0" cap="none" dirty="0" smtClean="0">
                <a:ln w="9525" cap="flat" cmpd="sng">
                  <a:solidFill>
                    <a:srgbClr val="0C4C8A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100" name="도형 99"/>
            <p:cNvSpPr>
              <a:spLocks/>
            </p:cNvSpPr>
            <p:nvPr/>
          </p:nvSpPr>
          <p:spPr>
            <a:xfrm>
              <a:off x="6831965" y="4349115"/>
              <a:ext cx="2701925" cy="319405"/>
            </a:xfrm>
            <a:prstGeom prst="parallelogram">
              <a:avLst/>
            </a:prstGeom>
            <a:solidFill>
              <a:srgbClr val="F6D258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돈버는 편의점</a:t>
              </a:r>
              <a:r>
                <a:rPr lang="en-US" altLang="ko-KR" sz="1800" b="0" cap="none" dirty="0" smtClean="0">
                  <a:solidFill>
                    <a:srgbClr val="F4C83A"/>
                  </a:solidFill>
                  <a:latin typeface="서울남산체 B" charset="0"/>
                  <a:ea typeface="서울남산체 B" charset="0"/>
                </a:rPr>
                <a:t> </a:t>
              </a:r>
              <a:endParaRPr lang="ko-KR" altLang="en-US" sz="1800" b="0" cap="none" dirty="0" smtClean="0">
                <a:solidFill>
                  <a:srgbClr val="F4C83A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101" name="텍스트 상자 100"/>
            <p:cNvSpPr txBox="1">
              <a:spLocks/>
            </p:cNvSpPr>
            <p:nvPr/>
          </p:nvSpPr>
          <p:spPr>
            <a:xfrm>
              <a:off x="6714490" y="4769485"/>
              <a:ext cx="2998470" cy="2139315"/>
            </a:xfrm>
            <a:prstGeom prst="rect">
              <a:avLst/>
            </a:prstGeom>
            <a:noFill/>
          </p:spPr>
          <p:txBody>
            <a:bodyPr vert="horz" wrap="square" lIns="243840" tIns="121920" rIns="243840" bIns="121920" numCol="1" anchor="t">
              <a:spAutoFit/>
            </a:bodyPr>
            <a:lstStyle/>
            <a:p>
              <a:pPr marL="254000" indent="-25400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Font typeface="Wingdings"/>
                <a:buChar char="§"/>
              </a:pPr>
              <a:r>
                <a:rPr lang="en-US" altLang="ko-KR" sz="1400" b="0" cap="none" dirty="0" smtClean="0"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편의점들의 행사확인 가능</a:t>
              </a:r>
              <a:endParaRPr lang="ko-KR" altLang="en-US" sz="14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254000" indent="-25400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Font typeface="Wingdings"/>
                <a:buChar char="§"/>
              </a:pPr>
              <a:r>
                <a:rPr lang="en-US" altLang="ko-KR" sz="1400" b="0" cap="none" dirty="0" smtClean="0"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결제, 적립 기능 없음</a:t>
              </a:r>
              <a:endParaRPr lang="ko-KR" altLang="en-US" sz="14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254000" indent="-25400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Font typeface="Wingdings"/>
                <a:buChar char="§"/>
              </a:pPr>
              <a:r>
                <a:rPr lang="en-US" altLang="ko-KR" sz="1400" b="0" cap="none" dirty="0" smtClean="0"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데이터 부족</a:t>
              </a:r>
              <a:endParaRPr lang="ko-KR" altLang="en-US" sz="14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254000" indent="-25400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Font typeface="Wingdings"/>
                <a:buChar char="§"/>
              </a:pPr>
              <a:r>
                <a:rPr lang="en-US" altLang="ko-KR" sz="1400" b="0" cap="none" dirty="0" smtClean="0"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단조로운 UI 화면</a:t>
              </a:r>
              <a:endParaRPr lang="ko-KR" altLang="en-US" sz="14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102" name="텍스트 상자 101"/>
            <p:cNvSpPr txBox="1">
              <a:spLocks/>
            </p:cNvSpPr>
            <p:nvPr/>
          </p:nvSpPr>
          <p:spPr>
            <a:xfrm>
              <a:off x="2622550" y="4699635"/>
              <a:ext cx="2998470" cy="1821815"/>
            </a:xfrm>
            <a:prstGeom prst="rect">
              <a:avLst/>
            </a:prstGeom>
            <a:noFill/>
          </p:spPr>
          <p:txBody>
            <a:bodyPr vert="horz" wrap="square" lIns="243840" tIns="121920" rIns="243840" bIns="121920" numCol="1" anchor="t">
              <a:spAutoFit/>
            </a:bodyPr>
            <a:lstStyle/>
            <a:p>
              <a:pPr marL="254000" indent="-25400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Font typeface="Wingdings"/>
                <a:buChar char="§"/>
              </a:pPr>
              <a:r>
                <a:rPr lang="en-US" altLang="ko-KR" sz="1400" b="0" cap="none" dirty="0" smtClean="0"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GS25편의점 결제, 적립</a:t>
              </a:r>
              <a:endParaRPr lang="ko-KR" altLang="en-US" sz="14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254000" indent="-25400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Font typeface="Wingdings"/>
                <a:buChar char="§"/>
              </a:pPr>
              <a:r>
                <a:rPr lang="en-US" altLang="ko-KR" sz="1400" b="0" cap="none" dirty="0" smtClean="0"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증정상품 어플 보관 가능</a:t>
              </a:r>
              <a:endParaRPr lang="ko-KR" altLang="en-US" sz="14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254000" indent="-25400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Font typeface="Wingdings"/>
                <a:buChar char="§"/>
              </a:pPr>
              <a:r>
                <a:rPr lang="en-US" altLang="ko-KR" sz="1400" b="0" cap="none" dirty="0" smtClean="0"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모바일 결제 영수증</a:t>
              </a:r>
              <a:endParaRPr lang="ko-KR" altLang="en-US" sz="14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254000" indent="-254000" algn="l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Font typeface="Wingdings"/>
                <a:buChar char="§"/>
              </a:pPr>
              <a:r>
                <a:rPr lang="en-US" altLang="ko-KR" sz="1400" b="0" cap="none" dirty="0" smtClean="0"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각종 예약 기능</a:t>
              </a:r>
              <a:endParaRPr lang="ko-KR" altLang="en-US" sz="14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</p:txBody>
        </p:sp>
      </p:grpSp>
      <p:cxnSp>
        <p:nvCxnSpPr>
          <p:cNvPr id="103" name="도형 102"/>
          <p:cNvCxnSpPr/>
          <p:nvPr/>
        </p:nvCxnSpPr>
        <p:spPr>
          <a:xfrm>
            <a:off x="6097905" y="1708785"/>
            <a:ext cx="2540" cy="4297045"/>
          </a:xfrm>
          <a:prstGeom prst="line">
            <a:avLst/>
          </a:prstGeom>
          <a:ln w="19050" cap="flat" cmpd="sng">
            <a:solidFill>
              <a:srgbClr val="4F3409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2405" y="1622425"/>
            <a:ext cx="2666365" cy="2442845"/>
          </a:xfrm>
          <a:prstGeom prst="rect">
            <a:avLst/>
          </a:prstGeom>
          <a:noFill/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4670" y="1708785"/>
            <a:ext cx="2665095" cy="2259965"/>
          </a:xfrm>
          <a:prstGeom prst="rect">
            <a:avLst/>
          </a:prstGeom>
          <a:noFill/>
        </p:spPr>
      </p:pic>
      <p:sp>
        <p:nvSpPr>
          <p:cNvPr id="107" name="TextBox 106"/>
          <p:cNvSpPr txBox="1">
            <a:spLocks/>
          </p:cNvSpPr>
          <p:nvPr/>
        </p:nvSpPr>
        <p:spPr>
          <a:xfrm>
            <a:off x="910590" y="187325"/>
            <a:ext cx="1031875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모두의 편의점</a:t>
            </a:r>
            <a:endParaRPr lang="ko-KR" altLang="en-US" sz="12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108" name="TextBox 107"/>
          <p:cNvSpPr txBox="1">
            <a:spLocks/>
          </p:cNvSpPr>
          <p:nvPr/>
        </p:nvSpPr>
        <p:spPr>
          <a:xfrm>
            <a:off x="907415" y="464185"/>
            <a:ext cx="38080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유사사이트 기능분석 및 평가</a:t>
            </a:r>
            <a:endParaRPr lang="ko-KR" altLang="en-US" sz="18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109" name="TextBox 108"/>
          <p:cNvSpPr txBox="1">
            <a:spLocks/>
          </p:cNvSpPr>
          <p:nvPr/>
        </p:nvSpPr>
        <p:spPr>
          <a:xfrm>
            <a:off x="123825" y="50165"/>
            <a:ext cx="1123315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03</a:t>
            </a:r>
            <a:endParaRPr lang="ko-KR" altLang="en-US" sz="4800" b="0" cap="none" dirty="0" smtClean="0"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-1905"/>
            <a:ext cx="12192635" cy="972820"/>
          </a:xfrm>
          <a:prstGeom prst="rect">
            <a:avLst/>
          </a:prstGeom>
          <a:solidFill>
            <a:srgbClr val="F4C83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816100" y="1981200"/>
            <a:ext cx="8565515" cy="4511040"/>
            <a:chOff x="1816100" y="1981200"/>
            <a:chExt cx="8565515" cy="4511040"/>
          </a:xfrm>
        </p:grpSpPr>
        <p:cxnSp>
          <p:nvCxnSpPr>
            <p:cNvPr id="14" name="도형 13"/>
            <p:cNvCxnSpPr/>
            <p:nvPr/>
          </p:nvCxnSpPr>
          <p:spPr>
            <a:xfrm flipH="1">
              <a:off x="4485640" y="4692015"/>
              <a:ext cx="851535" cy="596265"/>
            </a:xfrm>
            <a:prstGeom prst="line">
              <a:avLst/>
            </a:prstGeom>
            <a:ln w="12700" cap="flat" cmpd="sng">
              <a:solidFill>
                <a:srgbClr val="4F3409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도형 14"/>
            <p:cNvSpPr>
              <a:spLocks/>
            </p:cNvSpPr>
            <p:nvPr/>
          </p:nvSpPr>
          <p:spPr>
            <a:xfrm>
              <a:off x="5370830" y="3182620"/>
              <a:ext cx="1550670" cy="1570990"/>
            </a:xfrm>
            <a:prstGeom prst="ellipse">
              <a:avLst/>
            </a:prstGeom>
            <a:solidFill>
              <a:schemeClr val="bg1"/>
            </a:solidFill>
            <a:ln w="63500" cap="flat" cmpd="sng">
              <a:solidFill>
                <a:srgbClr val="FAE49C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5494903" y="3499485"/>
              <a:ext cx="1261884" cy="954107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0" cap="none" dirty="0" err="1" smtClean="0"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모두의</a:t>
              </a:r>
              <a:endParaRPr lang="ko-KR" altLang="en-US" sz="2800" b="0" cap="none" dirty="0" smtClean="0"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0" cap="none" dirty="0" smtClean="0"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편의점</a:t>
              </a:r>
              <a:endParaRPr lang="ko-KR" altLang="en-US" sz="2800" b="0" cap="none" dirty="0" smtClean="0"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  <p:cxnSp>
          <p:nvCxnSpPr>
            <p:cNvPr id="17" name="도형 16"/>
            <p:cNvCxnSpPr/>
            <p:nvPr/>
          </p:nvCxnSpPr>
          <p:spPr>
            <a:xfrm>
              <a:off x="6882765" y="4681220"/>
              <a:ext cx="890270" cy="745490"/>
            </a:xfrm>
            <a:prstGeom prst="line">
              <a:avLst/>
            </a:prstGeom>
            <a:ln w="12700" cap="flat" cmpd="sng">
              <a:solidFill>
                <a:srgbClr val="4F3409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도형 17"/>
            <p:cNvSpPr>
              <a:spLocks/>
            </p:cNvSpPr>
            <p:nvPr/>
          </p:nvSpPr>
          <p:spPr>
            <a:xfrm>
              <a:off x="6858000" y="4662805"/>
              <a:ext cx="91440" cy="90805"/>
            </a:xfrm>
            <a:prstGeom prst="ellipse">
              <a:avLst/>
            </a:prstGeom>
            <a:solidFill>
              <a:srgbClr val="F6D258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7587615" y="4455160"/>
              <a:ext cx="2794000" cy="1520190"/>
              <a:chOff x="7587615" y="4455160"/>
              <a:chExt cx="2794000" cy="1520190"/>
            </a:xfrm>
          </p:grpSpPr>
          <p:sp>
            <p:nvSpPr>
              <p:cNvPr id="38" name="도형 37"/>
              <p:cNvSpPr>
                <a:spLocks/>
              </p:cNvSpPr>
              <p:nvPr/>
            </p:nvSpPr>
            <p:spPr>
              <a:xfrm>
                <a:off x="7587615" y="4455160"/>
                <a:ext cx="2794000" cy="1520190"/>
              </a:xfrm>
              <a:prstGeom prst="roundRect">
                <a:avLst/>
              </a:prstGeom>
              <a:solidFill>
                <a:schemeClr val="bg1"/>
              </a:solidFill>
              <a:ln w="63500" cap="flat" cmpd="sng">
                <a:solidFill>
                  <a:srgbClr val="FAE49C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39" name="도형 38"/>
              <p:cNvCxnSpPr/>
              <p:nvPr/>
            </p:nvCxnSpPr>
            <p:spPr>
              <a:xfrm>
                <a:off x="7772400" y="5080000"/>
                <a:ext cx="2388235" cy="1270"/>
              </a:xfrm>
              <a:prstGeom prst="line">
                <a:avLst/>
              </a:prstGeom>
              <a:ln w="12700" cap="flat" cmpd="sng">
                <a:solidFill>
                  <a:srgbClr val="4F3409">
                    <a:alpha val="100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도형 39"/>
            <p:cNvCxnSpPr>
              <a:endCxn id="43" idx="1"/>
            </p:cNvCxnSpPr>
            <p:nvPr/>
          </p:nvCxnSpPr>
          <p:spPr>
            <a:xfrm flipV="1">
              <a:off x="6883400" y="2740660"/>
              <a:ext cx="705485" cy="524510"/>
            </a:xfrm>
            <a:prstGeom prst="line">
              <a:avLst/>
            </a:prstGeom>
            <a:ln w="12700" cap="flat" cmpd="sng">
              <a:solidFill>
                <a:srgbClr val="4F3409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도형 40"/>
            <p:cNvSpPr>
              <a:spLocks/>
            </p:cNvSpPr>
            <p:nvPr/>
          </p:nvSpPr>
          <p:spPr>
            <a:xfrm>
              <a:off x="6859270" y="3202940"/>
              <a:ext cx="91440" cy="90805"/>
            </a:xfrm>
            <a:prstGeom prst="ellipse">
              <a:avLst/>
            </a:prstGeom>
            <a:solidFill>
              <a:srgbClr val="F6D258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7587615" y="1981200"/>
              <a:ext cx="2794000" cy="1520190"/>
              <a:chOff x="7587615" y="1981200"/>
              <a:chExt cx="2794000" cy="1520190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7587615" y="1981200"/>
                <a:ext cx="2794000" cy="1520190"/>
                <a:chOff x="7587615" y="1981200"/>
                <a:chExt cx="2794000" cy="1520190"/>
              </a:xfrm>
            </p:grpSpPr>
            <p:sp>
              <p:nvSpPr>
                <p:cNvPr id="47" name="도형 46"/>
                <p:cNvSpPr>
                  <a:spLocks/>
                </p:cNvSpPr>
                <p:nvPr/>
              </p:nvSpPr>
              <p:spPr>
                <a:xfrm>
                  <a:off x="7587615" y="1981200"/>
                  <a:ext cx="2794000" cy="1520190"/>
                </a:xfrm>
                <a:prstGeom prst="roundRect">
                  <a:avLst/>
                </a:prstGeom>
                <a:solidFill>
                  <a:schemeClr val="bg1"/>
                </a:solidFill>
                <a:ln w="63500" cap="flat" cmpd="sng">
                  <a:solidFill>
                    <a:srgbClr val="FAE49C">
                      <a:alpha val="100000"/>
                    </a:srgb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48" name="도형 47"/>
                <p:cNvSpPr>
                  <a:spLocks/>
                </p:cNvSpPr>
                <p:nvPr/>
              </p:nvSpPr>
              <p:spPr>
                <a:xfrm>
                  <a:off x="7752715" y="2207200"/>
                  <a:ext cx="2407920" cy="400110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t">
                  <a:spAutoFit/>
                </a:bodyPr>
                <a:lstStyle/>
                <a:p>
                  <a:pPr marL="0" indent="0" algn="l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2000" b="0" cap="none" dirty="0" smtClean="0">
                      <a:solidFill>
                        <a:srgbClr val="4F3409"/>
                      </a:solidFill>
                      <a:latin typeface="서울남산체 B" charset="0"/>
                      <a:ea typeface="서울남산체 B" charset="0"/>
                    </a:rPr>
                    <a:t>편의점 통합 서비스</a:t>
                  </a:r>
                  <a:endParaRPr lang="ko-KR" altLang="en-US" sz="2000" b="0" cap="none" dirty="0" smtClean="0">
                    <a:solidFill>
                      <a:srgbClr val="4F3409"/>
                    </a:solidFill>
                    <a:latin typeface="서울남산체 B" charset="0"/>
                    <a:ea typeface="서울남산체 B" charset="0"/>
                  </a:endParaRPr>
                </a:p>
              </p:txBody>
            </p:sp>
          </p:grpSp>
          <p:cxnSp>
            <p:nvCxnSpPr>
              <p:cNvPr id="49" name="도형 48"/>
              <p:cNvCxnSpPr/>
              <p:nvPr/>
            </p:nvCxnSpPr>
            <p:spPr>
              <a:xfrm>
                <a:off x="7772400" y="2606040"/>
                <a:ext cx="2388235" cy="1270"/>
              </a:xfrm>
              <a:prstGeom prst="line">
                <a:avLst/>
              </a:prstGeom>
              <a:ln w="12700" cap="flat" cmpd="sng">
                <a:solidFill>
                  <a:srgbClr val="4F3409">
                    <a:alpha val="100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도형 49"/>
            <p:cNvCxnSpPr/>
            <p:nvPr/>
          </p:nvCxnSpPr>
          <p:spPr>
            <a:xfrm flipH="1" flipV="1">
              <a:off x="4292600" y="2523490"/>
              <a:ext cx="1004570" cy="695960"/>
            </a:xfrm>
            <a:prstGeom prst="line">
              <a:avLst/>
            </a:prstGeom>
            <a:ln w="12700" cap="flat" cmpd="sng">
              <a:solidFill>
                <a:srgbClr val="4F3409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도형 50"/>
            <p:cNvSpPr>
              <a:spLocks/>
            </p:cNvSpPr>
            <p:nvPr/>
          </p:nvSpPr>
          <p:spPr>
            <a:xfrm>
              <a:off x="5271770" y="3199765"/>
              <a:ext cx="91440" cy="90805"/>
            </a:xfrm>
            <a:prstGeom prst="ellipse">
              <a:avLst/>
            </a:prstGeom>
            <a:solidFill>
              <a:srgbClr val="F6D258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1826895" y="1981200"/>
              <a:ext cx="2794000" cy="1713974"/>
              <a:chOff x="1826895" y="1981200"/>
              <a:chExt cx="2794000" cy="1713974"/>
            </a:xfrm>
          </p:grpSpPr>
          <p:sp>
            <p:nvSpPr>
              <p:cNvPr id="57" name="도형 56"/>
              <p:cNvSpPr>
                <a:spLocks/>
              </p:cNvSpPr>
              <p:nvPr/>
            </p:nvSpPr>
            <p:spPr>
              <a:xfrm>
                <a:off x="1826895" y="1981200"/>
                <a:ext cx="2794000" cy="1520190"/>
              </a:xfrm>
              <a:prstGeom prst="roundRect">
                <a:avLst/>
              </a:prstGeom>
              <a:solidFill>
                <a:schemeClr val="bg1"/>
              </a:solidFill>
              <a:ln w="63500" cap="flat" cmpd="sng">
                <a:solidFill>
                  <a:srgbClr val="FAE49C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8" name="텍스트 상자 57"/>
              <p:cNvSpPr txBox="1">
                <a:spLocks/>
              </p:cNvSpPr>
              <p:nvPr/>
            </p:nvSpPr>
            <p:spPr>
              <a:xfrm>
                <a:off x="1881863" y="2633345"/>
                <a:ext cx="2618025" cy="1061829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indent="0" algn="ctr" defTabSz="914400" eaLnBrk="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400" b="0" cap="none" dirty="0" err="1" smtClean="0">
                    <a:ln w="9525" cap="flat" cmpd="sng">
                      <a:solidFill>
                        <a:srgbClr val="FAE49C">
                          <a:alpha val="0"/>
                        </a:srgbClr>
                      </a:solidFill>
                      <a:prstDash val="solid"/>
                    </a:ln>
                    <a:solidFill>
                      <a:srgbClr val="000000"/>
                    </a:solidFill>
                    <a:latin typeface="서울남산체 B" charset="0"/>
                    <a:ea typeface="서울남산체 B" charset="0"/>
                  </a:rPr>
                  <a:t>회원에게</a:t>
                </a:r>
                <a:r>
                  <a:rPr lang="en-US" altLang="ko-KR" sz="1400" b="0" cap="none" dirty="0" smtClean="0">
                    <a:ln w="9525" cap="flat" cmpd="sng">
                      <a:solidFill>
                        <a:srgbClr val="FAE49C">
                          <a:alpha val="0"/>
                        </a:srgbClr>
                      </a:solidFill>
                      <a:prstDash val="solid"/>
                    </a:ln>
                    <a:solidFill>
                      <a:srgbClr val="000000"/>
                    </a:solidFill>
                    <a:latin typeface="서울남산체 B" charset="0"/>
                    <a:ea typeface="서울남산체 B" charset="0"/>
                  </a:rPr>
                  <a:t> </a:t>
                </a:r>
                <a:r>
                  <a:rPr lang="en-US" altLang="ko-KR" sz="1400" b="0" cap="none" dirty="0" err="1" smtClean="0">
                    <a:ln w="9525" cap="flat" cmpd="sng">
                      <a:solidFill>
                        <a:srgbClr val="FAE49C">
                          <a:alpha val="0"/>
                        </a:srgbClr>
                      </a:solidFill>
                      <a:prstDash val="solid"/>
                    </a:ln>
                    <a:solidFill>
                      <a:srgbClr val="000000"/>
                    </a:solidFill>
                    <a:latin typeface="서울남산체 B" charset="0"/>
                    <a:ea typeface="서울남산체 B" charset="0"/>
                  </a:rPr>
                  <a:t>가상</a:t>
                </a:r>
                <a:r>
                  <a:rPr lang="ko-KR" altLang="en-US" sz="1400" b="0" cap="none" dirty="0" smtClean="0">
                    <a:ln w="9525" cap="flat" cmpd="sng">
                      <a:solidFill>
                        <a:srgbClr val="FAE49C">
                          <a:alpha val="0"/>
                        </a:srgbClr>
                      </a:solidFill>
                      <a:prstDash val="solid"/>
                    </a:ln>
                    <a:solidFill>
                      <a:srgbClr val="000000"/>
                    </a:solidFill>
                    <a:latin typeface="서울남산체 B" charset="0"/>
                    <a:ea typeface="서울남산체 B" charset="0"/>
                  </a:rPr>
                  <a:t>지갑을</a:t>
                </a:r>
                <a:r>
                  <a:rPr lang="en-US" altLang="ko-KR" sz="1400" b="0" cap="none" dirty="0" smtClean="0">
                    <a:ln w="9525" cap="flat" cmpd="sng">
                      <a:solidFill>
                        <a:srgbClr val="FAE49C">
                          <a:alpha val="0"/>
                        </a:srgbClr>
                      </a:solidFill>
                      <a:prstDash val="solid"/>
                    </a:ln>
                    <a:solidFill>
                      <a:srgbClr val="000000"/>
                    </a:solidFill>
                    <a:latin typeface="서울남산체 B" charset="0"/>
                    <a:ea typeface="서울남산체 B" charset="0"/>
                  </a:rPr>
                  <a:t> 부여하여</a:t>
                </a:r>
                <a:endParaRPr lang="ko-KR" altLang="en-US" sz="1400" b="0" cap="none" dirty="0" smtClean="0">
                  <a:ln w="9525" cap="flat" cmpd="sng">
                    <a:solidFill>
                      <a:srgbClr val="FAE49C">
                        <a:alpha val="0"/>
                      </a:srgb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endParaRPr>
              </a:p>
              <a:p>
                <a:pPr marL="0" indent="0" algn="ctr" defTabSz="914400" eaLnBrk="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400" b="0" cap="none" dirty="0" smtClean="0">
                    <a:ln w="9525" cap="flat" cmpd="sng">
                      <a:solidFill>
                        <a:srgbClr val="FAE49C">
                          <a:alpha val="0"/>
                        </a:srgbClr>
                      </a:solidFill>
                      <a:prstDash val="solid"/>
                    </a:ln>
                    <a:solidFill>
                      <a:srgbClr val="000000"/>
                    </a:solidFill>
                    <a:latin typeface="서울남산체 B" charset="0"/>
                    <a:ea typeface="서울남산체 B" charset="0"/>
                  </a:rPr>
                  <a:t>빠르고 쉬운 결제 가능 </a:t>
                </a:r>
                <a:endParaRPr lang="ko-KR" altLang="en-US" sz="1400" b="0" cap="none" dirty="0" smtClean="0">
                  <a:ln w="9525" cap="flat" cmpd="sng">
                    <a:solidFill>
                      <a:srgbClr val="FAE49C">
                        <a:alpha val="0"/>
                      </a:srgb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endParaRPr>
              </a:p>
              <a:p>
                <a:pPr marL="0" indent="0" algn="ctr" defTabSz="914400" eaLnBrk="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cap="none" dirty="0" smtClean="0">
                  <a:ln w="9525" cap="flat" cmpd="sng">
                    <a:solidFill>
                      <a:srgbClr val="FAE49C">
                        <a:alpha val="0"/>
                      </a:srgb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endParaRPr>
              </a:p>
            </p:txBody>
          </p:sp>
        </p:grpSp>
        <p:cxnSp>
          <p:nvCxnSpPr>
            <p:cNvPr id="59" name="도형 58"/>
            <p:cNvCxnSpPr/>
            <p:nvPr/>
          </p:nvCxnSpPr>
          <p:spPr>
            <a:xfrm>
              <a:off x="2028190" y="2606040"/>
              <a:ext cx="2388235" cy="1270"/>
            </a:xfrm>
            <a:prstGeom prst="line">
              <a:avLst/>
            </a:prstGeom>
            <a:ln w="12700" cap="flat" cmpd="sng">
              <a:solidFill>
                <a:srgbClr val="4F3409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/>
            <p:cNvGrpSpPr/>
            <p:nvPr/>
          </p:nvGrpSpPr>
          <p:grpSpPr>
            <a:xfrm>
              <a:off x="1816100" y="4455160"/>
              <a:ext cx="2793365" cy="1519555"/>
              <a:chOff x="1816100" y="4455160"/>
              <a:chExt cx="2793365" cy="1519555"/>
            </a:xfrm>
          </p:grpSpPr>
          <p:sp>
            <p:nvSpPr>
              <p:cNvPr id="63" name="도형 62"/>
              <p:cNvSpPr>
                <a:spLocks/>
              </p:cNvSpPr>
              <p:nvPr/>
            </p:nvSpPr>
            <p:spPr>
              <a:xfrm>
                <a:off x="1816100" y="4455160"/>
                <a:ext cx="2794000" cy="1520190"/>
              </a:xfrm>
              <a:prstGeom prst="roundRect">
                <a:avLst/>
              </a:prstGeom>
              <a:solidFill>
                <a:schemeClr val="bg1"/>
              </a:solidFill>
              <a:ln w="63500" cap="flat" cmpd="sng">
                <a:solidFill>
                  <a:srgbClr val="FAE49C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64" name="도형 63"/>
              <p:cNvCxnSpPr/>
              <p:nvPr/>
            </p:nvCxnSpPr>
            <p:spPr>
              <a:xfrm>
                <a:off x="2017395" y="5080000"/>
                <a:ext cx="2388235" cy="1270"/>
              </a:xfrm>
              <a:prstGeom prst="line">
                <a:avLst/>
              </a:prstGeom>
              <a:ln w="12700" cap="flat" cmpd="sng">
                <a:solidFill>
                  <a:srgbClr val="4F3409">
                    <a:alpha val="100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도형 64"/>
            <p:cNvSpPr>
              <a:spLocks/>
            </p:cNvSpPr>
            <p:nvPr/>
          </p:nvSpPr>
          <p:spPr>
            <a:xfrm>
              <a:off x="5278755" y="4657090"/>
              <a:ext cx="91440" cy="90805"/>
            </a:xfrm>
            <a:prstGeom prst="ellipse">
              <a:avLst/>
            </a:prstGeom>
            <a:solidFill>
              <a:srgbClr val="F6D258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도형 65"/>
            <p:cNvSpPr>
              <a:spLocks/>
            </p:cNvSpPr>
            <p:nvPr/>
          </p:nvSpPr>
          <p:spPr>
            <a:xfrm>
              <a:off x="2041039" y="2214880"/>
              <a:ext cx="2370306" cy="39941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000" b="0" cap="none" dirty="0" smtClean="0">
                  <a:solidFill>
                    <a:srgbClr val="4F3409"/>
                  </a:solidFill>
                  <a:latin typeface="서울남산체 B" charset="0"/>
                  <a:ea typeface="서울남산체 B" charset="0"/>
                </a:rPr>
                <a:t>지갑 서비스</a:t>
              </a:r>
            </a:p>
          </p:txBody>
        </p:sp>
        <p:sp>
          <p:nvSpPr>
            <p:cNvPr id="67" name="도형 66"/>
            <p:cNvSpPr>
              <a:spLocks/>
            </p:cNvSpPr>
            <p:nvPr/>
          </p:nvSpPr>
          <p:spPr>
            <a:xfrm>
              <a:off x="2183581" y="4679890"/>
              <a:ext cx="2050561" cy="400110"/>
            </a:xfrm>
            <a:prstGeom prst="rect">
              <a:avLst/>
            </a:prstGeom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 smtClean="0">
                  <a:solidFill>
                    <a:srgbClr val="4F3409"/>
                  </a:solidFill>
                  <a:latin typeface="서울남산체 B" charset="0"/>
                  <a:ea typeface="서울남산체 B" charset="0"/>
                </a:rPr>
                <a:t>실시간 인기상품</a:t>
              </a:r>
              <a:endParaRPr lang="ko-KR" altLang="en-US" sz="2000" b="0" cap="none" dirty="0" smtClean="0">
                <a:solidFill>
                  <a:srgbClr val="4F3409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68" name="도형 67"/>
            <p:cNvSpPr>
              <a:spLocks/>
            </p:cNvSpPr>
            <p:nvPr/>
          </p:nvSpPr>
          <p:spPr>
            <a:xfrm>
              <a:off x="7669755" y="4680550"/>
              <a:ext cx="2702597" cy="400110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 smtClean="0">
                  <a:solidFill>
                    <a:srgbClr val="4F3409"/>
                  </a:solidFill>
                  <a:latin typeface="서울남산체 B" charset="0"/>
                  <a:ea typeface="서울남산체 B" charset="0"/>
                </a:rPr>
                <a:t>유통기한 알림 서비스</a:t>
              </a:r>
              <a:endParaRPr lang="ko-KR" altLang="en-US" sz="2000" b="0" cap="none" dirty="0" smtClean="0">
                <a:solidFill>
                  <a:srgbClr val="4F3409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69" name="텍스트 상자 68"/>
            <p:cNvSpPr txBox="1">
              <a:spLocks/>
            </p:cNvSpPr>
            <p:nvPr/>
          </p:nvSpPr>
          <p:spPr>
            <a:xfrm>
              <a:off x="8148955" y="2639695"/>
              <a:ext cx="1691005" cy="73850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n w="9525" cap="flat" cmpd="sng">
                    <a:solidFill>
                      <a:srgbClr val="FAE49C">
                        <a:alpha val="0"/>
                      </a:srgb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기존 편의점 서비스를</a:t>
              </a:r>
              <a:endParaRPr lang="ko-KR" altLang="en-US" sz="1400" b="0" cap="none" dirty="0" smtClean="0">
                <a:ln w="9525" cap="flat" cmpd="sng">
                  <a:solidFill>
                    <a:srgbClr val="FAE49C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n w="9525" cap="flat" cmpd="sng">
                    <a:solidFill>
                      <a:srgbClr val="FAE49C">
                        <a:alpha val="0"/>
                      </a:srgb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한 곳에서 해결 가능</a:t>
              </a:r>
              <a:endParaRPr lang="ko-KR" altLang="en-US" sz="1400" b="0" cap="none" dirty="0" smtClean="0">
                <a:ln w="9525" cap="flat" cmpd="sng">
                  <a:solidFill>
                    <a:srgbClr val="FAE49C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70" name="텍스트 상자 69"/>
            <p:cNvSpPr txBox="1">
              <a:spLocks/>
            </p:cNvSpPr>
            <p:nvPr/>
          </p:nvSpPr>
          <p:spPr>
            <a:xfrm>
              <a:off x="7830185" y="5121910"/>
              <a:ext cx="2340610" cy="73850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n w="9525" cap="flat" cmpd="sng">
                    <a:solidFill>
                      <a:srgbClr val="FAE49C">
                        <a:alpha val="0"/>
                      </a:srgb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기간별 유통기한을 알림으로써</a:t>
              </a:r>
              <a:endParaRPr lang="ko-KR" altLang="en-US" sz="1400" b="0" cap="none" dirty="0" smtClean="0">
                <a:ln w="9525" cap="flat" cmpd="sng">
                  <a:solidFill>
                    <a:srgbClr val="FAE49C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n w="9525" cap="flat" cmpd="sng">
                    <a:solidFill>
                      <a:srgbClr val="FAE49C">
                        <a:alpha val="0"/>
                      </a:srgb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폐기물 감소</a:t>
              </a:r>
              <a:endParaRPr lang="ko-KR" altLang="en-US" sz="1400" b="0" cap="none" dirty="0" smtClean="0">
                <a:ln w="9525" cap="flat" cmpd="sng">
                  <a:solidFill>
                    <a:srgbClr val="FAE49C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71" name="텍스트 상자 70"/>
            <p:cNvSpPr txBox="1">
              <a:spLocks/>
            </p:cNvSpPr>
            <p:nvPr/>
          </p:nvSpPr>
          <p:spPr>
            <a:xfrm>
              <a:off x="1943735" y="5107305"/>
              <a:ext cx="2467610" cy="138493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n w="9525" cap="flat" cmpd="sng">
                    <a:solidFill>
                      <a:srgbClr val="FAE49C">
                        <a:alpha val="0"/>
                      </a:srgb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점주와 소비자는 실시간으로</a:t>
              </a:r>
              <a:endParaRPr lang="ko-KR" altLang="en-US" sz="1400" b="0" cap="none" dirty="0" smtClean="0">
                <a:ln w="9525" cap="flat" cmpd="sng">
                  <a:solidFill>
                    <a:srgbClr val="FAE49C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n w="9525" cap="flat" cmpd="sng">
                    <a:solidFill>
                      <a:srgbClr val="FAE49C">
                        <a:alpha val="0"/>
                      </a:srgb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가장 인기있는 상품을 확인 가능</a:t>
              </a:r>
              <a:endParaRPr lang="ko-KR" altLang="en-US" sz="1400" b="0" cap="none" dirty="0" smtClean="0">
                <a:ln w="9525" cap="flat" cmpd="sng">
                  <a:solidFill>
                    <a:srgbClr val="FAE49C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n w="9525" cap="flat" cmpd="sng">
                    <a:solidFill>
                      <a:srgbClr val="FAE49C">
                        <a:alpha val="0"/>
                      </a:srgb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 </a:t>
              </a:r>
              <a:endParaRPr lang="ko-KR" altLang="en-US" sz="1400" b="0" cap="none" dirty="0" smtClean="0">
                <a:ln w="9525" cap="flat" cmpd="sng">
                  <a:solidFill>
                    <a:srgbClr val="FAE49C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 smtClean="0">
                <a:ln w="9525" cap="flat" cmpd="sng">
                  <a:solidFill>
                    <a:srgbClr val="FAE49C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</p:grpSp>
      <p:sp>
        <p:nvSpPr>
          <p:cNvPr id="73" name="TextBox 72"/>
          <p:cNvSpPr txBox="1">
            <a:spLocks/>
          </p:cNvSpPr>
          <p:nvPr/>
        </p:nvSpPr>
        <p:spPr>
          <a:xfrm>
            <a:off x="910590" y="187325"/>
            <a:ext cx="1031875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모두의 편의점</a:t>
            </a:r>
            <a:endParaRPr lang="ko-KR" altLang="en-US" sz="12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>
            <a:off x="907415" y="464185"/>
            <a:ext cx="1871644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구현할 목표기능</a:t>
            </a:r>
            <a:endParaRPr lang="ko-KR" altLang="en-US" sz="18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75" name="TextBox 74"/>
          <p:cNvSpPr txBox="1">
            <a:spLocks/>
          </p:cNvSpPr>
          <p:nvPr/>
        </p:nvSpPr>
        <p:spPr>
          <a:xfrm>
            <a:off x="123825" y="50165"/>
            <a:ext cx="1123315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04</a:t>
            </a:r>
            <a:endParaRPr lang="ko-KR" altLang="en-US" sz="4800" b="0" cap="none" dirty="0" smtClean="0"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-1905"/>
            <a:ext cx="12192635" cy="972820"/>
          </a:xfrm>
          <a:prstGeom prst="rect">
            <a:avLst/>
          </a:prstGeom>
          <a:solidFill>
            <a:srgbClr val="F4C83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사각형: 둥근 모서리 13"/>
          <p:cNvSpPr>
            <a:spLocks/>
          </p:cNvSpPr>
          <p:nvPr/>
        </p:nvSpPr>
        <p:spPr>
          <a:xfrm>
            <a:off x="641985" y="1493520"/>
            <a:ext cx="10918190" cy="4874260"/>
          </a:xfrm>
          <a:prstGeom prst="roundRect">
            <a:avLst>
              <a:gd name="adj" fmla="val 7707"/>
            </a:avLst>
          </a:prstGeom>
          <a:solidFill>
            <a:schemeClr val="bg1"/>
          </a:solidFill>
          <a:ln w="63500" cap="flat" cmpd="sng">
            <a:solidFill>
              <a:srgbClr val="86ABC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평행 사변형 14"/>
          <p:cNvSpPr>
            <a:spLocks/>
          </p:cNvSpPr>
          <p:nvPr/>
        </p:nvSpPr>
        <p:spPr>
          <a:xfrm>
            <a:off x="1632585" y="1996440"/>
            <a:ext cx="3076575" cy="328930"/>
          </a:xfrm>
          <a:prstGeom prst="parallelogram">
            <a:avLst/>
          </a:prstGeom>
          <a:solidFill>
            <a:srgbClr val="FAE49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rgbClr val="86ABC0">
                      <a:alpha val="0"/>
                    </a:srgbClr>
                  </a:solidFill>
                  <a:prstDash val="solid"/>
                </a:ln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기존의 편의점 사이트</a:t>
            </a:r>
            <a:endParaRPr lang="ko-KR" altLang="en-US" sz="1800" b="0" cap="none" dirty="0" smtClean="0">
              <a:ln w="9525" cap="flat" cmpd="sng">
                <a:solidFill>
                  <a:srgbClr val="86ABC0">
                    <a:alpha val="0"/>
                  </a:srgbClr>
                </a:solidFill>
                <a:prstDash val="solid"/>
              </a:ln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334770" y="2654300"/>
            <a:ext cx="3683000" cy="3065552"/>
            <a:chOff x="1334770" y="2654300"/>
            <a:chExt cx="3683000" cy="306555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334770" y="2657475"/>
              <a:ext cx="3644265" cy="3062377"/>
            </a:xfrm>
            <a:prstGeom prst="rect">
              <a:avLst/>
            </a:prstGeom>
            <a:solidFill>
              <a:schemeClr val="bg2"/>
            </a:solidFill>
            <a:ln w="0">
              <a:noFill/>
              <a:prstDash/>
            </a:ln>
          </p:spPr>
          <p:txBody>
            <a:bodyPr vert="horz" wrap="square" lIns="243840" tIns="121920" rIns="243840" bIns="1219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 smtClean="0">
                <a:ln w="9525" cap="flat" cmpd="sng">
                  <a:solidFill>
                    <a:srgbClr val="86ABC0">
                      <a:alpha val="0"/>
                    </a:srgbClr>
                  </a:solidFill>
                  <a:prstDash val="solid"/>
                </a:ln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n w="9525" cap="flat" cmpd="sng">
                    <a:solidFill>
                      <a:srgbClr val="86ABC0">
                        <a:alpha val="0"/>
                      </a:srgbClr>
                    </a:solidFill>
                    <a:prstDash val="solid"/>
                  </a:ln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01. 유통기한 관리의 어려움</a:t>
              </a:r>
              <a:endParaRPr lang="ko-KR" altLang="en-US" sz="1400" b="0" cap="none" dirty="0" smtClean="0">
                <a:ln w="9525" cap="flat" cmpd="sng">
                  <a:solidFill>
                    <a:srgbClr val="86ABC0">
                      <a:alpha val="0"/>
                    </a:srgbClr>
                  </a:solidFill>
                  <a:prstDash val="solid"/>
                </a:ln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800" b="0" cap="none" dirty="0" smtClean="0">
                <a:ln w="9525" cap="flat" cmpd="sng">
                  <a:solidFill>
                    <a:srgbClr val="86ABC0">
                      <a:alpha val="0"/>
                    </a:srgbClr>
                  </a:solidFill>
                  <a:prstDash val="solid"/>
                </a:ln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n w="9525" cap="flat" cmpd="sng">
                    <a:solidFill>
                      <a:srgbClr val="86ABC0">
                        <a:alpha val="0"/>
                      </a:srgbClr>
                    </a:solidFill>
                    <a:prstDash val="solid"/>
                  </a:ln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02. 낭비되는 </a:t>
              </a:r>
              <a:r>
                <a:rPr lang="en-US" altLang="ko-KR" sz="1400" b="0" cap="none" dirty="0" err="1" smtClean="0">
                  <a:ln w="9525" cap="flat" cmpd="sng">
                    <a:solidFill>
                      <a:srgbClr val="86ABC0">
                        <a:alpha val="0"/>
                      </a:srgbClr>
                    </a:solidFill>
                    <a:prstDash val="solid"/>
                  </a:ln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음식으로</a:t>
              </a:r>
              <a:r>
                <a:rPr lang="en-US" altLang="ko-KR" sz="1400" b="0" cap="none" dirty="0" smtClean="0">
                  <a:ln w="9525" cap="flat" cmpd="sng">
                    <a:solidFill>
                      <a:srgbClr val="86ABC0">
                        <a:alpha val="0"/>
                      </a:srgbClr>
                    </a:solidFill>
                    <a:prstDash val="solid"/>
                  </a:ln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 </a:t>
              </a: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err="1" smtClean="0">
                  <a:ln w="9525" cap="flat" cmpd="sng">
                    <a:solidFill>
                      <a:srgbClr val="86ABC0">
                        <a:alpha val="0"/>
                      </a:srgbClr>
                    </a:solidFill>
                    <a:prstDash val="solid"/>
                  </a:ln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쓰레기</a:t>
              </a:r>
              <a:r>
                <a:rPr lang="en-US" altLang="ko-KR" sz="1400" b="0" cap="none" dirty="0" smtClean="0">
                  <a:ln w="9525" cap="flat" cmpd="sng">
                    <a:solidFill>
                      <a:srgbClr val="86ABC0">
                        <a:alpha val="0"/>
                      </a:srgbClr>
                    </a:solidFill>
                    <a:prstDash val="solid"/>
                  </a:ln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 </a:t>
              </a:r>
              <a:r>
                <a:rPr lang="en-US" altLang="ko-KR" sz="1400" b="0" cap="none" dirty="0" err="1" smtClean="0">
                  <a:ln w="9525" cap="flat" cmpd="sng">
                    <a:solidFill>
                      <a:srgbClr val="86ABC0">
                        <a:alpha val="0"/>
                      </a:srgbClr>
                    </a:solidFill>
                    <a:prstDash val="solid"/>
                  </a:ln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문제</a:t>
              </a:r>
              <a:r>
                <a:rPr lang="en-US" altLang="ko-KR" sz="1400" b="0" cap="none" dirty="0" smtClean="0">
                  <a:ln w="9525" cap="flat" cmpd="sng">
                    <a:solidFill>
                      <a:srgbClr val="86ABC0">
                        <a:alpha val="0"/>
                      </a:srgbClr>
                    </a:solidFill>
                    <a:prstDash val="solid"/>
                  </a:ln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 심화</a:t>
              </a:r>
              <a:endParaRPr lang="ko-KR" altLang="en-US" sz="1400" b="0" cap="none" dirty="0" smtClean="0">
                <a:ln w="9525" cap="flat" cmpd="sng">
                  <a:solidFill>
                    <a:srgbClr val="86ABC0">
                      <a:alpha val="0"/>
                    </a:srgbClr>
                  </a:solidFill>
                  <a:prstDash val="solid"/>
                </a:ln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800" b="0" cap="none" dirty="0" smtClean="0">
                <a:ln w="9525" cap="flat" cmpd="sng">
                  <a:solidFill>
                    <a:srgbClr val="86ABC0">
                      <a:alpha val="0"/>
                    </a:srgbClr>
                  </a:solidFill>
                  <a:prstDash val="solid"/>
                </a:ln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n w="9525" cap="flat" cmpd="sng">
                    <a:solidFill>
                      <a:srgbClr val="86ABC0">
                        <a:alpha val="0"/>
                      </a:srgbClr>
                    </a:solidFill>
                    <a:prstDash val="solid"/>
                  </a:ln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03. 상품후기 미제공</a:t>
              </a:r>
              <a:endParaRPr lang="ko-KR" altLang="en-US" sz="1400" b="0" cap="none" dirty="0" smtClean="0">
                <a:ln w="9525" cap="flat" cmpd="sng">
                  <a:solidFill>
                    <a:srgbClr val="86ABC0">
                      <a:alpha val="0"/>
                    </a:srgbClr>
                  </a:solidFill>
                  <a:prstDash val="solid"/>
                </a:ln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800" b="0" cap="none" dirty="0" smtClean="0">
                <a:ln w="9525" cap="flat" cmpd="sng">
                  <a:solidFill>
                    <a:srgbClr val="86ABC0">
                      <a:alpha val="0"/>
                    </a:srgbClr>
                  </a:solidFill>
                  <a:prstDash val="solid"/>
                </a:ln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n w="9525" cap="flat" cmpd="sng">
                    <a:solidFill>
                      <a:srgbClr val="86ABC0">
                        <a:alpha val="0"/>
                      </a:srgbClr>
                    </a:solidFill>
                    <a:prstDash val="solid"/>
                  </a:ln>
                  <a:gradFill rotWithShape="1"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서울남산체 B" charset="0"/>
                  <a:ea typeface="서울남산체 B" charset="0"/>
                </a:rPr>
                <a:t>04. 매장별 제품을 제공하지 않음</a:t>
              </a:r>
              <a:endParaRPr lang="ko-KR" altLang="en-US" sz="1400" b="0" cap="none" dirty="0" smtClean="0">
                <a:ln w="9525" cap="flat" cmpd="sng">
                  <a:solidFill>
                    <a:srgbClr val="86ABC0">
                      <a:alpha val="0"/>
                    </a:srgbClr>
                  </a:solidFill>
                  <a:prstDash val="solid"/>
                </a:ln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  <a:p>
              <a:pPr marL="0" indent="0" algn="ctr" defTabSz="914400" eaLnBrk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 smtClean="0">
                <a:ln w="9525" cap="flat" cmpd="sng">
                  <a:solidFill>
                    <a:srgbClr val="86ABC0">
                      <a:alpha val="0"/>
                    </a:srgbClr>
                  </a:solidFill>
                  <a:prstDash val="solid"/>
                </a:ln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27" name="직각 삼각형 26"/>
            <p:cNvSpPr>
              <a:spLocks/>
            </p:cNvSpPr>
            <p:nvPr/>
          </p:nvSpPr>
          <p:spPr>
            <a:xfrm rot="16200000" flipH="1">
              <a:off x="4862195" y="2576830"/>
              <a:ext cx="78105" cy="233045"/>
            </a:xfrm>
            <a:prstGeom prst="rtTriangl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879465" y="3897630"/>
            <a:ext cx="648335" cy="288925"/>
            <a:chOff x="5879465" y="3897630"/>
            <a:chExt cx="648335" cy="288925"/>
          </a:xfrm>
        </p:grpSpPr>
        <p:sp>
          <p:nvSpPr>
            <p:cNvPr id="33" name="갈매기형 수장 32"/>
            <p:cNvSpPr>
              <a:spLocks/>
            </p:cNvSpPr>
            <p:nvPr/>
          </p:nvSpPr>
          <p:spPr>
            <a:xfrm>
              <a:off x="5879465" y="3897630"/>
              <a:ext cx="237490" cy="28956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갈매기형 수장 33"/>
            <p:cNvSpPr>
              <a:spLocks/>
            </p:cNvSpPr>
            <p:nvPr/>
          </p:nvSpPr>
          <p:spPr>
            <a:xfrm>
              <a:off x="6016625" y="3897630"/>
              <a:ext cx="237490" cy="28956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갈매기형 수장 34"/>
            <p:cNvSpPr>
              <a:spLocks/>
            </p:cNvSpPr>
            <p:nvPr/>
          </p:nvSpPr>
          <p:spPr>
            <a:xfrm>
              <a:off x="6153785" y="3897630"/>
              <a:ext cx="237490" cy="289560"/>
            </a:xfrm>
            <a:prstGeom prst="chevron">
              <a:avLst/>
            </a:prstGeom>
            <a:solidFill>
              <a:srgbClr val="F6D258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갈매기형 수장 35"/>
            <p:cNvSpPr>
              <a:spLocks/>
            </p:cNvSpPr>
            <p:nvPr/>
          </p:nvSpPr>
          <p:spPr>
            <a:xfrm>
              <a:off x="6290945" y="3897630"/>
              <a:ext cx="237490" cy="289560"/>
            </a:xfrm>
            <a:prstGeom prst="chevron">
              <a:avLst/>
            </a:prstGeom>
            <a:solidFill>
              <a:srgbClr val="F6D258">
                <a:alpha val="87920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7" name="평행 사변형 36"/>
          <p:cNvSpPr>
            <a:spLocks/>
          </p:cNvSpPr>
          <p:nvPr/>
        </p:nvSpPr>
        <p:spPr>
          <a:xfrm>
            <a:off x="7578725" y="1990725"/>
            <a:ext cx="3076575" cy="328930"/>
          </a:xfrm>
          <a:prstGeom prst="parallelogram">
            <a:avLst/>
          </a:prstGeom>
          <a:solidFill>
            <a:srgbClr val="FAE49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n w="9525" cap="flat" cmpd="sng">
                  <a:solidFill>
                    <a:srgbClr val="86ABC0">
                      <a:alpha val="0"/>
                    </a:srgbClr>
                  </a:solidFill>
                  <a:prstDash val="solid"/>
                </a:ln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모두의 편의점 사용후</a:t>
            </a:r>
            <a:endParaRPr lang="ko-KR" altLang="en-US" sz="1800" b="0" cap="none" dirty="0" smtClean="0">
              <a:ln w="9525" cap="flat" cmpd="sng">
                <a:solidFill>
                  <a:srgbClr val="86ABC0">
                    <a:alpha val="0"/>
                  </a:srgbClr>
                </a:solidFill>
                <a:prstDash val="solid"/>
              </a:ln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38" name="그림 37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0" r="987"/>
          <a:stretch>
            <a:fillRect/>
          </a:stretch>
        </p:blipFill>
        <p:spPr>
          <a:xfrm>
            <a:off x="7400290" y="2643505"/>
            <a:ext cx="3441700" cy="2622550"/>
          </a:xfrm>
          <a:prstGeom prst="rect">
            <a:avLst/>
          </a:prstGeom>
          <a:noFill/>
        </p:spPr>
      </p:pic>
      <p:sp>
        <p:nvSpPr>
          <p:cNvPr id="39" name="TextBox 38"/>
          <p:cNvSpPr txBox="1">
            <a:spLocks/>
          </p:cNvSpPr>
          <p:nvPr/>
        </p:nvSpPr>
        <p:spPr>
          <a:xfrm>
            <a:off x="7212329" y="5390515"/>
            <a:ext cx="3809365" cy="5232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spc="300" dirty="0" smtClean="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유통기한이 임박한 상품을</a:t>
            </a:r>
            <a:endParaRPr lang="ko-KR" altLang="en-US" sz="1400" b="0" cap="none" dirty="0" smtClean="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spc="300" dirty="0" smtClean="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할인된 가격으로 소비자를 이끈다</a:t>
            </a:r>
            <a:endParaRPr lang="ko-KR" altLang="en-US" sz="1400" b="0" cap="none" dirty="0" smtClean="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910590" y="187325"/>
            <a:ext cx="1031875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모두의 편의점</a:t>
            </a:r>
            <a:endParaRPr lang="ko-KR" altLang="en-US" sz="12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907415" y="464185"/>
            <a:ext cx="127254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기대효과</a:t>
            </a:r>
            <a:endParaRPr lang="ko-KR" altLang="en-US" sz="18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123825" y="50165"/>
            <a:ext cx="1123315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05</a:t>
            </a:r>
            <a:endParaRPr lang="ko-KR" altLang="en-US" sz="4800" b="0" cap="none" dirty="0" smtClean="0"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-1905"/>
            <a:ext cx="12192635" cy="972820"/>
          </a:xfrm>
          <a:prstGeom prst="rect">
            <a:avLst/>
          </a:prstGeom>
          <a:solidFill>
            <a:srgbClr val="F4C83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910590" y="187325"/>
            <a:ext cx="1031875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모두의 편의점</a:t>
            </a:r>
            <a:endParaRPr lang="ko-KR" altLang="en-US" sz="12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907415" y="464185"/>
            <a:ext cx="127254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개발환경</a:t>
            </a:r>
            <a:endParaRPr lang="ko-KR" altLang="en-US" sz="18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123825" y="50165"/>
            <a:ext cx="1123315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06</a:t>
            </a:r>
            <a:endParaRPr lang="ko-KR" altLang="en-US" sz="4800" b="0" cap="none" dirty="0" smtClean="0"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  <p:grpSp>
        <p:nvGrpSpPr>
          <p:cNvPr id="1027" name="그룹 1026"/>
          <p:cNvGrpSpPr/>
          <p:nvPr/>
        </p:nvGrpSpPr>
        <p:grpSpPr>
          <a:xfrm rot="0">
            <a:off x="1043940" y="1484630"/>
            <a:ext cx="10101580" cy="4959985"/>
            <a:chOff x="1043940" y="1484630"/>
            <a:chExt cx="10101580" cy="4959985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2614295" y="1484630"/>
              <a:ext cx="938530" cy="1717675"/>
            </a:xfrm>
            <a:prstGeom prst="rect"/>
            <a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none" lIns="89535" tIns="46355" rIns="89535" bIns="46355" numCol="1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4554220" y="1742440"/>
              <a:ext cx="1076960" cy="1367790"/>
            </a:xfrm>
            <a:prstGeom prst="rect"/>
            <a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none" lIns="89535" tIns="46355" rIns="89535" bIns="46355" numCol="1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5257800" y="5066665"/>
              <a:ext cx="1377950" cy="1377950"/>
            </a:xfrm>
            <a:prstGeom prst="rect"/>
            <a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none" lIns="89535" tIns="46355" rIns="89535" bIns="46355" numCol="1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 rot="0">
              <a:off x="6441440" y="1743075"/>
              <a:ext cx="1318895" cy="1367790"/>
            </a:xfrm>
            <a:prstGeom prst="rect"/>
            <a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none" lIns="89535" tIns="46355" rIns="89535" bIns="46355" numCol="1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 rot="0">
              <a:off x="8647430" y="1731645"/>
              <a:ext cx="1078230" cy="1367790"/>
            </a:xfrm>
            <a:prstGeom prst="rect"/>
            <a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none" lIns="89535" tIns="46355" rIns="89535" bIns="46355" numCol="1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 rot="0">
              <a:off x="4626610" y="3465830"/>
              <a:ext cx="2850515" cy="1311910"/>
            </a:xfrm>
            <a:prstGeom prst="rect"/>
            <a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none" lIns="89535" tIns="46355" rIns="89535" bIns="46355" numCol="1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20" name="도형 19"/>
            <p:cNvSpPr>
              <a:spLocks/>
            </p:cNvSpPr>
            <p:nvPr/>
          </p:nvSpPr>
          <p:spPr>
            <a:xfrm rot="0">
              <a:off x="1043940" y="3476625"/>
              <a:ext cx="2917825" cy="1405255"/>
            </a:xfrm>
            <a:prstGeom prst="rect"/>
            <a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none" lIns="89535" tIns="46355" rIns="89535" bIns="46355" numCol="1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 rot="0">
              <a:off x="1806575" y="5275580"/>
              <a:ext cx="2267585" cy="1102995"/>
            </a:xfrm>
            <a:prstGeom prst="rect"/>
            <a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none" lIns="89535" tIns="46355" rIns="89535" bIns="46355" numCol="1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pic>
          <p:nvPicPr>
            <p:cNvPr id="1026" name="Picture 2" descr="C:/Users/user1/AppData/Roaming/PolarisOffice/ETemp/5376_10817656/image32.png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0">
              <a:off x="7476490" y="5435600"/>
              <a:ext cx="3334385" cy="838835"/>
            </a:xfrm>
            <a:prstGeom prst="rect"/>
            <a:noFill/>
          </p:spPr>
        </p:pic>
        <p:pic>
          <p:nvPicPr>
            <p:cNvPr id="26" name="그림 24" descr="C:/Users/user1/AppData/Roaming/PolarisOffice/ETemp/5376_10817656/image33.png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7902575" y="3476625"/>
              <a:ext cx="3242945" cy="120269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-1905"/>
            <a:ext cx="12192635" cy="972820"/>
          </a:xfrm>
          <a:prstGeom prst="rect">
            <a:avLst/>
          </a:prstGeom>
          <a:solidFill>
            <a:srgbClr val="F4C83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910590" y="187325"/>
            <a:ext cx="1031875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모두의 편의점</a:t>
            </a:r>
            <a:endParaRPr lang="ko-KR" altLang="en-US" sz="12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907415" y="464185"/>
            <a:ext cx="127254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업무분담</a:t>
            </a:r>
            <a:endParaRPr lang="ko-KR" altLang="en-US" sz="18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23825" y="50165"/>
            <a:ext cx="1123315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07</a:t>
            </a:r>
            <a:endParaRPr lang="ko-KR" altLang="en-US" sz="4800" b="0" cap="none" dirty="0" smtClean="0"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593850" y="4068445"/>
            <a:ext cx="1486535" cy="2090420"/>
            <a:chOff x="1593850" y="4068445"/>
            <a:chExt cx="1486535" cy="2090420"/>
          </a:xfrm>
        </p:grpSpPr>
        <p:grpSp>
          <p:nvGrpSpPr>
            <p:cNvPr id="92" name="그룹 91"/>
            <p:cNvGrpSpPr/>
            <p:nvPr/>
          </p:nvGrpSpPr>
          <p:grpSpPr>
            <a:xfrm>
              <a:off x="1593850" y="4068445"/>
              <a:ext cx="1486535" cy="2090420"/>
              <a:chOff x="1593850" y="4068445"/>
              <a:chExt cx="1486535" cy="2090420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593850" y="5394325"/>
                <a:ext cx="1477645" cy="764540"/>
                <a:chOff x="1593850" y="5394325"/>
                <a:chExt cx="1477645" cy="764540"/>
              </a:xfrm>
            </p:grpSpPr>
            <p:sp>
              <p:nvSpPr>
                <p:cNvPr id="94" name="도형 93"/>
                <p:cNvSpPr>
                  <a:spLocks/>
                </p:cNvSpPr>
                <p:nvPr/>
              </p:nvSpPr>
              <p:spPr>
                <a:xfrm>
                  <a:off x="2030095" y="5415280"/>
                  <a:ext cx="616585" cy="274955"/>
                </a:xfrm>
                <a:prstGeom prst="rect">
                  <a:avLst/>
                </a:prstGeom>
                <a:solidFill>
                  <a:srgbClr val="F6D258">
                    <a:alpha val="82817"/>
                  </a:srgb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4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95" name="도형 94"/>
                <p:cNvSpPr>
                  <a:spLocks/>
                </p:cNvSpPr>
                <p:nvPr/>
              </p:nvSpPr>
              <p:spPr>
                <a:xfrm>
                  <a:off x="1593850" y="5394325"/>
                  <a:ext cx="1478915" cy="81216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4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안지윤</a:t>
                  </a:r>
                  <a:endParaRPr lang="ko-KR" altLang="en-US" sz="14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3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200" b="0" cap="none" dirty="0" smtClean="0">
                      <a:solidFill>
                        <a:srgbClr val="FFC000"/>
                      </a:solidFill>
                      <a:latin typeface="서울남산체 B" charset="0"/>
                      <a:ea typeface="서울남산체 B" charset="0"/>
                    </a:rPr>
                    <a:t>●</a:t>
                  </a:r>
                  <a:r>
                    <a:rPr lang="en-US" altLang="ko-KR" sz="12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 상품 관리 서비스</a:t>
                  </a:r>
                  <a:endParaRPr lang="ko-KR" altLang="en-US" sz="12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200" b="0" cap="none" dirty="0" smtClean="0">
                      <a:solidFill>
                        <a:srgbClr val="FFC000"/>
                      </a:solidFill>
                      <a:latin typeface="서울남산체 B" charset="0"/>
                      <a:ea typeface="서울남산체 B" charset="0"/>
                    </a:rPr>
                    <a:t>● </a:t>
                  </a:r>
                  <a:r>
                    <a:rPr lang="en-US" altLang="ko-KR" sz="1200" b="0" cap="none" dirty="0" smtClean="0">
                      <a:solidFill>
                        <a:schemeClr val="bg2">
                          <a:lumMod val="25000"/>
                          <a:lumOff val="0"/>
                        </a:schemeClr>
                      </a:solidFill>
                      <a:latin typeface="서울남산체 B" charset="0"/>
                      <a:ea typeface="서울남산체 B" charset="0"/>
                    </a:rPr>
                    <a:t>지점 방명록</a:t>
                  </a:r>
                  <a:endParaRPr lang="ko-KR" altLang="en-US" sz="1200" b="0" cap="none" dirty="0" smtClean="0">
                    <a:solidFill>
                      <a:schemeClr val="bg2">
                        <a:lumMod val="25000"/>
                        <a:lumOff val="0"/>
                      </a:schemeClr>
                    </a:solidFill>
                    <a:latin typeface="서울남산체 B" charset="0"/>
                    <a:ea typeface="서울남산체 B" charset="0"/>
                  </a:endParaRPr>
                </a:p>
              </p:txBody>
            </p:sp>
          </p:grpSp>
          <p:grpSp>
            <p:nvGrpSpPr>
              <p:cNvPr id="96" name="그룹 95"/>
              <p:cNvGrpSpPr/>
              <p:nvPr/>
            </p:nvGrpSpPr>
            <p:grpSpPr>
              <a:xfrm>
                <a:off x="1850390" y="4068445"/>
                <a:ext cx="1229995" cy="1240155"/>
                <a:chOff x="1850390" y="4068445"/>
                <a:chExt cx="1229995" cy="1240155"/>
              </a:xfrm>
            </p:grpSpPr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1D4A9A"/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31" t="-1123" r="7376" b="13526"/>
                <a:stretch>
                  <a:fillRect/>
                </a:stretch>
              </p:blipFill>
              <p:spPr>
                <a:xfrm>
                  <a:off x="1850390" y="4068445"/>
                  <a:ext cx="1231265" cy="1241425"/>
                </a:xfrm>
                <a:prstGeom prst="rect">
                  <a:avLst/>
                </a:prstGeom>
                <a:noFill/>
              </p:spPr>
            </p:pic>
            <p:sp>
              <p:nvSpPr>
                <p:cNvPr id="98" name="도형 97"/>
                <p:cNvSpPr>
                  <a:spLocks/>
                </p:cNvSpPr>
                <p:nvPr/>
              </p:nvSpPr>
              <p:spPr>
                <a:xfrm>
                  <a:off x="2549525" y="4172585"/>
                  <a:ext cx="415925" cy="414655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5080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rgbClr val="737373"/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14"/>
            <a:stretch>
              <a:fillRect/>
            </a:stretch>
          </p:blipFill>
          <p:spPr>
            <a:xfrm>
              <a:off x="2603500" y="4222115"/>
              <a:ext cx="335915" cy="288290"/>
            </a:xfrm>
            <a:prstGeom prst="rect">
              <a:avLst/>
            </a:prstGeom>
            <a:noFill/>
          </p:spPr>
        </p:pic>
      </p:grpSp>
      <p:grpSp>
        <p:nvGrpSpPr>
          <p:cNvPr id="100" name="그룹 99"/>
          <p:cNvGrpSpPr/>
          <p:nvPr/>
        </p:nvGrpSpPr>
        <p:grpSpPr>
          <a:xfrm>
            <a:off x="4051300" y="4068445"/>
            <a:ext cx="1515110" cy="2090420"/>
            <a:chOff x="4051300" y="4068445"/>
            <a:chExt cx="1515110" cy="2090420"/>
          </a:xfrm>
        </p:grpSpPr>
        <p:grpSp>
          <p:nvGrpSpPr>
            <p:cNvPr id="101" name="그룹 100"/>
            <p:cNvGrpSpPr/>
            <p:nvPr/>
          </p:nvGrpSpPr>
          <p:grpSpPr>
            <a:xfrm>
              <a:off x="4051300" y="4068445"/>
              <a:ext cx="1515110" cy="2090420"/>
              <a:chOff x="4051300" y="4068445"/>
              <a:chExt cx="1515110" cy="2090420"/>
            </a:xfrm>
          </p:grpSpPr>
          <p:grpSp>
            <p:nvGrpSpPr>
              <p:cNvPr id="102" name="그룹 101"/>
              <p:cNvGrpSpPr/>
              <p:nvPr/>
            </p:nvGrpSpPr>
            <p:grpSpPr>
              <a:xfrm>
                <a:off x="4051300" y="5394325"/>
                <a:ext cx="1477645" cy="764540"/>
                <a:chOff x="4051300" y="5394325"/>
                <a:chExt cx="1477645" cy="764540"/>
              </a:xfrm>
            </p:grpSpPr>
            <p:sp>
              <p:nvSpPr>
                <p:cNvPr id="103" name="도형 102"/>
                <p:cNvSpPr>
                  <a:spLocks/>
                </p:cNvSpPr>
                <p:nvPr/>
              </p:nvSpPr>
              <p:spPr>
                <a:xfrm>
                  <a:off x="4497070" y="5415280"/>
                  <a:ext cx="616585" cy="274955"/>
                </a:xfrm>
                <a:prstGeom prst="rect">
                  <a:avLst/>
                </a:prstGeom>
                <a:solidFill>
                  <a:srgbClr val="F6D258">
                    <a:alpha val="82817"/>
                  </a:srgb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4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04" name="도형 103"/>
                <p:cNvSpPr>
                  <a:spLocks/>
                </p:cNvSpPr>
                <p:nvPr/>
              </p:nvSpPr>
              <p:spPr>
                <a:xfrm>
                  <a:off x="4051300" y="5394325"/>
                  <a:ext cx="1478915" cy="81216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4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이선주</a:t>
                  </a:r>
                  <a:endParaRPr lang="ko-KR" altLang="en-US" sz="14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3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200" b="0" cap="none" dirty="0" smtClean="0">
                      <a:solidFill>
                        <a:srgbClr val="FFC000"/>
                      </a:solidFill>
                      <a:latin typeface="서울남산체 B" charset="0"/>
                      <a:ea typeface="서울남산체 B" charset="0"/>
                    </a:rPr>
                    <a:t>●</a:t>
                  </a:r>
                  <a:r>
                    <a:rPr lang="en-US" altLang="ko-KR" sz="12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 유통기한 서비스</a:t>
                  </a:r>
                  <a:endParaRPr lang="ko-KR" altLang="en-US" sz="12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200" b="0" cap="none" dirty="0" smtClean="0">
                      <a:solidFill>
                        <a:srgbClr val="FFC000"/>
                      </a:solidFill>
                      <a:latin typeface="서울남산체 B" charset="0"/>
                      <a:ea typeface="서울남산체 B" charset="0"/>
                    </a:rPr>
                    <a:t>● </a:t>
                  </a:r>
                  <a:r>
                    <a:rPr lang="en-US" altLang="ko-KR" sz="12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메일 알림</a:t>
                  </a:r>
                  <a:endParaRPr lang="ko-KR" altLang="en-US" sz="12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>
                <a:off x="4336415" y="4068445"/>
                <a:ext cx="1229995" cy="1240155"/>
                <a:chOff x="4336415" y="4068445"/>
                <a:chExt cx="1229995" cy="1240155"/>
              </a:xfrm>
            </p:grpSpPr>
            <p:pic>
              <p:nvPicPr>
                <p:cNvPr id="106" name="그림 10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1D4A9A"/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31" t="-1123" r="7376" b="13526"/>
                <a:stretch>
                  <a:fillRect/>
                </a:stretch>
              </p:blipFill>
              <p:spPr>
                <a:xfrm>
                  <a:off x="4336415" y="4068445"/>
                  <a:ext cx="1231265" cy="1241425"/>
                </a:xfrm>
                <a:prstGeom prst="rect">
                  <a:avLst/>
                </a:prstGeom>
                <a:noFill/>
              </p:spPr>
            </p:pic>
            <p:sp>
              <p:nvSpPr>
                <p:cNvPr id="107" name="도형 106"/>
                <p:cNvSpPr>
                  <a:spLocks/>
                </p:cNvSpPr>
                <p:nvPr/>
              </p:nvSpPr>
              <p:spPr>
                <a:xfrm>
                  <a:off x="5035550" y="4172585"/>
                  <a:ext cx="415925" cy="414655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5080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pic>
          <p:nvPicPr>
            <p:cNvPr id="108" name="그림 107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rgbClr val="737373"/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4" t="6804" r="18934" b="21893"/>
            <a:stretch>
              <a:fillRect/>
            </a:stretch>
          </p:blipFill>
          <p:spPr>
            <a:xfrm>
              <a:off x="5118100" y="4193540"/>
              <a:ext cx="288290" cy="335915"/>
            </a:xfrm>
            <a:prstGeom prst="rect">
              <a:avLst/>
            </a:prstGeom>
            <a:noFill/>
          </p:spPr>
        </p:pic>
      </p:grpSp>
      <p:grpSp>
        <p:nvGrpSpPr>
          <p:cNvPr id="109" name="그룹 108"/>
          <p:cNvGrpSpPr/>
          <p:nvPr/>
        </p:nvGrpSpPr>
        <p:grpSpPr>
          <a:xfrm>
            <a:off x="9032875" y="4068445"/>
            <a:ext cx="1391285" cy="2131165"/>
            <a:chOff x="9032875" y="4068445"/>
            <a:chExt cx="1391285" cy="2131165"/>
          </a:xfrm>
        </p:grpSpPr>
        <p:grpSp>
          <p:nvGrpSpPr>
            <p:cNvPr id="110" name="그룹 109"/>
            <p:cNvGrpSpPr/>
            <p:nvPr/>
          </p:nvGrpSpPr>
          <p:grpSpPr>
            <a:xfrm>
              <a:off x="9032875" y="4068445"/>
              <a:ext cx="1391285" cy="2131165"/>
              <a:chOff x="9032875" y="4068445"/>
              <a:chExt cx="1391285" cy="2131165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9032875" y="5394325"/>
                <a:ext cx="1259840" cy="805285"/>
                <a:chOff x="9032875" y="5394325"/>
                <a:chExt cx="1259840" cy="805285"/>
              </a:xfrm>
            </p:grpSpPr>
            <p:sp>
              <p:nvSpPr>
                <p:cNvPr id="112" name="도형 111"/>
                <p:cNvSpPr>
                  <a:spLocks/>
                </p:cNvSpPr>
                <p:nvPr/>
              </p:nvSpPr>
              <p:spPr>
                <a:xfrm>
                  <a:off x="9364345" y="5415280"/>
                  <a:ext cx="616585" cy="274955"/>
                </a:xfrm>
                <a:prstGeom prst="rect">
                  <a:avLst/>
                </a:prstGeom>
                <a:solidFill>
                  <a:srgbClr val="F6D258">
                    <a:alpha val="82817"/>
                  </a:srgb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4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13" name="도형 112"/>
                <p:cNvSpPr>
                  <a:spLocks/>
                </p:cNvSpPr>
                <p:nvPr/>
              </p:nvSpPr>
              <p:spPr>
                <a:xfrm>
                  <a:off x="9032875" y="5394325"/>
                  <a:ext cx="1259840" cy="80528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4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최수인</a:t>
                  </a:r>
                  <a:endParaRPr lang="ko-KR" altLang="en-US" sz="14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3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algn="ctr" eaLnBrk="0">
                    <a:lnSpc>
                      <a:spcPct val="113000"/>
                    </a:lnSpc>
                  </a:pPr>
                  <a:r>
                    <a:rPr lang="en-US" altLang="ko-KR" sz="1200" dirty="0">
                      <a:solidFill>
                        <a:srgbClr val="FFC000"/>
                      </a:solidFill>
                      <a:latin typeface="서울남산체 B" charset="0"/>
                      <a:ea typeface="서울남산체 B" charset="0"/>
                    </a:rPr>
                    <a:t>●</a:t>
                  </a:r>
                  <a:r>
                    <a:rPr lang="en-US" altLang="ko-KR" sz="12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 </a:t>
                  </a:r>
                  <a:r>
                    <a:rPr lang="en-US" altLang="ko-KR" sz="1200" b="0" cap="none" dirty="0" err="1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자유</a:t>
                  </a:r>
                  <a:r>
                    <a:rPr lang="en-US" altLang="ko-KR" sz="12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 </a:t>
                  </a:r>
                  <a:r>
                    <a:rPr lang="en-US" altLang="ko-KR" sz="1200" b="0" cap="none" dirty="0" err="1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게시판</a:t>
                  </a:r>
                  <a:endParaRPr lang="en-US" altLang="ko-KR" sz="12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algn="ctr" eaLnBrk="0">
                    <a:lnSpc>
                      <a:spcPct val="113000"/>
                    </a:lnSpc>
                  </a:pPr>
                  <a:r>
                    <a:rPr lang="en-US" altLang="ko-KR" sz="1200" dirty="0">
                      <a:solidFill>
                        <a:srgbClr val="FFC000"/>
                      </a:solidFill>
                      <a:latin typeface="서울남산체 B" charset="0"/>
                      <a:ea typeface="서울남산체 B" charset="0"/>
                    </a:rPr>
                    <a:t>● </a:t>
                  </a:r>
                  <a:r>
                    <a:rPr lang="ko-KR" altLang="en-US" sz="1200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신고 게시판</a:t>
                  </a:r>
                  <a:endParaRPr lang="ko-KR" altLang="en-US" sz="12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</p:txBody>
            </p:sp>
          </p:grpSp>
          <p:grpSp>
            <p:nvGrpSpPr>
              <p:cNvPr id="114" name="그룹 113"/>
              <p:cNvGrpSpPr/>
              <p:nvPr/>
            </p:nvGrpSpPr>
            <p:grpSpPr>
              <a:xfrm>
                <a:off x="9194165" y="4068445"/>
                <a:ext cx="1229995" cy="1240155"/>
                <a:chOff x="9194165" y="4068445"/>
                <a:chExt cx="1229995" cy="1240155"/>
              </a:xfrm>
            </p:grpSpPr>
            <p:pic>
              <p:nvPicPr>
                <p:cNvPr id="115" name="그림 11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1D4A9A"/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31" t="-1123" r="7376" b="13526"/>
                <a:stretch>
                  <a:fillRect/>
                </a:stretch>
              </p:blipFill>
              <p:spPr>
                <a:xfrm>
                  <a:off x="9194165" y="4068445"/>
                  <a:ext cx="1231265" cy="1241425"/>
                </a:xfrm>
                <a:prstGeom prst="rect">
                  <a:avLst/>
                </a:prstGeom>
                <a:noFill/>
              </p:spPr>
            </p:pic>
            <p:sp>
              <p:nvSpPr>
                <p:cNvPr id="116" name="도형 115"/>
                <p:cNvSpPr>
                  <a:spLocks/>
                </p:cNvSpPr>
                <p:nvPr/>
              </p:nvSpPr>
              <p:spPr>
                <a:xfrm>
                  <a:off x="9893300" y="4172585"/>
                  <a:ext cx="415925" cy="414655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5080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pic>
          <p:nvPicPr>
            <p:cNvPr id="117" name="그림 116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rgbClr val="737373"/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6" t="1379" r="26896" b="27586"/>
            <a:stretch>
              <a:fillRect/>
            </a:stretch>
          </p:blipFill>
          <p:spPr>
            <a:xfrm>
              <a:off x="9956800" y="4222115"/>
              <a:ext cx="316865" cy="345440"/>
            </a:xfrm>
            <a:prstGeom prst="rect">
              <a:avLst/>
            </a:prstGeom>
            <a:noFill/>
          </p:spPr>
        </p:pic>
      </p:grpSp>
      <p:grpSp>
        <p:nvGrpSpPr>
          <p:cNvPr id="118" name="그룹 117"/>
          <p:cNvGrpSpPr/>
          <p:nvPr/>
        </p:nvGrpSpPr>
        <p:grpSpPr>
          <a:xfrm>
            <a:off x="5699125" y="1595120"/>
            <a:ext cx="1438910" cy="2099310"/>
            <a:chOff x="5699125" y="1595120"/>
            <a:chExt cx="1438910" cy="209931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5699125" y="1595120"/>
              <a:ext cx="1438910" cy="2099310"/>
              <a:chOff x="5699125" y="1595120"/>
              <a:chExt cx="1438910" cy="2099310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5699125" y="2921000"/>
                <a:ext cx="1353820" cy="773430"/>
                <a:chOff x="5699125" y="2921000"/>
                <a:chExt cx="1353820" cy="773430"/>
              </a:xfrm>
            </p:grpSpPr>
            <p:sp>
              <p:nvSpPr>
                <p:cNvPr id="121" name="도형 120"/>
                <p:cNvSpPr>
                  <a:spLocks/>
                </p:cNvSpPr>
                <p:nvPr/>
              </p:nvSpPr>
              <p:spPr>
                <a:xfrm>
                  <a:off x="6068695" y="2941955"/>
                  <a:ext cx="616585" cy="274955"/>
                </a:xfrm>
                <a:prstGeom prst="rect">
                  <a:avLst/>
                </a:prstGeom>
                <a:solidFill>
                  <a:srgbClr val="F6D258">
                    <a:alpha val="82817"/>
                  </a:srgb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4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22" name="도형 121"/>
                <p:cNvSpPr>
                  <a:spLocks/>
                </p:cNvSpPr>
                <p:nvPr/>
              </p:nvSpPr>
              <p:spPr>
                <a:xfrm>
                  <a:off x="5699125" y="2921000"/>
                  <a:ext cx="1355090" cy="601980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4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유신광</a:t>
                  </a:r>
                  <a:endParaRPr lang="ko-KR" altLang="en-US" sz="14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3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200" b="0" cap="none" dirty="0" smtClean="0">
                      <a:solidFill>
                        <a:srgbClr val="FFC000"/>
                      </a:solidFill>
                      <a:latin typeface="서울남산체 B" charset="0"/>
                      <a:ea typeface="서울남산체 B" charset="0"/>
                    </a:rPr>
                    <a:t>●</a:t>
                  </a:r>
                  <a:r>
                    <a:rPr lang="en-US" altLang="ko-KR" sz="12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 이벤트 서비스</a:t>
                  </a:r>
                  <a:endParaRPr lang="ko-KR" altLang="en-US" sz="12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5908040" y="1595120"/>
                <a:ext cx="1229995" cy="1240155"/>
                <a:chOff x="5908040" y="1595120"/>
                <a:chExt cx="1229995" cy="1240155"/>
              </a:xfrm>
            </p:grpSpPr>
            <p:pic>
              <p:nvPicPr>
                <p:cNvPr id="124" name="그림 12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1D4A9A"/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31" t="-1123" r="7376" b="13526"/>
                <a:stretch>
                  <a:fillRect/>
                </a:stretch>
              </p:blipFill>
              <p:spPr>
                <a:xfrm>
                  <a:off x="5908040" y="1595120"/>
                  <a:ext cx="1231265" cy="1241425"/>
                </a:xfrm>
                <a:prstGeom prst="rect">
                  <a:avLst/>
                </a:prstGeom>
                <a:noFill/>
              </p:spPr>
            </p:pic>
            <p:sp>
              <p:nvSpPr>
                <p:cNvPr id="125" name="도형 124"/>
                <p:cNvSpPr>
                  <a:spLocks/>
                </p:cNvSpPr>
                <p:nvPr/>
              </p:nvSpPr>
              <p:spPr>
                <a:xfrm>
                  <a:off x="6607175" y="1699260"/>
                  <a:ext cx="415925" cy="414655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5080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pic>
          <p:nvPicPr>
            <p:cNvPr id="126" name="그림 125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rgbClr val="737373"/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3" b="13749"/>
            <a:stretch>
              <a:fillRect/>
            </a:stretch>
          </p:blipFill>
          <p:spPr>
            <a:xfrm>
              <a:off x="6642100" y="1739265"/>
              <a:ext cx="374015" cy="326390"/>
            </a:xfrm>
            <a:prstGeom prst="rect">
              <a:avLst/>
            </a:prstGeom>
            <a:noFill/>
          </p:spPr>
        </p:pic>
      </p:grpSp>
      <p:grpSp>
        <p:nvGrpSpPr>
          <p:cNvPr id="127" name="그룹 126"/>
          <p:cNvGrpSpPr/>
          <p:nvPr/>
        </p:nvGrpSpPr>
        <p:grpSpPr>
          <a:xfrm>
            <a:off x="3079750" y="1595120"/>
            <a:ext cx="1820545" cy="2284730"/>
            <a:chOff x="3079750" y="1595120"/>
            <a:chExt cx="1820545" cy="2284730"/>
          </a:xfrm>
        </p:grpSpPr>
        <p:grpSp>
          <p:nvGrpSpPr>
            <p:cNvPr id="128" name="그룹 127"/>
            <p:cNvGrpSpPr/>
            <p:nvPr/>
          </p:nvGrpSpPr>
          <p:grpSpPr>
            <a:xfrm>
              <a:off x="3079750" y="1595120"/>
              <a:ext cx="1820545" cy="2284730"/>
              <a:chOff x="3079750" y="1595120"/>
              <a:chExt cx="1820545" cy="2284730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3079750" y="2921000"/>
                <a:ext cx="1820545" cy="958850"/>
                <a:chOff x="3079750" y="2921000"/>
                <a:chExt cx="1820545" cy="958850"/>
              </a:xfrm>
            </p:grpSpPr>
            <p:sp>
              <p:nvSpPr>
                <p:cNvPr id="130" name="도형 129"/>
                <p:cNvSpPr>
                  <a:spLocks/>
                </p:cNvSpPr>
                <p:nvPr/>
              </p:nvSpPr>
              <p:spPr>
                <a:xfrm>
                  <a:off x="3696970" y="2941955"/>
                  <a:ext cx="616585" cy="274955"/>
                </a:xfrm>
                <a:prstGeom prst="rect">
                  <a:avLst/>
                </a:prstGeom>
                <a:solidFill>
                  <a:srgbClr val="F6D258">
                    <a:alpha val="82817"/>
                  </a:srgb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4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31" name="도형 130"/>
                <p:cNvSpPr>
                  <a:spLocks/>
                </p:cNvSpPr>
                <p:nvPr/>
              </p:nvSpPr>
              <p:spPr>
                <a:xfrm>
                  <a:off x="3079750" y="2921000"/>
                  <a:ext cx="1821815" cy="81216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4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황효혁</a:t>
                  </a:r>
                  <a:endParaRPr lang="ko-KR" altLang="en-US" sz="14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3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200" b="0" cap="none" dirty="0" smtClean="0">
                      <a:solidFill>
                        <a:srgbClr val="FFC000"/>
                      </a:solidFill>
                      <a:latin typeface="서울남산체 B" charset="0"/>
                      <a:ea typeface="서울남산체 B" charset="0"/>
                    </a:rPr>
                    <a:t>●</a:t>
                  </a:r>
                  <a:r>
                    <a:rPr lang="en-US" altLang="ko-KR" sz="12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 회원/지점관리자 관리</a:t>
                  </a:r>
                  <a:endParaRPr lang="ko-KR" altLang="en-US" sz="12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200" b="0" cap="none" dirty="0" smtClean="0">
                      <a:solidFill>
                        <a:srgbClr val="FFC000"/>
                      </a:solidFill>
                      <a:latin typeface="서울남산체 B" charset="0"/>
                      <a:ea typeface="서울남산체 B" charset="0"/>
                    </a:rPr>
                    <a:t>● </a:t>
                  </a:r>
                  <a:r>
                    <a:rPr lang="en-US" altLang="ko-KR" sz="1200" b="0" cap="none" dirty="0" smtClean="0">
                      <a:solidFill>
                        <a:schemeClr val="bg2">
                          <a:lumMod val="25000"/>
                          <a:lumOff val="0"/>
                        </a:schemeClr>
                      </a:solidFill>
                      <a:latin typeface="서울남산체 B" charset="0"/>
                      <a:ea typeface="서울남산체 B" charset="0"/>
                    </a:rPr>
                    <a:t>관리자 서비스</a:t>
                  </a:r>
                  <a:endParaRPr lang="ko-KR" altLang="en-US" sz="1200" b="0" cap="none" dirty="0" smtClean="0">
                    <a:solidFill>
                      <a:schemeClr val="bg2">
                        <a:lumMod val="25000"/>
                        <a:lumOff val="0"/>
                      </a:schemeClr>
                    </a:solidFill>
                    <a:latin typeface="서울남산체 B" charset="0"/>
                    <a:ea typeface="서울남산체 B" charset="0"/>
                  </a:endParaRPr>
                </a:p>
              </p:txBody>
            </p:sp>
          </p:grpSp>
          <p:grpSp>
            <p:nvGrpSpPr>
              <p:cNvPr id="132" name="그룹 131"/>
              <p:cNvGrpSpPr/>
              <p:nvPr/>
            </p:nvGrpSpPr>
            <p:grpSpPr>
              <a:xfrm>
                <a:off x="3517265" y="1595120"/>
                <a:ext cx="1229995" cy="1240155"/>
                <a:chOff x="3517265" y="1595120"/>
                <a:chExt cx="1229995" cy="1240155"/>
              </a:xfrm>
            </p:grpSpPr>
            <p:pic>
              <p:nvPicPr>
                <p:cNvPr id="133" name="그림 1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1D4A9A"/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31" t="-1123" r="7376" b="13526"/>
                <a:stretch>
                  <a:fillRect/>
                </a:stretch>
              </p:blipFill>
              <p:spPr>
                <a:xfrm>
                  <a:off x="3517265" y="1595120"/>
                  <a:ext cx="1231265" cy="1241425"/>
                </a:xfrm>
                <a:prstGeom prst="rect">
                  <a:avLst/>
                </a:prstGeom>
                <a:noFill/>
              </p:spPr>
            </p:pic>
            <p:sp>
              <p:nvSpPr>
                <p:cNvPr id="134" name="도형 133"/>
                <p:cNvSpPr>
                  <a:spLocks/>
                </p:cNvSpPr>
                <p:nvPr/>
              </p:nvSpPr>
              <p:spPr>
                <a:xfrm>
                  <a:off x="4216400" y="1699260"/>
                  <a:ext cx="415925" cy="414655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5080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pic>
          <p:nvPicPr>
            <p:cNvPr id="135" name="그림 134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rgbClr val="737373"/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8"/>
            <a:stretch>
              <a:fillRect/>
            </a:stretch>
          </p:blipFill>
          <p:spPr>
            <a:xfrm>
              <a:off x="4175125" y="1672590"/>
              <a:ext cx="516890" cy="421640"/>
            </a:xfrm>
            <a:prstGeom prst="rect">
              <a:avLst/>
            </a:prstGeom>
            <a:noFill/>
          </p:spPr>
        </p:pic>
      </p:grpSp>
      <p:grpSp>
        <p:nvGrpSpPr>
          <p:cNvPr id="136" name="그룹 135"/>
          <p:cNvGrpSpPr/>
          <p:nvPr/>
        </p:nvGrpSpPr>
        <p:grpSpPr>
          <a:xfrm>
            <a:off x="8023225" y="1595120"/>
            <a:ext cx="1391285" cy="2099310"/>
            <a:chOff x="8023225" y="1595120"/>
            <a:chExt cx="1391285" cy="2099310"/>
          </a:xfrm>
        </p:grpSpPr>
        <p:grpSp>
          <p:nvGrpSpPr>
            <p:cNvPr id="137" name="그룹 136"/>
            <p:cNvGrpSpPr/>
            <p:nvPr/>
          </p:nvGrpSpPr>
          <p:grpSpPr>
            <a:xfrm>
              <a:off x="8023225" y="1595120"/>
              <a:ext cx="1391285" cy="2099310"/>
              <a:chOff x="8023225" y="1595120"/>
              <a:chExt cx="1391285" cy="2099310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8023225" y="2921000"/>
                <a:ext cx="1258570" cy="773430"/>
                <a:chOff x="8023225" y="2921000"/>
                <a:chExt cx="1258570" cy="773430"/>
              </a:xfrm>
            </p:grpSpPr>
            <p:sp>
              <p:nvSpPr>
                <p:cNvPr id="139" name="도형 138"/>
                <p:cNvSpPr>
                  <a:spLocks/>
                </p:cNvSpPr>
                <p:nvPr/>
              </p:nvSpPr>
              <p:spPr>
                <a:xfrm>
                  <a:off x="8354695" y="2941955"/>
                  <a:ext cx="616585" cy="274955"/>
                </a:xfrm>
                <a:prstGeom prst="rect">
                  <a:avLst/>
                </a:prstGeom>
                <a:solidFill>
                  <a:srgbClr val="F6D258">
                    <a:alpha val="82817"/>
                  </a:srgb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4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40" name="도형 139"/>
                <p:cNvSpPr>
                  <a:spLocks/>
                </p:cNvSpPr>
                <p:nvPr/>
              </p:nvSpPr>
              <p:spPr>
                <a:xfrm>
                  <a:off x="8023225" y="2921000"/>
                  <a:ext cx="1259840" cy="601980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4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홍명택</a:t>
                  </a:r>
                  <a:endParaRPr lang="ko-KR" altLang="en-US" sz="14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3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200" b="0" cap="none" dirty="0" smtClean="0">
                      <a:solidFill>
                        <a:srgbClr val="FFC000"/>
                      </a:solidFill>
                      <a:latin typeface="서울남산체 B" charset="0"/>
                      <a:ea typeface="서울남산체 B" charset="0"/>
                    </a:rPr>
                    <a:t>●</a:t>
                  </a:r>
                  <a:r>
                    <a:rPr lang="en-US" altLang="ko-KR" sz="12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 고객센터</a:t>
                  </a:r>
                  <a:endParaRPr lang="ko-KR" altLang="en-US" sz="12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</p:txBody>
            </p:sp>
          </p:grpSp>
          <p:grpSp>
            <p:nvGrpSpPr>
              <p:cNvPr id="141" name="그룹 140"/>
              <p:cNvGrpSpPr/>
              <p:nvPr/>
            </p:nvGrpSpPr>
            <p:grpSpPr>
              <a:xfrm>
                <a:off x="8184515" y="1595120"/>
                <a:ext cx="1229995" cy="1240155"/>
                <a:chOff x="8184515" y="1595120"/>
                <a:chExt cx="1229995" cy="1240155"/>
              </a:xfrm>
            </p:grpSpPr>
            <p:pic>
              <p:nvPicPr>
                <p:cNvPr id="142" name="그림 14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1D4A9A"/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31" t="-1123" r="7376" b="13526"/>
                <a:stretch>
                  <a:fillRect/>
                </a:stretch>
              </p:blipFill>
              <p:spPr>
                <a:xfrm>
                  <a:off x="8184515" y="1595120"/>
                  <a:ext cx="1231265" cy="1241425"/>
                </a:xfrm>
                <a:prstGeom prst="rect">
                  <a:avLst/>
                </a:prstGeom>
                <a:noFill/>
              </p:spPr>
            </p:pic>
            <p:sp>
              <p:nvSpPr>
                <p:cNvPr id="143" name="도형 142"/>
                <p:cNvSpPr>
                  <a:spLocks/>
                </p:cNvSpPr>
                <p:nvPr/>
              </p:nvSpPr>
              <p:spPr>
                <a:xfrm>
                  <a:off x="8883650" y="1699260"/>
                  <a:ext cx="415925" cy="414655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5080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pic>
          <p:nvPicPr>
            <p:cNvPr id="144" name="그림 143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rgbClr val="737373"/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694" r="53387" b="55555"/>
            <a:stretch>
              <a:fillRect/>
            </a:stretch>
          </p:blipFill>
          <p:spPr>
            <a:xfrm>
              <a:off x="8913495" y="1729740"/>
              <a:ext cx="379095" cy="354965"/>
            </a:xfrm>
            <a:prstGeom prst="rect">
              <a:avLst/>
            </a:prstGeom>
            <a:noFill/>
          </p:spPr>
        </p:pic>
      </p:grpSp>
      <p:grpSp>
        <p:nvGrpSpPr>
          <p:cNvPr id="145" name="그룹 144"/>
          <p:cNvGrpSpPr/>
          <p:nvPr/>
        </p:nvGrpSpPr>
        <p:grpSpPr>
          <a:xfrm>
            <a:off x="6537325" y="4068445"/>
            <a:ext cx="1535430" cy="2112010"/>
            <a:chOff x="6537325" y="4068445"/>
            <a:chExt cx="1535430" cy="2112010"/>
          </a:xfrm>
        </p:grpSpPr>
        <p:grpSp>
          <p:nvGrpSpPr>
            <p:cNvPr id="146" name="그룹 145"/>
            <p:cNvGrpSpPr/>
            <p:nvPr/>
          </p:nvGrpSpPr>
          <p:grpSpPr>
            <a:xfrm>
              <a:off x="6537325" y="4068445"/>
              <a:ext cx="1535430" cy="2112010"/>
              <a:chOff x="6537325" y="4068445"/>
              <a:chExt cx="1535430" cy="2112010"/>
            </a:xfrm>
          </p:grpSpPr>
          <p:grpSp>
            <p:nvGrpSpPr>
              <p:cNvPr id="147" name="그룹 146"/>
              <p:cNvGrpSpPr/>
              <p:nvPr/>
            </p:nvGrpSpPr>
            <p:grpSpPr>
              <a:xfrm>
                <a:off x="6537325" y="5394325"/>
                <a:ext cx="1535430" cy="786130"/>
                <a:chOff x="6537325" y="5394325"/>
                <a:chExt cx="1535430" cy="786130"/>
              </a:xfrm>
            </p:grpSpPr>
            <p:sp>
              <p:nvSpPr>
                <p:cNvPr id="148" name="도형 147"/>
                <p:cNvSpPr>
                  <a:spLocks/>
                </p:cNvSpPr>
                <p:nvPr/>
              </p:nvSpPr>
              <p:spPr>
                <a:xfrm>
                  <a:off x="7002145" y="5415280"/>
                  <a:ext cx="616585" cy="274955"/>
                </a:xfrm>
                <a:prstGeom prst="rect">
                  <a:avLst/>
                </a:prstGeom>
                <a:solidFill>
                  <a:srgbClr val="F6D258">
                    <a:alpha val="82817"/>
                  </a:srgb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4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49" name="도형 148"/>
                <p:cNvSpPr>
                  <a:spLocks/>
                </p:cNvSpPr>
                <p:nvPr/>
              </p:nvSpPr>
              <p:spPr>
                <a:xfrm>
                  <a:off x="6537325" y="5394325"/>
                  <a:ext cx="1536065" cy="595630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4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이시연</a:t>
                  </a:r>
                  <a:endParaRPr lang="ko-KR" altLang="en-US" sz="14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3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  <a:p>
                  <a:pPr marL="0" indent="0" algn="ctr" defTabSz="914400" eaLnBrk="0" fontAlgn="auto">
                    <a:lnSpc>
                      <a:spcPct val="113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200" b="0" cap="none" dirty="0" smtClean="0">
                      <a:solidFill>
                        <a:srgbClr val="FFC000"/>
                      </a:solidFill>
                      <a:latin typeface="서울남산체 B" charset="0"/>
                      <a:ea typeface="서울남산체 B" charset="0"/>
                    </a:rPr>
                    <a:t>●</a:t>
                  </a:r>
                  <a:r>
                    <a:rPr lang="en-US" altLang="ko-KR" sz="12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 </a:t>
                  </a:r>
                  <a:r>
                    <a:rPr lang="ko-KR" altLang="en-US" sz="1200" b="0" cap="none" dirty="0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지갑 </a:t>
                  </a:r>
                  <a:r>
                    <a:rPr lang="en-US" altLang="ko-KR" sz="1200" b="0" cap="none" dirty="0" err="1" smtClean="0">
                      <a:solidFill>
                        <a:srgbClr val="3B3838"/>
                      </a:solidFill>
                      <a:latin typeface="서울남산체 B" charset="0"/>
                      <a:ea typeface="서울남산체 B" charset="0"/>
                    </a:rPr>
                    <a:t>서비스</a:t>
                  </a:r>
                  <a:endParaRPr lang="ko-KR" altLang="en-US" sz="1200" b="0" cap="none" dirty="0" smtClean="0">
                    <a:solidFill>
                      <a:srgbClr val="3B3838"/>
                    </a:solidFill>
                    <a:latin typeface="서울남산체 B" charset="0"/>
                    <a:ea typeface="서울남산체 B" charset="0"/>
                  </a:endParaRPr>
                </a:p>
              </p:txBody>
            </p:sp>
          </p:grpSp>
          <p:grpSp>
            <p:nvGrpSpPr>
              <p:cNvPr id="150" name="그룹 149"/>
              <p:cNvGrpSpPr/>
              <p:nvPr/>
            </p:nvGrpSpPr>
            <p:grpSpPr>
              <a:xfrm>
                <a:off x="6831965" y="4068445"/>
                <a:ext cx="1229995" cy="1240155"/>
                <a:chOff x="6831965" y="4068445"/>
                <a:chExt cx="1229995" cy="1240155"/>
              </a:xfrm>
            </p:grpSpPr>
            <p:pic>
              <p:nvPicPr>
                <p:cNvPr id="151" name="그림 150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1D4A9A"/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31" t="-1123" r="7376" b="13526"/>
                <a:stretch>
                  <a:fillRect/>
                </a:stretch>
              </p:blipFill>
              <p:spPr>
                <a:xfrm>
                  <a:off x="6831965" y="4068445"/>
                  <a:ext cx="1231265" cy="1241425"/>
                </a:xfrm>
                <a:prstGeom prst="rect">
                  <a:avLst/>
                </a:prstGeom>
                <a:noFill/>
              </p:spPr>
            </p:pic>
            <p:sp>
              <p:nvSpPr>
                <p:cNvPr id="152" name="도형 151"/>
                <p:cNvSpPr>
                  <a:spLocks/>
                </p:cNvSpPr>
                <p:nvPr/>
              </p:nvSpPr>
              <p:spPr>
                <a:xfrm>
                  <a:off x="7531100" y="4172585"/>
                  <a:ext cx="415925" cy="414655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5080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solidFill>
                      <a:srgbClr val="FFFFFF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10" cstate="print">
              <a:duotone>
                <a:srgbClr val="737373"/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527925" y="4279265"/>
              <a:ext cx="412115" cy="22161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-1905"/>
            <a:ext cx="12192635" cy="972820"/>
          </a:xfrm>
          <a:prstGeom prst="rect">
            <a:avLst/>
          </a:prstGeom>
          <a:solidFill>
            <a:srgbClr val="F4C83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910590" y="187325"/>
            <a:ext cx="1031875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모두의 편의점</a:t>
            </a:r>
            <a:endParaRPr lang="ko-KR" altLang="en-US" sz="12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907415" y="464185"/>
            <a:ext cx="127254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작업일정</a:t>
            </a:r>
            <a:endParaRPr lang="ko-KR" altLang="en-US" sz="18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23825" y="50165"/>
            <a:ext cx="1123315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08</a:t>
            </a:r>
            <a:endParaRPr lang="ko-KR" altLang="en-US" sz="4800" b="0" cap="none" dirty="0" smtClean="0"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96315" y="1875790"/>
          <a:ext cx="10196830" cy="4108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822450"/>
                <a:gridCol w="1046480"/>
                <a:gridCol w="1046480"/>
                <a:gridCol w="1046480"/>
                <a:gridCol w="1046480"/>
                <a:gridCol w="1047115"/>
                <a:gridCol w="2094230"/>
                <a:gridCol w="1047115"/>
              </a:tblGrid>
              <a:tr h="3733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600" b="1" kern="1200" cap="none" dirty="0" smtClean="0">
                          <a:solidFill>
                            <a:srgbClr val="FFFFFF"/>
                          </a:solidFill>
                          <a:latin typeface="서울남산체 B" charset="0"/>
                          <a:ea typeface="서울남산체 B" charset="0"/>
                        </a:rPr>
                        <a:t>Week</a:t>
                      </a:r>
                      <a:endParaRPr kumimoji="1" lang="ko-KR" altLang="en-US" sz="1600" b="1" kern="1200" cap="none" dirty="0" smtClean="0">
                        <a:solidFill>
                          <a:srgbClr val="FFFFFF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587A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600" b="1" kern="1200" cap="none" dirty="0" smtClean="0">
                          <a:solidFill>
                            <a:srgbClr val="FFFFFF"/>
                          </a:solidFill>
                          <a:latin typeface="서울남산체 B" charset="0"/>
                          <a:ea typeface="서울남산체 B" charset="0"/>
                        </a:rPr>
                        <a:t>11/6</a:t>
                      </a:r>
                      <a:endParaRPr kumimoji="1" lang="ko-KR" altLang="en-US" sz="1600" b="1" kern="1200" cap="none" dirty="0" smtClean="0">
                        <a:solidFill>
                          <a:srgbClr val="FFFFFF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587A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600" b="1" kern="1200" cap="none" dirty="0" smtClean="0">
                          <a:solidFill>
                            <a:srgbClr val="FFFFFF"/>
                          </a:solidFill>
                          <a:latin typeface="서울남산체 B" charset="0"/>
                          <a:ea typeface="서울남산체 B" charset="0"/>
                        </a:rPr>
                        <a:t>11/13</a:t>
                      </a:r>
                      <a:endParaRPr kumimoji="1" lang="ko-KR" altLang="en-US" sz="1600" b="1" kern="1200" cap="none" dirty="0" smtClean="0">
                        <a:solidFill>
                          <a:srgbClr val="FFFFFF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587A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600" b="1" kern="1200" cap="none" dirty="0" smtClean="0">
                          <a:solidFill>
                            <a:srgbClr val="FFFFFF"/>
                          </a:solidFill>
                          <a:latin typeface="서울남산체 B" charset="0"/>
                          <a:ea typeface="서울남산체 B" charset="0"/>
                        </a:rPr>
                        <a:t>11/20</a:t>
                      </a:r>
                      <a:endParaRPr kumimoji="1" lang="ko-KR" altLang="en-US" sz="1600" b="1" kern="1200" cap="none" dirty="0" smtClean="0">
                        <a:solidFill>
                          <a:srgbClr val="FFFFFF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587A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600" b="1" kern="1200" cap="none" dirty="0" smtClean="0">
                          <a:solidFill>
                            <a:srgbClr val="FFFFFF"/>
                          </a:solidFill>
                          <a:latin typeface="서울남산체 B" charset="0"/>
                          <a:ea typeface="서울남산체 B" charset="0"/>
                        </a:rPr>
                        <a:t>11/27</a:t>
                      </a:r>
                      <a:endParaRPr kumimoji="1" lang="ko-KR" altLang="en-US" sz="1600" b="1" kern="1200" cap="none" dirty="0" smtClean="0">
                        <a:solidFill>
                          <a:srgbClr val="FFFFFF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587A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600" b="1" kern="1200" cap="none" dirty="0" smtClean="0">
                          <a:solidFill>
                            <a:srgbClr val="FFFFFF"/>
                          </a:solidFill>
                          <a:latin typeface="서울남산체 B" charset="0"/>
                          <a:ea typeface="서울남산체 B" charset="0"/>
                        </a:rPr>
                        <a:t>12/4</a:t>
                      </a:r>
                      <a:endParaRPr kumimoji="1" lang="ko-KR" altLang="en-US" sz="1600" b="1" kern="1200" cap="none" dirty="0" smtClean="0">
                        <a:solidFill>
                          <a:srgbClr val="FFFFFF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587A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600" b="1" kern="1200" cap="none" dirty="0" smtClean="0">
                          <a:solidFill>
                            <a:srgbClr val="FFFFFF"/>
                          </a:solidFill>
                          <a:latin typeface="서울남산체 B" charset="0"/>
                          <a:ea typeface="서울남산체 B" charset="0"/>
                        </a:rPr>
                        <a:t>1/4</a:t>
                      </a:r>
                      <a:endParaRPr kumimoji="1" lang="ko-KR" altLang="en-US" sz="1600" b="1" kern="1200" cap="none" dirty="0" smtClean="0">
                        <a:solidFill>
                          <a:srgbClr val="FFFFFF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587A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600" b="1" kern="1200" cap="none" dirty="0" smtClean="0">
                          <a:solidFill>
                            <a:srgbClr val="FFFFFF"/>
                          </a:solidFill>
                          <a:latin typeface="서울남산체 B" charset="0"/>
                          <a:ea typeface="서울남산체 B" charset="0"/>
                        </a:rPr>
                        <a:t>1/5</a:t>
                      </a:r>
                      <a:endParaRPr kumimoji="1" lang="ko-KR" altLang="en-US" sz="1600" b="1" kern="1200" cap="none" dirty="0" smtClean="0">
                        <a:solidFill>
                          <a:srgbClr val="FFFFFF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587A2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71755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 smtClean="0">
                          <a:solidFill>
                            <a:srgbClr val="808080"/>
                          </a:solidFill>
                          <a:latin typeface="서울남산체 B" charset="0"/>
                          <a:ea typeface="서울남산체 B" charset="0"/>
                        </a:rPr>
                        <a:t>기획회의</a:t>
                      </a:r>
                      <a:endParaRPr lang="ko-KR" altLang="en-US" sz="1400" b="0" kern="1200" cap="none" dirty="0" smtClean="0">
                        <a:solidFill>
                          <a:srgbClr val="808080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 smtClean="0">
                        <a:solidFill>
                          <a:srgbClr val="000000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marL="71755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 smtClean="0">
                          <a:solidFill>
                            <a:srgbClr val="808080"/>
                          </a:solidFill>
                          <a:latin typeface="서울남산체 B" charset="0"/>
                          <a:ea typeface="서울남산체 B" charset="0"/>
                        </a:rPr>
                        <a:t>UI 설계</a:t>
                      </a:r>
                      <a:endParaRPr lang="ko-KR" altLang="en-US" sz="1400" b="0" kern="1200" cap="none" dirty="0" smtClean="0">
                        <a:solidFill>
                          <a:srgbClr val="808080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 smtClean="0">
                        <a:solidFill>
                          <a:srgbClr val="000000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marL="71755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 smtClean="0">
                          <a:solidFill>
                            <a:srgbClr val="808080"/>
                          </a:solidFill>
                          <a:latin typeface="서울남산체 B" charset="0"/>
                          <a:ea typeface="서울남산체 B" charset="0"/>
                        </a:rPr>
                        <a:t>DB 설계</a:t>
                      </a:r>
                      <a:endParaRPr lang="ko-KR" altLang="en-US" sz="1400" b="0" kern="1200" cap="none" dirty="0" smtClean="0">
                        <a:solidFill>
                          <a:srgbClr val="808080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 smtClean="0">
                        <a:solidFill>
                          <a:srgbClr val="000000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697865">
                <a:tc>
                  <a:txBody>
                    <a:bodyPr/>
                    <a:lstStyle/>
                    <a:p>
                      <a:pPr marL="71755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 smtClean="0">
                          <a:solidFill>
                            <a:srgbClr val="808080"/>
                          </a:solidFill>
                          <a:latin typeface="서울남산체 B" charset="0"/>
                          <a:ea typeface="서울남산체 B" charset="0"/>
                        </a:rPr>
                        <a:t>클래스 설계</a:t>
                      </a:r>
                      <a:endParaRPr lang="ko-KR" altLang="en-US" sz="1400" b="0" kern="1200" cap="none" dirty="0" smtClean="0">
                        <a:solidFill>
                          <a:srgbClr val="808080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 smtClean="0">
                        <a:solidFill>
                          <a:srgbClr val="000000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548005">
                <a:tc>
                  <a:txBody>
                    <a:bodyPr/>
                    <a:lstStyle/>
                    <a:p>
                      <a:pPr marL="71755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 smtClean="0">
                          <a:solidFill>
                            <a:srgbClr val="808080"/>
                          </a:solidFill>
                          <a:latin typeface="서울남산체 B" charset="0"/>
                          <a:ea typeface="서울남산체 B" charset="0"/>
                        </a:rPr>
                        <a:t>프로젝트 구현</a:t>
                      </a:r>
                      <a:endParaRPr lang="ko-KR" altLang="en-US" sz="1400" b="0" kern="1200" cap="none" dirty="0" smtClean="0">
                        <a:solidFill>
                          <a:srgbClr val="808080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 smtClean="0">
                        <a:solidFill>
                          <a:srgbClr val="000000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marL="71755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 smtClean="0">
                          <a:solidFill>
                            <a:srgbClr val="808080"/>
                          </a:solidFill>
                          <a:latin typeface="서울남산체 B" charset="0"/>
                          <a:ea typeface="서울남산체 B" charset="0"/>
                        </a:rPr>
                        <a:t>발표</a:t>
                      </a:r>
                      <a:endParaRPr lang="ko-KR" altLang="en-US" sz="1400" b="0" kern="1200" cap="none" dirty="0" smtClean="0">
                        <a:solidFill>
                          <a:srgbClr val="808080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 smtClean="0">
                        <a:solidFill>
                          <a:srgbClr val="000000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도형 17"/>
          <p:cNvSpPr>
            <a:spLocks/>
          </p:cNvSpPr>
          <p:nvPr/>
        </p:nvSpPr>
        <p:spPr>
          <a:xfrm>
            <a:off x="7908925" y="4902835"/>
            <a:ext cx="2379980" cy="288925"/>
          </a:xfrm>
          <a:prstGeom prst="rect">
            <a:avLst/>
          </a:prstGeom>
          <a:solidFill>
            <a:srgbClr val="FAE49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10287635" y="5549265"/>
            <a:ext cx="831215" cy="288925"/>
          </a:xfrm>
          <a:prstGeom prst="rect">
            <a:avLst/>
          </a:prstGeom>
          <a:solidFill>
            <a:srgbClr val="FAE49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6858635" y="4326890"/>
            <a:ext cx="1057910" cy="288925"/>
          </a:xfrm>
          <a:prstGeom prst="rect">
            <a:avLst/>
          </a:prstGeom>
          <a:solidFill>
            <a:srgbClr val="FAE49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5901690" y="3690620"/>
            <a:ext cx="1057910" cy="288925"/>
          </a:xfrm>
          <a:prstGeom prst="rect">
            <a:avLst/>
          </a:prstGeom>
          <a:solidFill>
            <a:srgbClr val="FAE49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4889500" y="3054350"/>
            <a:ext cx="1057910" cy="288925"/>
          </a:xfrm>
          <a:prstGeom prst="rect">
            <a:avLst/>
          </a:prstGeom>
          <a:solidFill>
            <a:srgbClr val="FAE49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2914650" y="2451100"/>
            <a:ext cx="2032000" cy="288925"/>
          </a:xfrm>
          <a:prstGeom prst="rect">
            <a:avLst/>
          </a:prstGeom>
          <a:solidFill>
            <a:srgbClr val="FAE49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E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3982720" y="2540000"/>
            <a:ext cx="3983355" cy="1941195"/>
          </a:xfrm>
          <a:prstGeom prst="rect">
            <a:avLst/>
          </a:prstGeom>
          <a:solidFill>
            <a:schemeClr val="bg1"/>
          </a:solidFill>
          <a:ln w="127000" cap="flat" cmpd="sng">
            <a:solidFill>
              <a:srgbClr val="5587A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0" cap="none" dirty="0" smtClean="0">
                <a:solidFill>
                  <a:schemeClr val="tx1"/>
                </a:solidFill>
                <a:latin typeface="스냅스 쾌남열차" charset="0"/>
                <a:ea typeface="스냅스 쾌남열차" charset="0"/>
              </a:rPr>
              <a:t>Q &amp; A</a:t>
            </a:r>
            <a:endParaRPr lang="ko-KR" altLang="en-US" sz="8000" b="0" cap="none" dirty="0" smtClean="0">
              <a:solidFill>
                <a:schemeClr val="tx1"/>
              </a:solidFill>
              <a:latin typeface="스냅스 쾌남열차" charset="0"/>
              <a:ea typeface="스냅스 쾌남열차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>
            <a:off x="0" y="-77470"/>
            <a:ext cx="12192635" cy="6932930"/>
          </a:xfrm>
          <a:prstGeom prst="rect">
            <a:avLst/>
          </a:prstGeom>
          <a:solidFill>
            <a:srgbClr val="F4C83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1614805" y="2012950"/>
            <a:ext cx="8972550" cy="374078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774315" y="2479675"/>
            <a:ext cx="2710815" cy="495935"/>
            <a:chOff x="2774315" y="2479675"/>
            <a:chExt cx="2710815" cy="495935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 rot="0">
              <a:off x="2774315" y="2479675"/>
              <a:ext cx="733425" cy="5238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latin typeface="서울남산체 B" charset="0"/>
                  <a:ea typeface="서울남산체 B" charset="0"/>
                </a:rPr>
                <a:t>01</a:t>
              </a:r>
              <a:endParaRPr lang="ko-KR" altLang="en-US" sz="28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2" name="TextBox 1"/>
            <p:cNvSpPr txBox="1">
              <a:spLocks/>
            </p:cNvSpPr>
            <p:nvPr/>
          </p:nvSpPr>
          <p:spPr>
            <a:xfrm rot="0">
              <a:off x="3460115" y="2555875"/>
              <a:ext cx="2026920" cy="4006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latin typeface="서울남산체 B" charset="0"/>
                  <a:ea typeface="서울남산체 B" charset="0"/>
                </a:rPr>
                <a:t>팀원소개</a:t>
              </a:r>
              <a:endParaRPr lang="ko-KR" altLang="en-US" sz="20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latin typeface="서울남산체 B" charset="0"/>
                <a:ea typeface="서울남산체 B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777490" y="3232150"/>
            <a:ext cx="4620260" cy="497205"/>
            <a:chOff x="2777490" y="3232150"/>
            <a:chExt cx="4620260" cy="497205"/>
          </a:xfrm>
        </p:grpSpPr>
        <p:sp>
          <p:nvSpPr>
            <p:cNvPr id="20" name="TextBox 19"/>
            <p:cNvSpPr txBox="1">
              <a:spLocks/>
            </p:cNvSpPr>
            <p:nvPr/>
          </p:nvSpPr>
          <p:spPr>
            <a:xfrm rot="0">
              <a:off x="2777490" y="3232150"/>
              <a:ext cx="1169670" cy="5238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latin typeface="서울남산체 B" charset="0"/>
                  <a:ea typeface="서울남산체 B" charset="0"/>
                </a:rPr>
                <a:t>02</a:t>
              </a:r>
              <a:endParaRPr lang="ko-KR" altLang="en-US" sz="28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21" name="TextBox 20"/>
            <p:cNvSpPr txBox="1">
              <a:spLocks/>
            </p:cNvSpPr>
            <p:nvPr/>
          </p:nvSpPr>
          <p:spPr>
            <a:xfrm rot="0">
              <a:off x="3463290" y="3295015"/>
              <a:ext cx="3935730" cy="4006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latin typeface="서울남산체 B" charset="0"/>
                  <a:ea typeface="서울남산체 B" charset="0"/>
                </a:rPr>
                <a:t>프로젝트 주제 및 기획의도</a:t>
              </a:r>
              <a:endParaRPr lang="ko-KR" altLang="en-US" sz="20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latin typeface="서울남산체 B" charset="0"/>
                <a:ea typeface="서울남산체 B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238365" y="3995420"/>
            <a:ext cx="3151505" cy="497205"/>
            <a:chOff x="7238365" y="3995420"/>
            <a:chExt cx="3151505" cy="497205"/>
          </a:xfrm>
        </p:grpSpPr>
        <p:sp>
          <p:nvSpPr>
            <p:cNvPr id="24" name="TextBox 23"/>
            <p:cNvSpPr txBox="1">
              <a:spLocks/>
            </p:cNvSpPr>
            <p:nvPr/>
          </p:nvSpPr>
          <p:spPr>
            <a:xfrm rot="0">
              <a:off x="7238365" y="3995420"/>
              <a:ext cx="794385" cy="5238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latin typeface="서울남산체 B" charset="0"/>
                  <a:ea typeface="서울남산체 B" charset="0"/>
                </a:rPr>
                <a:t>07</a:t>
              </a:r>
              <a:endParaRPr lang="ko-KR" altLang="en-US" sz="28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22" name="TextBox 21"/>
            <p:cNvSpPr txBox="1">
              <a:spLocks/>
            </p:cNvSpPr>
            <p:nvPr/>
          </p:nvSpPr>
          <p:spPr>
            <a:xfrm rot="0">
              <a:off x="7926070" y="4053840"/>
              <a:ext cx="2465070" cy="4006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latin typeface="서울남산체 B" charset="0"/>
                  <a:ea typeface="서울남산체 B" charset="0"/>
                </a:rPr>
                <a:t>업무분담</a:t>
              </a:r>
              <a:endParaRPr lang="ko-KR" altLang="en-US" sz="20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latin typeface="서울남산체 B" charset="0"/>
                <a:ea typeface="서울남산체 B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774950" y="4749800"/>
            <a:ext cx="3151505" cy="497205"/>
            <a:chOff x="2774950" y="4749800"/>
            <a:chExt cx="3151505" cy="497205"/>
          </a:xfrm>
        </p:grpSpPr>
        <p:sp>
          <p:nvSpPr>
            <p:cNvPr id="45" name="TextBox 44"/>
            <p:cNvSpPr txBox="1">
              <a:spLocks/>
            </p:cNvSpPr>
            <p:nvPr/>
          </p:nvSpPr>
          <p:spPr>
            <a:xfrm rot="0">
              <a:off x="2774950" y="4749800"/>
              <a:ext cx="794385" cy="5238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rgbClr val="808080"/>
                  </a:solidFill>
                  <a:latin typeface="서울남산체 B" charset="0"/>
                  <a:ea typeface="서울남산체 B" charset="0"/>
                </a:rPr>
                <a:t>04</a:t>
              </a:r>
              <a:endParaRPr lang="ko-KR" altLang="en-US" sz="28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808080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46" name="TextBox 45"/>
            <p:cNvSpPr txBox="1">
              <a:spLocks/>
            </p:cNvSpPr>
            <p:nvPr/>
          </p:nvSpPr>
          <p:spPr>
            <a:xfrm rot="0">
              <a:off x="3462655" y="4808220"/>
              <a:ext cx="2465070" cy="4006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구현할 목표기능</a:t>
              </a:r>
              <a:endParaRPr lang="ko-KR" altLang="en-US" sz="20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772410" y="3982085"/>
            <a:ext cx="4337685" cy="497205"/>
            <a:chOff x="2772410" y="3982085"/>
            <a:chExt cx="4337685" cy="497205"/>
          </a:xfrm>
        </p:grpSpPr>
        <p:sp>
          <p:nvSpPr>
            <p:cNvPr id="48" name="TextBox 47"/>
            <p:cNvSpPr txBox="1">
              <a:spLocks/>
            </p:cNvSpPr>
            <p:nvPr/>
          </p:nvSpPr>
          <p:spPr>
            <a:xfrm rot="0">
              <a:off x="2772410" y="3982085"/>
              <a:ext cx="1172210" cy="5238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rgbClr val="808080"/>
                  </a:solidFill>
                  <a:latin typeface="서울남산체 B" charset="0"/>
                  <a:ea typeface="서울남산체 B" charset="0"/>
                </a:rPr>
                <a:t>03</a:t>
              </a:r>
              <a:endParaRPr lang="ko-KR" altLang="en-US" sz="28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808080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49" name="TextBox 48"/>
            <p:cNvSpPr txBox="1">
              <a:spLocks/>
            </p:cNvSpPr>
            <p:nvPr/>
          </p:nvSpPr>
          <p:spPr>
            <a:xfrm rot="0">
              <a:off x="3467735" y="4028440"/>
              <a:ext cx="3643630" cy="4006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유사사이트 기능분석 및 평가</a:t>
              </a:r>
              <a:endParaRPr lang="ko-KR" altLang="en-US" sz="20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239635" y="3233420"/>
            <a:ext cx="3151505" cy="497205"/>
            <a:chOff x="7239635" y="3233420"/>
            <a:chExt cx="3151505" cy="497205"/>
          </a:xfrm>
        </p:grpSpPr>
        <p:sp>
          <p:nvSpPr>
            <p:cNvPr id="51" name="TextBox 50"/>
            <p:cNvSpPr txBox="1">
              <a:spLocks/>
            </p:cNvSpPr>
            <p:nvPr/>
          </p:nvSpPr>
          <p:spPr>
            <a:xfrm rot="0">
              <a:off x="7239635" y="3233420"/>
              <a:ext cx="794385" cy="5238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rgbClr val="808080"/>
                  </a:solidFill>
                  <a:latin typeface="서울남산체 B" charset="0"/>
                  <a:ea typeface="서울남산체 B" charset="0"/>
                </a:rPr>
                <a:t>06</a:t>
              </a:r>
              <a:endParaRPr lang="ko-KR" altLang="en-US" sz="28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808080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52" name="TextBox 51"/>
            <p:cNvSpPr txBox="1">
              <a:spLocks/>
            </p:cNvSpPr>
            <p:nvPr/>
          </p:nvSpPr>
          <p:spPr>
            <a:xfrm rot="0">
              <a:off x="7927340" y="3291840"/>
              <a:ext cx="2465070" cy="4006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개발환경</a:t>
              </a:r>
              <a:endParaRPr lang="ko-KR" altLang="en-US" sz="20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239000" y="2475865"/>
            <a:ext cx="3151505" cy="497205"/>
            <a:chOff x="7239000" y="2475865"/>
            <a:chExt cx="3151505" cy="497205"/>
          </a:xfrm>
        </p:grpSpPr>
        <p:sp>
          <p:nvSpPr>
            <p:cNvPr id="54" name="TextBox 53"/>
            <p:cNvSpPr txBox="1">
              <a:spLocks/>
            </p:cNvSpPr>
            <p:nvPr/>
          </p:nvSpPr>
          <p:spPr>
            <a:xfrm rot="0">
              <a:off x="7239000" y="2475865"/>
              <a:ext cx="794385" cy="5238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rgbClr val="808080"/>
                  </a:solidFill>
                  <a:latin typeface="서울남산체 B" charset="0"/>
                  <a:ea typeface="서울남산체 B" charset="0"/>
                </a:rPr>
                <a:t>05</a:t>
              </a:r>
              <a:endParaRPr lang="ko-KR" altLang="en-US" sz="28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808080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55" name="TextBox 54"/>
            <p:cNvSpPr txBox="1">
              <a:spLocks/>
            </p:cNvSpPr>
            <p:nvPr/>
          </p:nvSpPr>
          <p:spPr>
            <a:xfrm rot="0">
              <a:off x="7926705" y="2534285"/>
              <a:ext cx="2465070" cy="4006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기대효과</a:t>
              </a:r>
              <a:endParaRPr lang="ko-KR" altLang="en-US" sz="20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</p:grpSp>
      <p:sp>
        <p:nvSpPr>
          <p:cNvPr id="57" name="TextBox 56"/>
          <p:cNvSpPr txBox="1">
            <a:spLocks/>
          </p:cNvSpPr>
          <p:nvPr/>
        </p:nvSpPr>
        <p:spPr>
          <a:xfrm>
            <a:off x="5317490" y="1108075"/>
            <a:ext cx="1275715" cy="708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spc="300" dirty="0" smtClean="0">
                <a:solidFill>
                  <a:srgbClr val="0C4C8A"/>
                </a:solidFill>
                <a:latin typeface="서울남산체 B" charset="0"/>
                <a:ea typeface="서울남산체 B" charset="0"/>
              </a:rPr>
              <a:t>목차</a:t>
            </a:r>
            <a:endParaRPr lang="ko-KR" altLang="en-US" sz="4000" b="0" cap="none" dirty="0" smtClean="0">
              <a:solidFill>
                <a:srgbClr val="0C4C8A"/>
              </a:solidFill>
              <a:latin typeface="서울남산체 B" charset="0"/>
              <a:ea typeface="서울남산체 B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243445" y="4756150"/>
            <a:ext cx="3151505" cy="497205"/>
            <a:chOff x="7243445" y="4756150"/>
            <a:chExt cx="3151505" cy="497205"/>
          </a:xfrm>
        </p:grpSpPr>
        <p:sp>
          <p:nvSpPr>
            <p:cNvPr id="59" name="TextBox 58"/>
            <p:cNvSpPr txBox="1">
              <a:spLocks/>
            </p:cNvSpPr>
            <p:nvPr/>
          </p:nvSpPr>
          <p:spPr>
            <a:xfrm rot="0">
              <a:off x="7243445" y="4756150"/>
              <a:ext cx="794385" cy="5238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rgbClr val="808080"/>
                  </a:solidFill>
                  <a:latin typeface="서울남산체 B" charset="0"/>
                  <a:ea typeface="서울남산체 B" charset="0"/>
                </a:rPr>
                <a:t>08</a:t>
              </a:r>
              <a:endParaRPr lang="ko-KR" altLang="en-US" sz="28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808080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60" name="TextBox 59"/>
            <p:cNvSpPr txBox="1">
              <a:spLocks/>
            </p:cNvSpPr>
            <p:nvPr/>
          </p:nvSpPr>
          <p:spPr>
            <a:xfrm rot="0">
              <a:off x="7931150" y="4814570"/>
              <a:ext cx="2465070" cy="4006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작업일정</a:t>
              </a:r>
              <a:endParaRPr lang="ko-KR" altLang="en-US" sz="2000" cap="none" dirty="0" smtClean="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07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1905"/>
            <a:ext cx="12192000" cy="972185"/>
          </a:xfrm>
          <a:prstGeom prst="rect">
            <a:avLst/>
          </a:prstGeom>
          <a:solidFill>
            <a:srgbClr val="F4C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910590" y="187325"/>
            <a:ext cx="1031875" cy="27686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모두의 편의점</a:t>
            </a:r>
            <a:endParaRPr lang="ko-KR" altLang="en-US" sz="12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907415" y="464185"/>
            <a:ext cx="12725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팀원소개</a:t>
            </a:r>
            <a:endParaRPr lang="ko-KR" altLang="en-US" sz="18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23825" y="50165"/>
            <a:ext cx="1123315" cy="830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01</a:t>
            </a:r>
            <a:endParaRPr lang="ko-KR" altLang="en-US" sz="48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서울남산체 B" charset="0"/>
              <a:ea typeface="서울남산체 B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947420" y="1322070"/>
            <a:ext cx="10306050" cy="5266690"/>
            <a:chOff x="947420" y="1322070"/>
            <a:chExt cx="10306050" cy="5266690"/>
          </a:xfrm>
        </p:grpSpPr>
        <p:pic>
          <p:nvPicPr>
            <p:cNvPr id="14" name="그림 13" descr="C:/Users/user1/AppData/Roaming/PolarisOffice/ETemp/4052_13635760/fImage11543865641.jpeg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48" r="1080" b="19187"/>
            <a:stretch>
              <a:fillRect/>
            </a:stretch>
          </p:blipFill>
          <p:spPr>
            <a:xfrm>
              <a:off x="947420" y="1323340"/>
              <a:ext cx="2225040" cy="2190750"/>
            </a:xfrm>
            <a:prstGeom prst="ellipse">
              <a:avLst/>
            </a:prstGeom>
            <a:noFill/>
            <a:ln w="0" cap="flat" cmpd="sng">
              <a:prstDash/>
            </a:ln>
          </p:spPr>
        </p:pic>
        <p:sp>
          <p:nvSpPr>
            <p:cNvPr id="15" name="텍스트 상자 14"/>
            <p:cNvSpPr txBox="1">
              <a:spLocks/>
            </p:cNvSpPr>
            <p:nvPr/>
          </p:nvSpPr>
          <p:spPr>
            <a:xfrm>
              <a:off x="1656079" y="3515995"/>
              <a:ext cx="101155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latin typeface="서울남산체 B"/>
                  <a:ea typeface="서울남산체 B" charset="0"/>
                </a:rPr>
                <a:t>황효혁</a:t>
              </a:r>
              <a:endParaRPr lang="ko-KR" altLang="en-US" sz="1800" b="0" cap="none" dirty="0" smtClean="0">
                <a:latin typeface="서울남산체 B"/>
                <a:ea typeface="서울남산체 B" charset="0"/>
              </a:endParaRPr>
            </a:p>
          </p:txBody>
        </p:sp>
        <p:pic>
          <p:nvPicPr>
            <p:cNvPr id="16" name="그림 15" descr="C:/Users/user1/AppData/Roaming/PolarisOffice/ETemp/4052_13635760/fImage1524476608467.jpe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6" t="21074" r="-312" b="23333"/>
            <a:stretch>
              <a:fillRect/>
            </a:stretch>
          </p:blipFill>
          <p:spPr>
            <a:xfrm>
              <a:off x="3600450" y="1323975"/>
              <a:ext cx="2226945" cy="2188845"/>
            </a:xfrm>
            <a:prstGeom prst="ellipse">
              <a:avLst/>
            </a:prstGeom>
            <a:noFill/>
            <a:ln w="0" cap="flat" cmpd="sng">
              <a:prstDash/>
            </a:ln>
          </p:spPr>
        </p:pic>
        <p:sp>
          <p:nvSpPr>
            <p:cNvPr id="17" name="텍스트 상자 16"/>
            <p:cNvSpPr txBox="1">
              <a:spLocks/>
            </p:cNvSpPr>
            <p:nvPr/>
          </p:nvSpPr>
          <p:spPr>
            <a:xfrm>
              <a:off x="4386579" y="3510280"/>
              <a:ext cx="101155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안지윤</a:t>
              </a:r>
              <a:endParaRPr lang="ko-KR" altLang="en-US" sz="1800" b="0" cap="none" dirty="0" smtClean="0"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  <p:pic>
          <p:nvPicPr>
            <p:cNvPr id="18" name="그림 17" descr="C:/Users/user1/AppData/Roaming/PolarisOffice/ETemp/4052_13635760/fImage802766676334.jpeg"/>
            <p:cNvPicPr>
              <a:picLocks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595" y="1327785"/>
              <a:ext cx="2225040" cy="2188845"/>
            </a:xfrm>
            <a:prstGeom prst="ellipse">
              <a:avLst/>
            </a:prstGeom>
            <a:noFill/>
            <a:ln w="0" cap="flat" cmpd="sng">
              <a:prstDash/>
            </a:ln>
          </p:spPr>
        </p:pic>
        <p:sp>
          <p:nvSpPr>
            <p:cNvPr id="19" name="텍스트 상자 18"/>
            <p:cNvSpPr txBox="1">
              <a:spLocks/>
            </p:cNvSpPr>
            <p:nvPr/>
          </p:nvSpPr>
          <p:spPr>
            <a:xfrm>
              <a:off x="7058024" y="3515360"/>
              <a:ext cx="101155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이선주</a:t>
              </a:r>
              <a:endParaRPr lang="ko-KR" altLang="en-US" sz="1800" b="0" cap="none" dirty="0" smtClean="0"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  <p:pic>
          <p:nvPicPr>
            <p:cNvPr id="20" name="그림 19" descr="C:/Users/user1/AppData/Roaming/PolarisOffice/ETemp/4052_13635760/fImage690526726500.jpeg"/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9" r="-16" b="20969"/>
            <a:stretch>
              <a:fillRect/>
            </a:stretch>
          </p:blipFill>
          <p:spPr>
            <a:xfrm>
              <a:off x="9028430" y="1322070"/>
              <a:ext cx="2225040" cy="2188845"/>
            </a:xfrm>
            <a:prstGeom prst="ellipse">
              <a:avLst/>
            </a:prstGeom>
            <a:noFill/>
            <a:ln w="0" cap="flat" cmpd="sng">
              <a:prstDash/>
            </a:ln>
          </p:spPr>
        </p:pic>
        <p:sp>
          <p:nvSpPr>
            <p:cNvPr id="21" name="텍스트 상자 20"/>
            <p:cNvSpPr txBox="1">
              <a:spLocks/>
            </p:cNvSpPr>
            <p:nvPr/>
          </p:nvSpPr>
          <p:spPr>
            <a:xfrm>
              <a:off x="9749789" y="3512820"/>
              <a:ext cx="101155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이시연</a:t>
              </a:r>
              <a:endParaRPr lang="ko-KR" altLang="en-US" sz="1800" b="0" cap="none" dirty="0" smtClean="0"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  <p:pic>
          <p:nvPicPr>
            <p:cNvPr id="22" name="그림 21" descr="C:/Users/user1/AppData/Roaming/PolarisOffice/ETemp/4052_13635760/fImage1154386759169.jpeg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48" r="1080" b="19187"/>
            <a:stretch>
              <a:fillRect/>
            </a:stretch>
          </p:blipFill>
          <p:spPr>
            <a:xfrm>
              <a:off x="958850" y="1323340"/>
              <a:ext cx="2225040" cy="2190750"/>
            </a:xfrm>
            <a:prstGeom prst="ellipse">
              <a:avLst/>
            </a:prstGeom>
            <a:noFill/>
            <a:ln w="0" cap="flat" cmpd="sng">
              <a:prstDash/>
            </a:ln>
          </p:spPr>
        </p:pic>
        <p:pic>
          <p:nvPicPr>
            <p:cNvPr id="23" name="그림 22" descr="C:/Users/user1/AppData/Roaming/PolarisOffice/ETemp/4052_13635760/fImage1524476765724.jpe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6" t="21074" r="-312" b="23333"/>
            <a:stretch>
              <a:fillRect/>
            </a:stretch>
          </p:blipFill>
          <p:spPr>
            <a:xfrm>
              <a:off x="3645535" y="1323975"/>
              <a:ext cx="2226945" cy="2188845"/>
            </a:xfrm>
            <a:prstGeom prst="ellipse">
              <a:avLst/>
            </a:prstGeom>
            <a:noFill/>
            <a:ln w="0" cap="flat" cmpd="sng">
              <a:prstDash/>
            </a:ln>
          </p:spPr>
        </p:pic>
        <p:pic>
          <p:nvPicPr>
            <p:cNvPr id="24" name="그림 23" descr="C:/Users/user1/AppData/Roaming/PolarisOffice/ETemp/4052_13635760/fImage802766771478.jpeg"/>
            <p:cNvPicPr>
              <a:picLocks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0475" y="1327785"/>
              <a:ext cx="2225040" cy="2188845"/>
            </a:xfrm>
            <a:prstGeom prst="ellipse">
              <a:avLst/>
            </a:prstGeom>
            <a:noFill/>
            <a:ln w="0" cap="flat" cmpd="sng">
              <a:prstDash/>
            </a:ln>
          </p:spPr>
        </p:pic>
        <p:pic>
          <p:nvPicPr>
            <p:cNvPr id="25" name="그림 24" descr="C:/Users/user1/AppData/Roaming/PolarisOffice/ETemp/4052_13635760/fImage414956799358.jpeg"/>
            <p:cNvPicPr>
              <a:picLocks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" t="21879" r="164" b="17657"/>
            <a:stretch>
              <a:fillRect/>
            </a:stretch>
          </p:blipFill>
          <p:spPr>
            <a:xfrm>
              <a:off x="7842885" y="4030980"/>
              <a:ext cx="2225040" cy="2188845"/>
            </a:xfrm>
            <a:prstGeom prst="ellipse">
              <a:avLst/>
            </a:prstGeom>
            <a:noFill/>
            <a:ln w="0" cap="flat" cmpd="sng">
              <a:prstDash/>
            </a:ln>
          </p:spPr>
        </p:pic>
        <p:sp>
          <p:nvSpPr>
            <p:cNvPr id="26" name="텍스트 상자 25"/>
            <p:cNvSpPr txBox="1">
              <a:spLocks/>
            </p:cNvSpPr>
            <p:nvPr/>
          </p:nvSpPr>
          <p:spPr>
            <a:xfrm>
              <a:off x="8636635" y="6216650"/>
              <a:ext cx="982494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최수인</a:t>
              </a:r>
              <a:endParaRPr lang="ko-KR" altLang="en-US" sz="1800" b="0" cap="none" dirty="0" smtClean="0"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  <p:pic>
          <p:nvPicPr>
            <p:cNvPr id="27" name="그림 26" descr="C:/Users/user1/AppData/Roaming/PolarisOffice/ETemp/4052_13635760/fImage9387296836962.jpeg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96" r="481" b="19083"/>
            <a:stretch>
              <a:fillRect/>
            </a:stretch>
          </p:blipFill>
          <p:spPr>
            <a:xfrm>
              <a:off x="4926330" y="4030980"/>
              <a:ext cx="2225040" cy="2188845"/>
            </a:xfrm>
            <a:prstGeom prst="ellipse">
              <a:avLst/>
            </a:prstGeom>
            <a:noFill/>
            <a:ln w="0" cap="flat" cmpd="sng">
              <a:prstDash/>
            </a:ln>
          </p:spPr>
        </p:pic>
        <p:sp>
          <p:nvSpPr>
            <p:cNvPr id="28" name="텍스트 상자 27"/>
            <p:cNvSpPr txBox="1">
              <a:spLocks/>
            </p:cNvSpPr>
            <p:nvPr/>
          </p:nvSpPr>
          <p:spPr>
            <a:xfrm>
              <a:off x="5648959" y="6218555"/>
              <a:ext cx="101155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홍명택</a:t>
              </a:r>
              <a:endParaRPr lang="ko-KR" altLang="en-US" sz="1800" b="0" cap="none" dirty="0" smtClean="0"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  <p:pic>
          <p:nvPicPr>
            <p:cNvPr id="29" name="그림 28" descr="C:/Users/user1/AppData/Roaming/PolarisOffice/ETemp/4052_13635760/fImage403388544464.jpeg"/>
            <p:cNvPicPr>
              <a:picLocks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4" t="9169" r="8543" b="13936"/>
            <a:stretch>
              <a:fillRect/>
            </a:stretch>
          </p:blipFill>
          <p:spPr>
            <a:xfrm>
              <a:off x="1980565" y="4025900"/>
              <a:ext cx="2225040" cy="2188845"/>
            </a:xfrm>
            <a:prstGeom prst="ellipse">
              <a:avLst/>
            </a:prstGeom>
            <a:noFill/>
            <a:ln w="0" cap="flat" cmpd="sng">
              <a:prstDash/>
            </a:ln>
          </p:spPr>
        </p:pic>
        <p:sp>
          <p:nvSpPr>
            <p:cNvPr id="30" name="텍스트 상자 29"/>
            <p:cNvSpPr txBox="1">
              <a:spLocks/>
            </p:cNvSpPr>
            <p:nvPr/>
          </p:nvSpPr>
          <p:spPr>
            <a:xfrm>
              <a:off x="2667635" y="6212840"/>
              <a:ext cx="1046520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rgbClr val="000000"/>
                  </a:solidFill>
                  <a:latin typeface="서울남산체 B" charset="0"/>
                  <a:ea typeface="서울남산체 B" charset="0"/>
                </a:rPr>
                <a:t>유신광</a:t>
              </a:r>
              <a:endParaRPr lang="ko-KR" altLang="en-US" sz="1800" b="0" cap="none" dirty="0" smtClean="0">
                <a:solidFill>
                  <a:srgbClr val="000000"/>
                </a:solidFill>
                <a:latin typeface="서울남산체 B" charset="0"/>
                <a:ea typeface="서울남산체 B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34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-1905"/>
            <a:ext cx="12192635" cy="972820"/>
          </a:xfrm>
          <a:prstGeom prst="rect">
            <a:avLst/>
          </a:prstGeom>
          <a:solidFill>
            <a:srgbClr val="F4C83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910590" y="187325"/>
            <a:ext cx="1031875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모두의 편의점</a:t>
            </a:r>
            <a:endParaRPr lang="ko-KR" altLang="en-US" sz="12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907415" y="464185"/>
            <a:ext cx="322516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프로젝트 주제 및 기획의도</a:t>
            </a:r>
            <a:endParaRPr lang="ko-KR" altLang="en-US" sz="18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123825" y="50165"/>
            <a:ext cx="1123315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02</a:t>
            </a:r>
            <a:endParaRPr lang="ko-KR" altLang="en-US" sz="4800" b="0" cap="none" dirty="0" smtClean="0"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2074545" y="1804670"/>
            <a:ext cx="2299335" cy="3254375"/>
            <a:chOff x="2074545" y="1804670"/>
            <a:chExt cx="2299335" cy="3254375"/>
          </a:xfrm>
        </p:grpSpPr>
        <p:pic>
          <p:nvPicPr>
            <p:cNvPr id="14" name="Picture 13" descr="C:/Users/user1/AppData/Roaming/PolarisOffice/ETemp/5376_10817656/image8.jpg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074545" y="3512185"/>
              <a:ext cx="2290445" cy="1065530"/>
            </a:xfrm>
            <a:prstGeom prst="rect"/>
            <a:noFill/>
          </p:spPr>
        </p:pic>
        <p:sp>
          <p:nvSpPr>
            <p:cNvPr id="15" name="Rounded Rectangular Callout 14"/>
            <p:cNvSpPr>
              <a:spLocks/>
            </p:cNvSpPr>
            <p:nvPr/>
          </p:nvSpPr>
          <p:spPr>
            <a:xfrm rot="0">
              <a:off x="3495675" y="1804670"/>
              <a:ext cx="878205" cy="613410"/>
            </a:xfrm>
            <a:prstGeom prst="wedgeRoundRectCallout">
              <a:avLst>
                <a:gd name="adj1" fmla="val -31724"/>
                <a:gd name="adj2" fmla="val 7727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 cap="flat" cmpd="sng">
              <a:solidFill>
                <a:schemeClr val="accent4">
                  <a:lumMod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서울남산체 B" charset="0"/>
                  <a:ea typeface="서울남산체 B" charset="0"/>
                </a:rPr>
                <a:t>D-1</a:t>
              </a:r>
              <a:endParaRPr lang="ko-KR" altLang="en-US" sz="1800" cap="none" dirty="0" smtClean="0" b="0">
                <a:solidFill>
                  <a:schemeClr val="tx1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 rot="0">
              <a:off x="2417445" y="4690110"/>
              <a:ext cx="1583055" cy="368935"/>
            </a:xfrm>
            <a:prstGeom prst="rect"/>
            <a:noFill/>
          </p:spPr>
          <p:txBody>
            <a:bodyPr wrap="non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sngStrike">
                  <a:solidFill>
                    <a:schemeClr val="bg2">
                      <a:lumMod val="25000"/>
                    </a:schemeClr>
                  </a:solidFill>
                  <a:latin typeface="서울남산체 B" charset="0"/>
                  <a:ea typeface="서울남산체 B" charset="0"/>
                </a:rPr>
                <a:t>\1,500 </a:t>
              </a:r>
              <a:r>
                <a:rPr lang="en-US" altLang="ko-KR" sz="1800" cap="none" dirty="0" smtClean="0" b="0">
                  <a:solidFill>
                    <a:schemeClr val="bg2">
                      <a:lumMod val="25000"/>
                    </a:schemeClr>
                  </a:solidFill>
                  <a:latin typeface="서울남산체 B" charset="0"/>
                  <a:ea typeface="서울남산체 B" charset="0"/>
                </a:rPr>
                <a:t>→ \800</a:t>
              </a:r>
              <a:endParaRPr lang="ko-KR" altLang="en-US" sz="1800" cap="none" dirty="0" smtClean="0" b="0">
                <a:solidFill>
                  <a:schemeClr val="bg2">
                    <a:lumMod val="25000"/>
                  </a:schemeClr>
                </a:solidFill>
                <a:latin typeface="서울남산체 B" charset="0"/>
                <a:ea typeface="서울남산체 B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10125" y="1804670"/>
            <a:ext cx="2339340" cy="3254375"/>
            <a:chOff x="4810125" y="1804670"/>
            <a:chExt cx="2339340" cy="3254375"/>
          </a:xfrm>
        </p:grpSpPr>
        <p:pic>
          <p:nvPicPr>
            <p:cNvPr id="16" name="Picture 15" descr="C:/Users/user1/AppData/Roaming/PolarisOffice/ETemp/5376_10817656/image9.jpg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5129530" y="2661285"/>
              <a:ext cx="1105535" cy="1905635"/>
            </a:xfrm>
            <a:prstGeom prst="rect"/>
            <a:noFill/>
          </p:spPr>
        </p:pic>
        <p:sp>
          <p:nvSpPr>
            <p:cNvPr id="17" name="Rounded Rectangular Callout 16"/>
            <p:cNvSpPr>
              <a:spLocks/>
            </p:cNvSpPr>
            <p:nvPr/>
          </p:nvSpPr>
          <p:spPr>
            <a:xfrm rot="0">
              <a:off x="6234430" y="1804670"/>
              <a:ext cx="915035" cy="613410"/>
            </a:xfrm>
            <a:prstGeom prst="wedgeRoundRectCallout">
              <a:avLst>
                <a:gd name="adj1" fmla="val -31724"/>
                <a:gd name="adj2" fmla="val 77277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57150" cap="flat" cmpd="sng">
              <a:solidFill>
                <a:schemeClr val="accent2">
                  <a:lumMod val="7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서울남산체 B" charset="0"/>
                  <a:ea typeface="서울남산체 B" charset="0"/>
                </a:rPr>
                <a:t>D-2</a:t>
              </a:r>
              <a:endParaRPr lang="ko-KR" altLang="en-US" sz="1800" cap="none" dirty="0" smtClean="0" b="0">
                <a:solidFill>
                  <a:schemeClr val="tx1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 rot="0">
              <a:off x="4810125" y="4690110"/>
              <a:ext cx="1765935" cy="368935"/>
            </a:xfrm>
            <a:prstGeom prst="rect"/>
            <a:noFill/>
          </p:spPr>
          <p:txBody>
            <a:bodyPr wrap="non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sngStrike">
                  <a:solidFill>
                    <a:schemeClr val="bg2">
                      <a:lumMod val="25000"/>
                    </a:schemeClr>
                  </a:solidFill>
                  <a:latin typeface="서울남산체 B" charset="0"/>
                  <a:ea typeface="서울남산체 B" charset="0"/>
                </a:rPr>
                <a:t>\2,000 </a:t>
              </a:r>
              <a:r>
                <a:rPr lang="en-US" altLang="ko-KR" sz="1800" cap="none" dirty="0" smtClean="0" b="0">
                  <a:solidFill>
                    <a:schemeClr val="bg2">
                      <a:lumMod val="25000"/>
                    </a:schemeClr>
                  </a:solidFill>
                  <a:latin typeface="서울남산체 B" charset="0"/>
                  <a:ea typeface="서울남산체 B" charset="0"/>
                </a:rPr>
                <a:t>→ \1,400</a:t>
              </a:r>
              <a:endParaRPr lang="ko-KR" altLang="en-US" sz="1800" cap="none" dirty="0" smtClean="0" b="0">
                <a:solidFill>
                  <a:schemeClr val="bg2">
                    <a:lumMod val="25000"/>
                  </a:schemeClr>
                </a:solidFill>
                <a:latin typeface="서울남산체 B" charset="0"/>
                <a:ea typeface="서울남산체 B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 rot="0">
            <a:off x="7576185" y="1804670"/>
            <a:ext cx="2546985" cy="3265170"/>
            <a:chOff x="7576185" y="1804670"/>
            <a:chExt cx="2546985" cy="3265170"/>
          </a:xfrm>
        </p:grpSpPr>
        <p:pic>
          <p:nvPicPr>
            <p:cNvPr id="21" name="Picture 20" descr="C:/Users/user1/AppData/Roaming/PolarisOffice/ETemp/5376_10817656/image10.jpeg"/>
            <p:cNvPicPr>
              <a:picLocks noChangeAspect="1"/>
            </p:cNvPicPr>
            <p:nvPr/>
          </p:nvPicPr>
          <p:blipFill rotWithShape="1">
            <a:blip r:embed="rId5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7576185" y="3175000"/>
              <a:ext cx="2134235" cy="1402715"/>
            </a:xfrm>
            <a:prstGeom prst="rect"/>
            <a:noFill/>
          </p:spPr>
        </p:pic>
        <p:sp>
          <p:nvSpPr>
            <p:cNvPr id="25" name="Rounded Rectangular Callout 24"/>
            <p:cNvSpPr>
              <a:spLocks/>
            </p:cNvSpPr>
            <p:nvPr/>
          </p:nvSpPr>
          <p:spPr>
            <a:xfrm rot="0">
              <a:off x="9208135" y="1804670"/>
              <a:ext cx="915035" cy="613410"/>
            </a:xfrm>
            <a:prstGeom prst="wedgeRoundRectCallout">
              <a:avLst>
                <a:gd name="adj1" fmla="val -31724"/>
                <a:gd name="adj2" fmla="val 77277"/>
                <a:gd name="adj3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57150" cap="flat" cmpd="sng">
              <a:solidFill>
                <a:schemeClr val="accent1">
                  <a:lumMod val="7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서울남산체 B" charset="0"/>
                  <a:ea typeface="서울남산체 B" charset="0"/>
                </a:rPr>
                <a:t>D-5</a:t>
              </a:r>
              <a:endParaRPr lang="ko-KR" altLang="en-US" sz="1800" cap="none" dirty="0" smtClean="0" b="0">
                <a:solidFill>
                  <a:schemeClr val="tx1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 rot="0">
              <a:off x="7759700" y="4700905"/>
              <a:ext cx="1765935" cy="368935"/>
            </a:xfrm>
            <a:prstGeom prst="rect"/>
            <a:noFill/>
          </p:spPr>
          <p:txBody>
            <a:bodyPr wrap="non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sngStrike">
                  <a:solidFill>
                    <a:schemeClr val="bg2">
                      <a:lumMod val="25000"/>
                    </a:schemeClr>
                  </a:solidFill>
                  <a:latin typeface="서울남산체 B" charset="0"/>
                  <a:ea typeface="서울남산체 B" charset="0"/>
                </a:rPr>
                <a:t>\1,600 </a:t>
              </a:r>
              <a:r>
                <a:rPr lang="en-US" altLang="ko-KR" sz="1800" cap="none" dirty="0" smtClean="0" b="0">
                  <a:solidFill>
                    <a:schemeClr val="bg2">
                      <a:lumMod val="25000"/>
                    </a:schemeClr>
                  </a:solidFill>
                  <a:latin typeface="서울남산체 B" charset="0"/>
                  <a:ea typeface="서울남산체 B" charset="0"/>
                </a:rPr>
                <a:t>→ \1,400</a:t>
              </a:r>
              <a:endParaRPr lang="ko-KR" altLang="en-US" sz="1800" cap="none" dirty="0" smtClean="0" b="0">
                <a:solidFill>
                  <a:schemeClr val="bg2">
                    <a:lumMod val="25000"/>
                  </a:schemeClr>
                </a:solidFill>
                <a:latin typeface="서울남산체 B" charset="0"/>
                <a:ea typeface="서울남산체 B" charset="0"/>
              </a:endParaRPr>
            </a:p>
          </p:txBody>
        </p:sp>
      </p:grpSp>
      <p:sp>
        <p:nvSpPr>
          <p:cNvPr id="32" name="TextBox 31"/>
          <p:cNvSpPr txBox="1">
            <a:spLocks/>
          </p:cNvSpPr>
          <p:nvPr/>
        </p:nvSpPr>
        <p:spPr>
          <a:xfrm rot="0">
            <a:off x="4036695" y="5691505"/>
            <a:ext cx="411226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유통기한에 따른 </a:t>
            </a:r>
            <a:r>
              <a:rPr lang="en-US" altLang="ko-KR" sz="2400" cap="none" dirty="0" smtClean="0" b="0">
                <a:solidFill>
                  <a:srgbClr val="C00000"/>
                </a:solidFill>
                <a:latin typeface="서울남산체 B" charset="0"/>
                <a:ea typeface="서울남산체 B" charset="0"/>
              </a:rPr>
              <a:t>차등 할인 </a:t>
            </a:r>
            <a:r>
              <a:rPr lang="en-US" altLang="ko-KR" sz="24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B" charset="0"/>
                <a:ea typeface="서울남산체 B" charset="0"/>
              </a:rPr>
              <a:t>적용</a:t>
            </a:r>
            <a:endParaRPr lang="ko-KR" altLang="en-US" sz="24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-1905"/>
            <a:ext cx="12192635" cy="972820"/>
          </a:xfrm>
          <a:prstGeom prst="rect">
            <a:avLst/>
          </a:prstGeom>
          <a:solidFill>
            <a:srgbClr val="F4C83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910590" y="187325"/>
            <a:ext cx="1031875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모두의 편의점</a:t>
            </a:r>
            <a:endParaRPr lang="ko-KR" altLang="en-US" sz="12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907415" y="464185"/>
            <a:ext cx="3225314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프로젝트 주제 및 기획의도</a:t>
            </a:r>
            <a:endParaRPr lang="ko-KR" altLang="en-US" sz="18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123825" y="50165"/>
            <a:ext cx="1123315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02</a:t>
            </a:r>
            <a:endParaRPr lang="ko-KR" altLang="en-US" sz="4800" b="0" cap="none" dirty="0" smtClean="0"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9525" y="2217982"/>
            <a:ext cx="8132950" cy="34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-1905"/>
            <a:ext cx="12192635" cy="972820"/>
          </a:xfrm>
          <a:prstGeom prst="rect">
            <a:avLst/>
          </a:prstGeom>
          <a:solidFill>
            <a:srgbClr val="F4C83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910590" y="187325"/>
            <a:ext cx="1031875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모두의 편의점</a:t>
            </a:r>
            <a:endParaRPr lang="ko-KR" altLang="en-US" sz="12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907415" y="464185"/>
            <a:ext cx="3225314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프로젝트 주제 및 기획의도</a:t>
            </a:r>
            <a:endParaRPr lang="ko-KR" altLang="en-US" sz="18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123825" y="50165"/>
            <a:ext cx="1123315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02</a:t>
            </a:r>
            <a:endParaRPr lang="ko-KR" altLang="en-US" sz="4800" b="0" cap="none" dirty="0" smtClean="0"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5537" y="1882588"/>
            <a:ext cx="8041560" cy="41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-1905"/>
            <a:ext cx="12192635" cy="972820"/>
          </a:xfrm>
          <a:prstGeom prst="rect">
            <a:avLst/>
          </a:prstGeom>
          <a:solidFill>
            <a:srgbClr val="F4C83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910590" y="187325"/>
            <a:ext cx="1031875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모두의 편의점</a:t>
            </a:r>
            <a:endParaRPr lang="ko-KR" altLang="en-US" sz="12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907415" y="464185"/>
            <a:ext cx="322516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프로젝트 주제 및 기획의도</a:t>
            </a:r>
            <a:endParaRPr lang="ko-KR" altLang="en-US" sz="18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123825" y="50165"/>
            <a:ext cx="1123315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02</a:t>
            </a:r>
            <a:endParaRPr lang="ko-KR" altLang="en-US" sz="4800" b="0" cap="none" dirty="0" smtClean="0"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8" name="Picture 2" descr="C:/Users/user1/AppData/Roaming/PolarisOffice/ETemp/5376_10817656/image13.jpe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591310" y="1946275"/>
            <a:ext cx="3334385" cy="3943985"/>
          </a:xfrm>
          <a:prstGeom prst="rect"/>
          <a:noFill/>
        </p:spPr>
      </p:pic>
      <p:grpSp>
        <p:nvGrpSpPr>
          <p:cNvPr id="21" name="그룹 20"/>
          <p:cNvGrpSpPr/>
          <p:nvPr/>
        </p:nvGrpSpPr>
        <p:grpSpPr>
          <a:xfrm rot="0">
            <a:off x="5031105" y="1597025"/>
            <a:ext cx="5906135" cy="4638040"/>
            <a:chOff x="5031105" y="1597025"/>
            <a:chExt cx="5906135" cy="4638040"/>
          </a:xfrm>
        </p:grpSpPr>
        <p:pic>
          <p:nvPicPr>
            <p:cNvPr id="9" name="Picture 8" descr="C:/Users/user1/AppData/Roaming/PolarisOffice/ETemp/5376_10817656/image14.png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5031105" y="5234305"/>
              <a:ext cx="5906135" cy="1000760"/>
            </a:xfrm>
            <a:prstGeom prst="rect"/>
            <a:noFill/>
          </p:spPr>
        </p:pic>
        <p:pic>
          <p:nvPicPr>
            <p:cNvPr id="10" name="Picture 9" descr="C:/Users/user1/AppData/Roaming/PolarisOffice/ETemp/5376_10817656/image15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5059680" y="3439160"/>
              <a:ext cx="5848985" cy="819785"/>
            </a:xfrm>
            <a:prstGeom prst="rect"/>
            <a:noFill/>
          </p:spPr>
        </p:pic>
        <p:pic>
          <p:nvPicPr>
            <p:cNvPr id="11" name="Picture 10" descr="C:/Users/user1/AppData/Roaming/PolarisOffice/ETemp/5376_10817656/image16.png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5045710" y="2458085"/>
              <a:ext cx="5763260" cy="981710"/>
            </a:xfrm>
            <a:prstGeom prst="rect"/>
            <a:noFill/>
          </p:spPr>
        </p:pic>
        <p:pic>
          <p:nvPicPr>
            <p:cNvPr id="12" name="Picture 11" descr="C:/Users/user1/AppData/Roaming/PolarisOffice/ETemp/5376_10817656/image17.png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5059680" y="1597025"/>
              <a:ext cx="5658485" cy="867410"/>
            </a:xfrm>
            <a:prstGeom prst="rect"/>
            <a:noFill/>
          </p:spPr>
        </p:pic>
        <p:pic>
          <p:nvPicPr>
            <p:cNvPr id="14" name="Picture 13" descr="C:/Users/user1/AppData/Roaming/PolarisOffice/ETemp/5376_10817656/image18.png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5045710" y="4229100"/>
              <a:ext cx="5810885" cy="1048385"/>
            </a:xfrm>
            <a:prstGeom prst="rect"/>
            <a:noFill/>
          </p:spPr>
        </p:pic>
      </p:grpSp>
    </p:spTree>
    <p:extLst>
      <p:ext uri="{BB962C8B-B14F-4D97-AF65-F5344CB8AC3E}">
        <p14:creationId xmlns:p14="http://schemas.microsoft.com/office/powerpoint/2010/main" val="352148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-1905"/>
            <a:ext cx="12193270" cy="973455"/>
          </a:xfrm>
          <a:prstGeom prst="rect">
            <a:avLst/>
          </a:prstGeom>
          <a:solidFill>
            <a:srgbClr val="F4C83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910590" y="187325"/>
            <a:ext cx="1032510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모두의 편의점</a:t>
            </a:r>
            <a:endParaRPr lang="ko-KR" altLang="en-US" sz="12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907415" y="464185"/>
            <a:ext cx="2974303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프로젝트 주제 및 기획의도</a:t>
            </a:r>
            <a:endParaRPr lang="ko-KR" altLang="en-US" sz="18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123825" y="50165"/>
            <a:ext cx="1123950" cy="831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02</a:t>
            </a:r>
            <a:endParaRPr lang="ko-KR" altLang="en-US" sz="4800" b="0" cap="none" dirty="0" smtClean="0"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 rot="2340000">
            <a:off x="10899140" y="4703445"/>
            <a:ext cx="387985" cy="332740"/>
            <a:chOff x="10899140" y="4703445"/>
            <a:chExt cx="387985" cy="332740"/>
          </a:xfrm>
        </p:grpSpPr>
        <p:sp>
          <p:nvSpPr>
            <p:cNvPr id="37" name="도형 36"/>
            <p:cNvSpPr>
              <a:spLocks/>
            </p:cNvSpPr>
            <p:nvPr/>
          </p:nvSpPr>
          <p:spPr>
            <a:xfrm rot="31740000">
              <a:off x="10887075" y="4752975"/>
              <a:ext cx="191135" cy="224155"/>
            </a:xfrm>
            <a:prstGeom prst="triangle">
              <a:avLst/>
            </a:prstGeom>
            <a:solidFill>
              <a:srgbClr val="D8564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37"/>
            <p:cNvSpPr>
              <a:spLocks/>
            </p:cNvSpPr>
            <p:nvPr/>
          </p:nvSpPr>
          <p:spPr>
            <a:xfrm rot="35160000">
              <a:off x="11092815" y="4753610"/>
              <a:ext cx="194310" cy="287655"/>
            </a:xfrm>
            <a:prstGeom prst="triangle">
              <a:avLst/>
            </a:prstGeom>
            <a:solidFill>
              <a:srgbClr val="D8564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9" name="내용 개체 틀 38"/>
          <p:cNvSpPr txBox="1">
            <a:spLocks noGrp="1"/>
          </p:cNvSpPr>
          <p:nvPr>
            <p:ph idx="1"/>
          </p:nvPr>
        </p:nvSpPr>
        <p:spPr>
          <a:xfrm>
            <a:off x="7023735" y="2433320"/>
            <a:ext cx="4859020" cy="78740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767171"/>
                </a:solidFill>
                <a:latin typeface="서울남산체 B" charset="0"/>
                <a:ea typeface="서울남산체 B" charset="0"/>
              </a:rPr>
              <a:t>음식물 폐기량은 계속해서 증가하고 있으며,</a:t>
            </a:r>
            <a:endParaRPr lang="ko-KR" altLang="en-US" sz="1800" b="0" cap="none" dirty="0" smtClean="0">
              <a:solidFill>
                <a:srgbClr val="76717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5080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767171"/>
                </a:solidFill>
                <a:latin typeface="서울남산체 B" charset="0"/>
                <a:ea typeface="서울남산체 B" charset="0"/>
              </a:rPr>
              <a:t>그에 따른 </a:t>
            </a:r>
            <a:r>
              <a:rPr lang="en-US" altLang="ko-KR" sz="1800" b="0" u="sng" cap="none" dirty="0" smtClean="0">
                <a:solidFill>
                  <a:srgbClr val="FF6109"/>
                </a:solidFill>
                <a:latin typeface="서울남산체 B" charset="0"/>
                <a:ea typeface="서울남산체 B" charset="0"/>
              </a:rPr>
              <a:t>처리비용</a:t>
            </a:r>
            <a:r>
              <a:rPr lang="en-US" altLang="ko-KR" sz="1800" b="0" cap="none" dirty="0" smtClean="0">
                <a:solidFill>
                  <a:srgbClr val="767171"/>
                </a:solidFill>
                <a:latin typeface="서울남산체 B" charset="0"/>
                <a:ea typeface="서울남산체 B" charset="0"/>
              </a:rPr>
              <a:t>도 발생하고 있다.</a:t>
            </a:r>
            <a:endParaRPr lang="ko-KR" altLang="en-US" sz="1800" b="0" cap="none" dirty="0" smtClean="0">
              <a:solidFill>
                <a:srgbClr val="76717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5080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767171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5080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76717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40" name="텍스트 개체 틀 39"/>
          <p:cNvSpPr txBox="1">
            <a:spLocks noGrp="1"/>
          </p:cNvSpPr>
          <p:nvPr>
            <p:ph type="title" idx="2"/>
          </p:nvPr>
        </p:nvSpPr>
        <p:spPr>
          <a:xfrm>
            <a:off x="7023099" y="1900555"/>
            <a:ext cx="4859655" cy="39497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44546A"/>
                </a:solidFill>
                <a:latin typeface="서울남산체 B" charset="0"/>
                <a:ea typeface="서울남산체 B" charset="0"/>
              </a:rPr>
              <a:t>갈 수록 증가하는 음식물 폐기량</a:t>
            </a:r>
            <a:endParaRPr lang="ko-KR" altLang="en-US" sz="2000" b="1" cap="none" dirty="0" smtClean="0">
              <a:solidFill>
                <a:srgbClr val="44546A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41" name="그림 40" descr="C:/Users/user1/AppData/Roaming/PolarisOffice/ETemp/4052_13635760/fImage169087709961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6595" y="1913255"/>
            <a:ext cx="5954395" cy="3930650"/>
          </a:xfrm>
          <a:prstGeom prst="rect">
            <a:avLst/>
          </a:prstGeom>
          <a:noFill/>
        </p:spPr>
      </p:pic>
      <p:sp>
        <p:nvSpPr>
          <p:cNvPr id="42" name="내용 개체 틀 41"/>
          <p:cNvSpPr txBox="1">
            <a:spLocks noGrp="1"/>
          </p:cNvSpPr>
          <p:nvPr>
            <p:ph idx="3"/>
          </p:nvPr>
        </p:nvSpPr>
        <p:spPr>
          <a:xfrm>
            <a:off x="8052435" y="3222625"/>
            <a:ext cx="3231515" cy="7023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/>
          </a:bodyPr>
          <a:lstStyle/>
          <a:p>
            <a:pPr marL="0" indent="0" algn="l" defTabSz="5080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FF6109"/>
                </a:solidFill>
                <a:latin typeface="서울남산체 B" charset="0"/>
                <a:ea typeface="서울남산체 B" charset="0"/>
              </a:rPr>
              <a:t>식량자원가치 연간 약 20조원</a:t>
            </a:r>
            <a:r>
              <a:rPr lang="en-US" altLang="ko-KR" sz="1200" b="0" cap="none" dirty="0" smtClean="0">
                <a:solidFill>
                  <a:srgbClr val="FF6109"/>
                </a:solidFill>
                <a:latin typeface="서울남산체 B" charset="0"/>
                <a:ea typeface="서울남산체 B" charset="0"/>
              </a:rPr>
              <a:t>(2010년 기준)</a:t>
            </a:r>
            <a:endParaRPr lang="ko-KR" altLang="en-US" sz="1200" b="0" cap="none" dirty="0" smtClean="0">
              <a:solidFill>
                <a:srgbClr val="FF6109"/>
              </a:solidFill>
              <a:latin typeface="서울남산체 B" charset="0"/>
              <a:ea typeface="서울남산체 B" charset="0"/>
            </a:endParaRPr>
          </a:p>
          <a:p>
            <a:pPr marL="0" indent="0" algn="l" defTabSz="5080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FF6109"/>
                </a:solidFill>
                <a:latin typeface="서울남산체 B" charset="0"/>
                <a:ea typeface="서울남산체 B" charset="0"/>
              </a:rPr>
              <a:t>처리비용 </a:t>
            </a:r>
            <a:r>
              <a:rPr lang="en-US" altLang="ko-KR" sz="1400" b="1" cap="none" dirty="0" smtClean="0">
                <a:solidFill>
                  <a:srgbClr val="FF6109"/>
                </a:solidFill>
                <a:latin typeface="서울남산체 B" charset="0"/>
                <a:ea typeface="서울남산체 B" charset="0"/>
              </a:rPr>
              <a:t>8천억원</a:t>
            </a:r>
            <a:r>
              <a:rPr lang="en-US" altLang="ko-KR" sz="1400" b="0" cap="none" dirty="0" smtClean="0">
                <a:solidFill>
                  <a:srgbClr val="FF6109"/>
                </a:solidFill>
                <a:latin typeface="서울남산체 B" charset="0"/>
                <a:ea typeface="서울남산체 B" charset="0"/>
              </a:rPr>
              <a:t> 이상</a:t>
            </a:r>
            <a:endParaRPr lang="ko-KR" altLang="en-US" sz="1400" b="0" cap="none" dirty="0" smtClean="0">
              <a:solidFill>
                <a:srgbClr val="FF6109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43" name="그림 42" descr="C:/Users/user1/AppData/Roaming/PolarisOffice/ETemp/4052_13635760/fImage8062772491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1515" y="4220845"/>
            <a:ext cx="2017395" cy="162496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44" name="도형 43"/>
          <p:cNvSpPr>
            <a:spLocks/>
          </p:cNvSpPr>
          <p:nvPr/>
        </p:nvSpPr>
        <p:spPr>
          <a:xfrm>
            <a:off x="8943975" y="4363720"/>
            <a:ext cx="572770" cy="1311275"/>
          </a:xfrm>
          <a:prstGeom prst="upArrow">
            <a:avLst>
              <a:gd name="adj1" fmla="val 36667"/>
              <a:gd name="adj2" fmla="val 81111"/>
            </a:avLst>
          </a:prstGeom>
          <a:gradFill rotWithShape="1">
            <a:gsLst>
              <a:gs pos="0">
                <a:srgbClr val="FFCDCD">
                  <a:alpha val="70000"/>
                </a:srgbClr>
              </a:gs>
              <a:gs pos="50000">
                <a:srgbClr val="E91F1F">
                  <a:alpha val="70000"/>
                </a:srgbClr>
              </a:gs>
              <a:gs pos="100000">
                <a:srgbClr val="C00000">
                  <a:alpha val="70000"/>
                </a:srgbClr>
              </a:gs>
            </a:gsLst>
            <a:lin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내용 개체 틀 44"/>
          <p:cNvSpPr txBox="1">
            <a:spLocks noGrp="1"/>
          </p:cNvSpPr>
          <p:nvPr>
            <p:ph idx="4"/>
          </p:nvPr>
        </p:nvSpPr>
        <p:spPr>
          <a:xfrm>
            <a:off x="9458325" y="4973320"/>
            <a:ext cx="2073275" cy="5251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i="1" cap="none" dirty="0" smtClean="0">
                <a:solidFill>
                  <a:srgbClr val="C00000"/>
                </a:solidFill>
                <a:latin typeface="서울남산체 B" charset="0"/>
                <a:ea typeface="서울남산체 B" charset="0"/>
              </a:rPr>
              <a:t>처리비용 증가</a:t>
            </a:r>
            <a:endParaRPr lang="ko-KR" altLang="en-US" sz="1800" b="1" i="1" cap="none" dirty="0" smtClean="0">
              <a:solidFill>
                <a:srgbClr val="C00000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-1905"/>
            <a:ext cx="12193270" cy="973455"/>
          </a:xfrm>
          <a:prstGeom prst="rect">
            <a:avLst/>
          </a:prstGeom>
          <a:solidFill>
            <a:srgbClr val="F4C83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910590" y="187325"/>
            <a:ext cx="1032510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모두의 편의점</a:t>
            </a:r>
            <a:endParaRPr lang="ko-KR" altLang="en-US" sz="12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907415" y="464185"/>
            <a:ext cx="3171526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gradFill rotWithShape="1"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latin typeface="서울남산체 B" charset="0"/>
                <a:ea typeface="서울남산체 B" charset="0"/>
              </a:rPr>
              <a:t>프로젝트 주제 및 기획의도</a:t>
            </a:r>
            <a:endParaRPr lang="ko-KR" altLang="en-US" sz="1800" b="0" cap="none" dirty="0" smtClean="0">
              <a:gradFill rotWithShape="1"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/>
              </a:gradFill>
              <a:latin typeface="서울남산체 B" charset="0"/>
              <a:ea typeface="서울남산체 B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123825" y="50165"/>
            <a:ext cx="1123950" cy="831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 smtClean="0">
                <a:solidFill>
                  <a:srgbClr val="404040"/>
                </a:solidFill>
                <a:latin typeface="서울남산체 B" charset="0"/>
                <a:ea typeface="서울남산체 B" charset="0"/>
              </a:rPr>
              <a:t>02</a:t>
            </a:r>
            <a:endParaRPr lang="ko-KR" altLang="en-US" sz="4800" b="0" cap="none" dirty="0" smtClean="0">
              <a:solidFill>
                <a:srgbClr val="404040"/>
              </a:solidFill>
              <a:latin typeface="서울남산체 B" charset="0"/>
              <a:ea typeface="서울남산체 B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756920" y="1685925"/>
            <a:ext cx="10684510" cy="4536440"/>
            <a:chOff x="756920" y="1685925"/>
            <a:chExt cx="10684510" cy="4536440"/>
          </a:xfrm>
        </p:grpSpPr>
        <p:sp>
          <p:nvSpPr>
            <p:cNvPr id="21" name="도형 20"/>
            <p:cNvSpPr>
              <a:spLocks/>
            </p:cNvSpPr>
            <p:nvPr/>
          </p:nvSpPr>
          <p:spPr>
            <a:xfrm>
              <a:off x="756920" y="1685925"/>
              <a:ext cx="10684510" cy="4536440"/>
            </a:xfrm>
            <a:prstGeom prst="flowChartProcess">
              <a:avLst/>
            </a:prstGeom>
            <a:solidFill>
              <a:schemeClr val="bg1"/>
            </a:solidFill>
            <a:ln w="12700" cap="flat" cmpd="sng">
              <a:solidFill>
                <a:srgbClr val="4F3409">
                  <a:alpha val="100000"/>
                </a:srgbClr>
              </a:solidFill>
              <a:prstDash val="solid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도형 21"/>
            <p:cNvSpPr>
              <a:spLocks/>
            </p:cNvSpPr>
            <p:nvPr/>
          </p:nvSpPr>
          <p:spPr>
            <a:xfrm>
              <a:off x="7270750" y="3413760"/>
              <a:ext cx="1339850" cy="13436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22"/>
            <p:cNvSpPr txBox="1">
              <a:spLocks/>
            </p:cNvSpPr>
            <p:nvPr/>
          </p:nvSpPr>
          <p:spPr>
            <a:xfrm>
              <a:off x="7134225" y="3571875"/>
              <a:ext cx="1597660" cy="100774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eaLnBrk="0" fontAlgn="auto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1" cap="none" dirty="0" smtClean="0">
                  <a:solidFill>
                    <a:srgbClr val="FFFFFF"/>
                  </a:solidFill>
                  <a:latin typeface="서울남산체 B" charset="0"/>
                  <a:ea typeface="서울남산체 B" charset="0"/>
                </a:rPr>
                <a:t>음식물</a:t>
              </a:r>
              <a:endParaRPr lang="ko-KR" altLang="en-US" sz="2000" b="1" cap="none" dirty="0" smtClean="0">
                <a:solidFill>
                  <a:srgbClr val="FFFFFF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ctr" defTabSz="508000" eaLnBrk="0" fontAlgn="auto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1" cap="none" dirty="0" smtClean="0">
                  <a:solidFill>
                    <a:srgbClr val="FFFFFF"/>
                  </a:solidFill>
                  <a:latin typeface="서울남산체 B" charset="0"/>
                  <a:ea typeface="서울남산체 B" charset="0"/>
                </a:rPr>
                <a:t>폐기량</a:t>
              </a:r>
              <a:endParaRPr lang="ko-KR" altLang="en-US" sz="2000" b="1" cap="none" dirty="0" smtClean="0">
                <a:solidFill>
                  <a:srgbClr val="FFFFFF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16200000">
              <a:off x="8407400" y="3105150"/>
              <a:ext cx="594995" cy="582295"/>
            </a:xfrm>
            <a:prstGeom prst="leftArrow">
              <a:avLst/>
            </a:prstGeom>
            <a:solidFill>
              <a:srgbClr val="D25656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24"/>
            <p:cNvSpPr>
              <a:spLocks/>
            </p:cNvSpPr>
            <p:nvPr/>
          </p:nvSpPr>
          <p:spPr>
            <a:xfrm>
              <a:off x="9469120" y="3505200"/>
              <a:ext cx="1331595" cy="12503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텍스트 상자 25"/>
            <p:cNvSpPr txBox="1">
              <a:spLocks/>
            </p:cNvSpPr>
            <p:nvPr/>
          </p:nvSpPr>
          <p:spPr>
            <a:xfrm>
              <a:off x="9342755" y="3817620"/>
              <a:ext cx="1597660" cy="55054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eaLnBrk="0" fontAlgn="auto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1" cap="none" dirty="0" smtClean="0">
                  <a:solidFill>
                    <a:srgbClr val="FFFFFF"/>
                  </a:solidFill>
                  <a:latin typeface="서울남산체 B" charset="0"/>
                  <a:ea typeface="서울남산체 B" charset="0"/>
                </a:rPr>
                <a:t>처리비용</a:t>
              </a:r>
              <a:endParaRPr lang="ko-KR" altLang="en-US" sz="2000" b="1" cap="none" dirty="0" smtClean="0">
                <a:solidFill>
                  <a:srgbClr val="FFFFFF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27" name="도형 26"/>
            <p:cNvSpPr>
              <a:spLocks/>
            </p:cNvSpPr>
            <p:nvPr/>
          </p:nvSpPr>
          <p:spPr>
            <a:xfrm rot="16200000">
              <a:off x="10524490" y="3105150"/>
              <a:ext cx="594995" cy="582295"/>
            </a:xfrm>
            <a:prstGeom prst="leftArrow">
              <a:avLst/>
            </a:prstGeom>
            <a:solidFill>
              <a:srgbClr val="D25656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100455" y="2498090"/>
              <a:ext cx="3267075" cy="2661920"/>
              <a:chOff x="1100455" y="2498090"/>
              <a:chExt cx="3267075" cy="2661920"/>
            </a:xfrm>
          </p:grpSpPr>
          <p:sp>
            <p:nvSpPr>
              <p:cNvPr id="69" name="도형 68"/>
              <p:cNvSpPr>
                <a:spLocks/>
              </p:cNvSpPr>
              <p:nvPr/>
            </p:nvSpPr>
            <p:spPr>
              <a:xfrm>
                <a:off x="1315085" y="2943860"/>
                <a:ext cx="2214880" cy="2216150"/>
              </a:xfrm>
              <a:prstGeom prst="ellipse">
                <a:avLst/>
              </a:prstGeom>
              <a:solidFill>
                <a:srgbClr val="2D55AE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0" tIns="0" rIns="0" bIns="0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0" name="텍스트 상자 69"/>
              <p:cNvSpPr txBox="1">
                <a:spLocks/>
              </p:cNvSpPr>
              <p:nvPr/>
            </p:nvSpPr>
            <p:spPr>
              <a:xfrm>
                <a:off x="1100455" y="3360420"/>
                <a:ext cx="2630170" cy="146494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ctr" defTabSz="508000" eaLnBrk="0" fontAlgn="auto">
                  <a:lnSpc>
                    <a:spcPts val="36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400" b="1" cap="none" dirty="0" smtClean="0">
                    <a:solidFill>
                      <a:srgbClr val="FFFFFF"/>
                    </a:solidFill>
                    <a:latin typeface="서울남산체 B" charset="0"/>
                    <a:ea typeface="서울남산체 B" charset="0"/>
                  </a:rPr>
                  <a:t>유통기한</a:t>
                </a:r>
                <a:endParaRPr lang="ko-KR" altLang="en-US" sz="2400" b="1" cap="none" dirty="0" smtClean="0">
                  <a:solidFill>
                    <a:srgbClr val="FFFFFF"/>
                  </a:solidFill>
                  <a:latin typeface="서울남산체 B" charset="0"/>
                  <a:ea typeface="서울남산체 B" charset="0"/>
                </a:endParaRPr>
              </a:p>
              <a:p>
                <a:pPr marL="0" indent="0" algn="ctr" defTabSz="508000" eaLnBrk="0" fontAlgn="auto">
                  <a:lnSpc>
                    <a:spcPts val="36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400" b="1" cap="none" dirty="0" smtClean="0">
                    <a:solidFill>
                      <a:srgbClr val="FFFFFF"/>
                    </a:solidFill>
                    <a:latin typeface="서울남산체 B" charset="0"/>
                    <a:ea typeface="서울남산체 B" charset="0"/>
                  </a:rPr>
                  <a:t>임박 상품</a:t>
                </a:r>
                <a:endParaRPr lang="ko-KR" altLang="en-US" sz="2400" b="1" cap="none" dirty="0" smtClean="0">
                  <a:solidFill>
                    <a:srgbClr val="FFFFFF"/>
                  </a:solidFill>
                  <a:latin typeface="서울남산체 B" charset="0"/>
                  <a:ea typeface="서울남산체 B" charset="0"/>
                </a:endParaRPr>
              </a:p>
              <a:p>
                <a:pPr marL="0" indent="0" algn="ctr" defTabSz="508000" eaLnBrk="0" fontAlgn="auto">
                  <a:lnSpc>
                    <a:spcPts val="36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400" b="1" cap="none" dirty="0" smtClean="0">
                    <a:solidFill>
                      <a:srgbClr val="FFFFFF"/>
                    </a:solidFill>
                    <a:latin typeface="서울남산체 B" charset="0"/>
                    <a:ea typeface="서울남산체 B" charset="0"/>
                  </a:rPr>
                  <a:t>판매량</a:t>
                </a:r>
                <a:endParaRPr lang="ko-KR" altLang="en-US" sz="2400" b="1" cap="none" dirty="0" smtClean="0">
                  <a:solidFill>
                    <a:srgbClr val="FFFFFF"/>
                  </a:solidFill>
                  <a:latin typeface="서울남산체 B" charset="0"/>
                  <a:ea typeface="서울남산체 B" charset="0"/>
                </a:endParaRPr>
              </a:p>
            </p:txBody>
          </p:sp>
          <p:sp>
            <p:nvSpPr>
              <p:cNvPr id="71" name="도형 70"/>
              <p:cNvSpPr>
                <a:spLocks/>
              </p:cNvSpPr>
              <p:nvPr/>
            </p:nvSpPr>
            <p:spPr>
              <a:xfrm rot="5400000">
                <a:off x="3381375" y="2497455"/>
                <a:ext cx="985520" cy="986790"/>
              </a:xfrm>
              <a:prstGeom prst="leftArrow">
                <a:avLst/>
              </a:prstGeom>
              <a:solidFill>
                <a:srgbClr val="00A965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cxnSp>
          <p:nvCxnSpPr>
            <p:cNvPr id="72" name="도형 71"/>
            <p:cNvCxnSpPr/>
            <p:nvPr/>
          </p:nvCxnSpPr>
          <p:spPr>
            <a:xfrm>
              <a:off x="4688205" y="1775460"/>
              <a:ext cx="1270" cy="4387215"/>
            </a:xfrm>
            <a:prstGeom prst="line">
              <a:avLst/>
            </a:prstGeom>
            <a:ln w="19050" cap="flat" cmpd="sng">
              <a:solidFill>
                <a:srgbClr val="4F3409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도형 72"/>
            <p:cNvSpPr>
              <a:spLocks/>
            </p:cNvSpPr>
            <p:nvPr/>
          </p:nvSpPr>
          <p:spPr>
            <a:xfrm>
              <a:off x="5137150" y="3472815"/>
              <a:ext cx="1362075" cy="128333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텍스트 상자 73"/>
            <p:cNvSpPr txBox="1">
              <a:spLocks/>
            </p:cNvSpPr>
            <p:nvPr/>
          </p:nvSpPr>
          <p:spPr>
            <a:xfrm>
              <a:off x="5023485" y="3640455"/>
              <a:ext cx="1597660" cy="85534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eaLnBrk="0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1" cap="none" dirty="0" smtClean="0">
                  <a:solidFill>
                    <a:srgbClr val="FFFFFF"/>
                  </a:solidFill>
                  <a:latin typeface="서울남산체 B" charset="0"/>
                  <a:ea typeface="서울남산체 B" charset="0"/>
                </a:rPr>
                <a:t>신선식품</a:t>
              </a:r>
              <a:endParaRPr lang="ko-KR" altLang="en-US" sz="1800" b="1" cap="none" dirty="0" smtClean="0">
                <a:solidFill>
                  <a:srgbClr val="FFFFFF"/>
                </a:solidFill>
                <a:latin typeface="서울남산체 B" charset="0"/>
                <a:ea typeface="서울남산체 B" charset="0"/>
              </a:endParaRPr>
            </a:p>
            <a:p>
              <a:pPr marL="0" indent="0" algn="ctr" defTabSz="508000" eaLnBrk="0"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1" cap="none" dirty="0" smtClean="0">
                  <a:solidFill>
                    <a:srgbClr val="FFFFFF"/>
                  </a:solidFill>
                  <a:latin typeface="서울남산체 B" charset="0"/>
                  <a:ea typeface="서울남산체 B" charset="0"/>
                </a:rPr>
                <a:t>폐기처리량</a:t>
              </a:r>
              <a:endParaRPr lang="ko-KR" altLang="en-US" sz="1800" b="1" cap="none" dirty="0" smtClean="0">
                <a:solidFill>
                  <a:srgbClr val="FFFFFF"/>
                </a:solidFill>
                <a:latin typeface="서울남산체 B" charset="0"/>
                <a:ea typeface="서울남산체 B" charset="0"/>
              </a:endParaRPr>
            </a:p>
          </p:txBody>
        </p:sp>
        <p:sp>
          <p:nvSpPr>
            <p:cNvPr id="75" name="도형 74"/>
            <p:cNvSpPr>
              <a:spLocks/>
            </p:cNvSpPr>
            <p:nvPr/>
          </p:nvSpPr>
          <p:spPr>
            <a:xfrm rot="16200000">
              <a:off x="6250940" y="3105785"/>
              <a:ext cx="594995" cy="582295"/>
            </a:xfrm>
            <a:prstGeom prst="leftArrow">
              <a:avLst/>
            </a:prstGeom>
            <a:solidFill>
              <a:srgbClr val="006666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184</Paragraphs>
  <Words>379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김정은</dc:creator>
  <cp:lastModifiedBy>user1</cp:lastModifiedBy>
  <dc:title>PowerPoint 프레젠테이션</dc:title>
  <dcterms:modified xsi:type="dcterms:W3CDTF">2017-11-13T14:08:23Z</dcterms:modified>
</cp:coreProperties>
</file>