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63" r:id="rId3"/>
    <p:sldId id="295" r:id="rId4"/>
    <p:sldId id="256" r:id="rId5"/>
    <p:sldId id="296" r:id="rId6"/>
    <p:sldId id="297" r:id="rId7"/>
    <p:sldId id="282" r:id="rId8"/>
    <p:sldId id="283" r:id="rId9"/>
    <p:sldId id="289" r:id="rId10"/>
    <p:sldId id="291" r:id="rId11"/>
    <p:sldId id="290" r:id="rId12"/>
    <p:sldId id="292" r:id="rId13"/>
    <p:sldId id="259" r:id="rId14"/>
    <p:sldId id="281" r:id="rId15"/>
    <p:sldId id="274" r:id="rId16"/>
    <p:sldId id="275" r:id="rId17"/>
    <p:sldId id="287" r:id="rId18"/>
    <p:sldId id="308" r:id="rId19"/>
    <p:sldId id="310" r:id="rId20"/>
    <p:sldId id="311" r:id="rId21"/>
    <p:sldId id="306" r:id="rId22"/>
    <p:sldId id="307" r:id="rId23"/>
    <p:sldId id="309" r:id="rId24"/>
    <p:sldId id="293" r:id="rId25"/>
    <p:sldId id="285" r:id="rId26"/>
    <p:sldId id="286" r:id="rId27"/>
    <p:sldId id="268" r:id="rId28"/>
    <p:sldId id="312" r:id="rId29"/>
    <p:sldId id="267" r:id="rId30"/>
    <p:sldId id="271" r:id="rId31"/>
    <p:sldId id="298" r:id="rId32"/>
    <p:sldId id="299" r:id="rId33"/>
    <p:sldId id="300" r:id="rId34"/>
    <p:sldId id="270" r:id="rId35"/>
    <p:sldId id="280" r:id="rId36"/>
    <p:sldId id="262" r:id="rId37"/>
    <p:sldId id="301" r:id="rId38"/>
    <p:sldId id="302" r:id="rId39"/>
    <p:sldId id="303" r:id="rId40"/>
    <p:sldId id="304" r:id="rId41"/>
    <p:sldId id="30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5B"/>
    <a:srgbClr val="0689A5"/>
    <a:srgbClr val="4BB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8B112-A0DE-4E16-AE91-4369610A8F86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C5D41-DEE0-408F-8CED-DDC73F56B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1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 dirty="0"/>
              <a:t>제목입력칸</a:t>
            </a:r>
          </a:p>
        </p:txBody>
      </p:sp>
    </p:spTree>
    <p:extLst>
      <p:ext uri="{BB962C8B-B14F-4D97-AF65-F5344CB8AC3E}">
        <p14:creationId xmlns:p14="http://schemas.microsoft.com/office/powerpoint/2010/main" val="2909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그인 전 사용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4603" r="79784" b="91078"/>
          <a:stretch/>
        </p:blipFill>
        <p:spPr>
          <a:xfrm>
            <a:off x="1718814" y="1671638"/>
            <a:ext cx="230589" cy="22874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77683" y="1654886"/>
            <a:ext cx="68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/>
              <a:t>스터디 찾기        그룹 만들기        도움말                                                                   회원가입         로그인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692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20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034549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1" t="2489" r="2794" b="89978"/>
          <a:stretch/>
        </p:blipFill>
        <p:spPr>
          <a:xfrm>
            <a:off x="7709647" y="1563637"/>
            <a:ext cx="922103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4603" r="79784" b="91078"/>
          <a:stretch/>
        </p:blipFill>
        <p:spPr>
          <a:xfrm>
            <a:off x="1718814" y="1671638"/>
            <a:ext cx="230589" cy="22874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77683" y="1654886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smtClean="0"/>
              <a:t>스터디 찾기        그룹 만들기        도움말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62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룹 메인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 dirty="0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2297872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1" t="2489" r="2794" b="89978"/>
          <a:stretch/>
        </p:blipFill>
        <p:spPr>
          <a:xfrm>
            <a:off x="7709647" y="1563637"/>
            <a:ext cx="922103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4603" r="79784" b="91078"/>
          <a:stretch/>
        </p:blipFill>
        <p:spPr>
          <a:xfrm>
            <a:off x="1718814" y="1671638"/>
            <a:ext cx="230589" cy="22874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77683" y="1654886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smtClean="0"/>
              <a:t>스터디 찾기        그룹 만들기        도움말     </a:t>
            </a:r>
            <a:endParaRPr lang="ko-KR" altLang="en-US" sz="16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24118" y="1972234"/>
            <a:ext cx="1368000" cy="4294094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24116" y="2462299"/>
            <a:ext cx="136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공지사항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스터디일정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파일공유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자유게시판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24117" y="2064875"/>
            <a:ext cx="136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  <a:latin typeface="+mn-lt"/>
              </a:rPr>
              <a:t>스터디 그룹명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</a:rPr>
              <a:t>]</a:t>
            </a:r>
            <a:endParaRPr lang="ko-KR" altLang="en-US" sz="14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4117" y="2462300"/>
            <a:ext cx="13680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4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관리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2190956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6" t="3678" r="3162" b="89185"/>
          <a:stretch/>
        </p:blipFill>
        <p:spPr>
          <a:xfrm>
            <a:off x="7005507" y="1559311"/>
            <a:ext cx="1536594" cy="36076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24118" y="1972234"/>
            <a:ext cx="1368000" cy="4294094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24119" y="1972233"/>
            <a:ext cx="136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대시보드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회원관리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그룹관리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도움말관리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모집게시판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3013364" cy="39687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0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2147455" cy="16625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664036"/>
            <a:ext cx="12191999" cy="19396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3" r:id="rId5"/>
    <p:sldLayoutId id="2147483651" r:id="rId6"/>
    <p:sldLayoutId id="2147483655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8" b="363"/>
          <a:stretch/>
        </p:blipFill>
        <p:spPr>
          <a:xfrm>
            <a:off x="0" y="0"/>
            <a:ext cx="12192000" cy="7162799"/>
          </a:xfrm>
          <a:prstGeom prst="rect">
            <a:avLst/>
          </a:prstGeom>
        </p:spPr>
      </p:pic>
      <p:sp>
        <p:nvSpPr>
          <p:cNvPr id="159" name="Shape 159"/>
          <p:cNvSpPr/>
          <p:nvPr/>
        </p:nvSpPr>
        <p:spPr>
          <a:xfrm>
            <a:off x="3879273" y="-1"/>
            <a:ext cx="4502728" cy="716279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62798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Shape 160"/>
          <p:cNvSpPr txBox="1"/>
          <p:nvPr/>
        </p:nvSpPr>
        <p:spPr>
          <a:xfrm>
            <a:off x="2340928" y="2244058"/>
            <a:ext cx="7510133" cy="2369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  <a:ea typeface="10X10" panose="020D0604000000000000" pitchFamily="50" charset="-127"/>
              </a:rPr>
              <a:t>S</a:t>
            </a:r>
            <a:r>
              <a:rPr lang="en-US" sz="6000" b="1" dirty="0" err="1" smtClean="0">
                <a:solidFill>
                  <a:schemeClr val="lt1"/>
                </a:solidFill>
                <a:ea typeface="10X10" panose="020D0604000000000000" pitchFamily="50" charset="-127"/>
              </a:rPr>
              <a:t>tudy</a:t>
            </a:r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  <a:ea typeface="10X10" panose="020D0604000000000000" pitchFamily="50" charset="-127"/>
              </a:rPr>
              <a:t>H</a:t>
            </a:r>
            <a:r>
              <a:rPr lang="en-US" sz="6000" b="1" dirty="0" err="1" smtClean="0">
                <a:solidFill>
                  <a:schemeClr val="lt1"/>
                </a:solidFill>
                <a:ea typeface="10X10" panose="020D0604000000000000" pitchFamily="50" charset="-127"/>
              </a:rPr>
              <a:t>ub</a:t>
            </a:r>
            <a:endParaRPr lang="en-US" sz="6000" b="1" dirty="0">
              <a:solidFill>
                <a:schemeClr val="lt1"/>
              </a:solidFill>
              <a:ea typeface="10X10" panose="020D0604000000000000" pitchFamily="50" charset="-127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000" b="1" i="0" u="none" strike="noStrike" cap="none" dirty="0">
              <a:solidFill>
                <a:schemeClr val="lt1"/>
              </a:solidFill>
              <a:ea typeface="10X10" panose="020D0604000000000000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ea typeface="10X10" panose="020D0604000000000000" pitchFamily="50" charset="-127"/>
              </a:rPr>
              <a:t>UI </a:t>
            </a:r>
            <a:r>
              <a:rPr lang="ko-KR" altLang="en-US" sz="3600" dirty="0">
                <a:solidFill>
                  <a:schemeClr val="lt1"/>
                </a:solidFill>
                <a:ea typeface="10X10" panose="020D0604000000000000" pitchFamily="50" charset="-127"/>
              </a:rPr>
              <a:t>설계서</a:t>
            </a:r>
            <a:endParaRPr lang="en-US" sz="3600" dirty="0">
              <a:solidFill>
                <a:schemeClr val="lt1"/>
              </a:solidFill>
              <a:ea typeface="10X10" panose="020D0604000000000000" pitchFamily="50" charset="-127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340928" y="5612666"/>
            <a:ext cx="7510134" cy="11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ea typeface="10X10" panose="020D0604000000000000" pitchFamily="50" charset="-127"/>
              </a:rPr>
              <a:t>Team. </a:t>
            </a:r>
            <a:r>
              <a:rPr lang="ko-KR" altLang="en-US" dirty="0">
                <a:solidFill>
                  <a:schemeClr val="bg1"/>
                </a:solidFill>
                <a:ea typeface="10X10" panose="020D0604000000000000" pitchFamily="50" charset="-127"/>
              </a:rPr>
              <a:t>마지노선</a:t>
            </a:r>
            <a:endParaRPr lang="en-US" dirty="0">
              <a:solidFill>
                <a:schemeClr val="bg1"/>
              </a:solidFill>
              <a:ea typeface="10X10" panose="020D0604000000000000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endParaRPr sz="1600" dirty="0">
              <a:solidFill>
                <a:schemeClr val="bg1"/>
              </a:solidFill>
              <a:ea typeface="10X10" panose="020D0604000000000000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황효혁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구미향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양동균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윤찬호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조남훈</a:t>
            </a:r>
            <a:endParaRPr lang="en-US" sz="1600" dirty="0">
              <a:solidFill>
                <a:schemeClr val="bg1"/>
              </a:solidFill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9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ID/PW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98" b="5559"/>
          <a:stretch/>
        </p:blipFill>
        <p:spPr>
          <a:xfrm>
            <a:off x="216330" y="1446680"/>
            <a:ext cx="8529637" cy="4835786"/>
          </a:xfrm>
          <a:prstGeom prst="rect">
            <a:avLst/>
          </a:prstGeom>
        </p:spPr>
      </p:pic>
      <p:graphicFrame>
        <p:nvGraphicFramePr>
          <p:cNvPr id="5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00457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페이지로 이동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ID/PW</a:t>
                      </a:r>
                      <a:r>
                        <a:rPr lang="ko-KR" altLang="en-US" sz="1400" dirty="0" smtClean="0"/>
                        <a:t> 찾기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6" name="타원 8"/>
          <p:cNvSpPr/>
          <p:nvPr/>
        </p:nvSpPr>
        <p:spPr>
          <a:xfrm>
            <a:off x="9053538" y="221346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14"/>
          <p:cNvSpPr/>
          <p:nvPr/>
        </p:nvSpPr>
        <p:spPr>
          <a:xfrm>
            <a:off x="9053538" y="288785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타원 8"/>
          <p:cNvSpPr/>
          <p:nvPr/>
        </p:nvSpPr>
        <p:spPr>
          <a:xfrm>
            <a:off x="2672501" y="386457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14"/>
          <p:cNvSpPr/>
          <p:nvPr/>
        </p:nvSpPr>
        <p:spPr>
          <a:xfrm>
            <a:off x="4983562" y="386457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2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83" y="1912583"/>
            <a:ext cx="5514975" cy="362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ID/PW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graphicFrame>
        <p:nvGraphicFramePr>
          <p:cNvPr id="5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35679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비밀번호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  </a:t>
                      </a:r>
                      <a:r>
                        <a:rPr lang="ko-KR" altLang="en-US" sz="1400" dirty="0" smtClean="0"/>
                        <a:t>에 입력된 비밀번호가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기존 비밀번호와 맞는지 확인</a:t>
                      </a:r>
                      <a:endParaRPr lang="en-US" altLang="ko-KR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6" name="타원 8"/>
          <p:cNvSpPr/>
          <p:nvPr/>
        </p:nvSpPr>
        <p:spPr>
          <a:xfrm>
            <a:off x="9053538" y="221346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14"/>
          <p:cNvSpPr/>
          <p:nvPr/>
        </p:nvSpPr>
        <p:spPr>
          <a:xfrm>
            <a:off x="9053538" y="288785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타원 8"/>
          <p:cNvSpPr/>
          <p:nvPr/>
        </p:nvSpPr>
        <p:spPr>
          <a:xfrm>
            <a:off x="2885821" y="424747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14"/>
          <p:cNvSpPr/>
          <p:nvPr/>
        </p:nvSpPr>
        <p:spPr>
          <a:xfrm>
            <a:off x="2885821" y="475621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8"/>
          <p:cNvSpPr/>
          <p:nvPr/>
        </p:nvSpPr>
        <p:spPr>
          <a:xfrm>
            <a:off x="9573491" y="2818586"/>
            <a:ext cx="224932" cy="215968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2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ID/PW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5" t="3800" r="129" b="4468"/>
          <a:stretch/>
        </p:blipFill>
        <p:spPr>
          <a:xfrm>
            <a:off x="221092" y="1430767"/>
            <a:ext cx="8524875" cy="4840941"/>
          </a:xfrm>
          <a:prstGeom prst="rect">
            <a:avLst/>
          </a:prstGeom>
        </p:spPr>
      </p:pic>
      <p:graphicFrame>
        <p:nvGraphicFramePr>
          <p:cNvPr id="4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69043"/>
              </p:ext>
            </p:extLst>
          </p:nvPr>
        </p:nvGraphicFramePr>
        <p:xfrm>
          <a:off x="8963891" y="1357743"/>
          <a:ext cx="2937163" cy="491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629774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12228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이전 화면에서 입력한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비밀번호와 기존의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비밀번호가 일치하지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않는다면 입력했던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이메일로 임시</a:t>
                      </a:r>
                      <a:r>
                        <a:rPr lang="ko-KR" altLang="en-US" sz="1400" baseline="0" dirty="0" smtClean="0"/>
                        <a:t> 비밀번호를 전송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65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65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65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65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</a:tbl>
          </a:graphicData>
        </a:graphic>
      </p:graphicFrame>
      <p:sp>
        <p:nvSpPr>
          <p:cNvPr id="5" name="타원 8"/>
          <p:cNvSpPr/>
          <p:nvPr/>
        </p:nvSpPr>
        <p:spPr>
          <a:xfrm>
            <a:off x="9053538" y="221346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8"/>
          <p:cNvSpPr/>
          <p:nvPr/>
        </p:nvSpPr>
        <p:spPr>
          <a:xfrm>
            <a:off x="5047129" y="385123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63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872" y="268144"/>
            <a:ext cx="3539021" cy="396874"/>
          </a:xfrm>
        </p:spPr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메인화면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1"/>
          <a:stretch/>
        </p:blipFill>
        <p:spPr>
          <a:xfrm>
            <a:off x="235117" y="2034986"/>
            <a:ext cx="8485450" cy="4078941"/>
          </a:xfrm>
          <a:prstGeom prst="rect">
            <a:avLst/>
          </a:prstGeom>
        </p:spPr>
      </p:pic>
      <p:graphicFrame>
        <p:nvGraphicFramePr>
          <p:cNvPr id="6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80614"/>
              </p:ext>
            </p:extLst>
          </p:nvPr>
        </p:nvGraphicFramePr>
        <p:xfrm>
          <a:off x="8963891" y="1357745"/>
          <a:ext cx="2937163" cy="495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회원로그인 경우 나의 그룹 목록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나의그룹 더보기 기능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그룹의 이미지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가입한 그룹이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 이상일 경우 스크롤</a:t>
                      </a:r>
                      <a:r>
                        <a:rPr lang="ko-KR" altLang="en-US" sz="1400" baseline="0" dirty="0" smtClean="0"/>
                        <a:t>이 생성되어 화살표로 목록을 볼 수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가입한 그룹의 이름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모집게시판에 올라온 글을 확인할 수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grpSp>
        <p:nvGrpSpPr>
          <p:cNvPr id="7" name="그룹 19"/>
          <p:cNvGrpSpPr/>
          <p:nvPr/>
        </p:nvGrpSpPr>
        <p:grpSpPr>
          <a:xfrm>
            <a:off x="9061863" y="2181298"/>
            <a:ext cx="318654" cy="3885641"/>
            <a:chOff x="9061863" y="2181298"/>
            <a:chExt cx="318654" cy="3885641"/>
          </a:xfrm>
        </p:grpSpPr>
        <p:sp>
          <p:nvSpPr>
            <p:cNvPr id="8" name="타원 20"/>
            <p:cNvSpPr/>
            <p:nvPr/>
          </p:nvSpPr>
          <p:spPr>
            <a:xfrm>
              <a:off x="9061863" y="218129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</a:p>
          </p:txBody>
        </p:sp>
        <p:sp>
          <p:nvSpPr>
            <p:cNvPr id="9" name="타원 21"/>
            <p:cNvSpPr/>
            <p:nvPr/>
          </p:nvSpPr>
          <p:spPr>
            <a:xfrm>
              <a:off x="9061863" y="28870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0" name="타원 22"/>
            <p:cNvSpPr/>
            <p:nvPr/>
          </p:nvSpPr>
          <p:spPr>
            <a:xfrm>
              <a:off x="9061863" y="3610923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1" name="타원 23"/>
            <p:cNvSpPr/>
            <p:nvPr/>
          </p:nvSpPr>
          <p:spPr>
            <a:xfrm>
              <a:off x="9061863" y="4352306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12" name="타원 24"/>
            <p:cNvSpPr/>
            <p:nvPr/>
          </p:nvSpPr>
          <p:spPr>
            <a:xfrm>
              <a:off x="9061863" y="5039491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13" name="타원 25"/>
            <p:cNvSpPr/>
            <p:nvPr/>
          </p:nvSpPr>
          <p:spPr>
            <a:xfrm>
              <a:off x="9061863" y="5775993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/>
            </a:p>
          </p:txBody>
        </p:sp>
      </p:grpSp>
      <p:sp>
        <p:nvSpPr>
          <p:cNvPr id="38" name="타원 5"/>
          <p:cNvSpPr/>
          <p:nvPr/>
        </p:nvSpPr>
        <p:spPr>
          <a:xfrm>
            <a:off x="1888770" y="202368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9" name="타원 6"/>
          <p:cNvSpPr/>
          <p:nvPr/>
        </p:nvSpPr>
        <p:spPr>
          <a:xfrm>
            <a:off x="5926905" y="205801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0" name="타원 7"/>
          <p:cNvSpPr/>
          <p:nvPr/>
        </p:nvSpPr>
        <p:spPr>
          <a:xfrm>
            <a:off x="2039934" y="255959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1" name="타원 8"/>
          <p:cNvSpPr/>
          <p:nvPr/>
        </p:nvSpPr>
        <p:spPr>
          <a:xfrm>
            <a:off x="2169028" y="374248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9"/>
          <p:cNvSpPr/>
          <p:nvPr/>
        </p:nvSpPr>
        <p:spPr>
          <a:xfrm>
            <a:off x="1850374" y="413165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10"/>
          <p:cNvSpPr/>
          <p:nvPr/>
        </p:nvSpPr>
        <p:spPr>
          <a:xfrm>
            <a:off x="5997575" y="413165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5" name="타원 12"/>
          <p:cNvSpPr/>
          <p:nvPr/>
        </p:nvSpPr>
        <p:spPr>
          <a:xfrm>
            <a:off x="1444782" y="302539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13"/>
          <p:cNvSpPr/>
          <p:nvPr/>
        </p:nvSpPr>
        <p:spPr>
          <a:xfrm>
            <a:off x="7004462" y="295393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타원 14"/>
          <p:cNvSpPr/>
          <p:nvPr/>
        </p:nvSpPr>
        <p:spPr>
          <a:xfrm>
            <a:off x="1386024" y="488864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9" name="타원 16"/>
          <p:cNvSpPr/>
          <p:nvPr/>
        </p:nvSpPr>
        <p:spPr>
          <a:xfrm>
            <a:off x="2048097" y="453494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0" name="타원 31"/>
          <p:cNvSpPr/>
          <p:nvPr/>
        </p:nvSpPr>
        <p:spPr>
          <a:xfrm>
            <a:off x="3146565" y="571262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1" name="타원 15"/>
          <p:cNvSpPr/>
          <p:nvPr/>
        </p:nvSpPr>
        <p:spPr>
          <a:xfrm>
            <a:off x="7004462" y="481026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5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872" y="268144"/>
            <a:ext cx="3539021" cy="396874"/>
          </a:xfrm>
        </p:spPr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메인화면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1"/>
          <a:stretch/>
        </p:blipFill>
        <p:spPr>
          <a:xfrm>
            <a:off x="235117" y="2034986"/>
            <a:ext cx="8485450" cy="4078941"/>
          </a:xfrm>
          <a:prstGeom prst="rect">
            <a:avLst/>
          </a:prstGeom>
        </p:spPr>
      </p:pic>
      <p:sp>
        <p:nvSpPr>
          <p:cNvPr id="38" name="타원 5"/>
          <p:cNvSpPr/>
          <p:nvPr/>
        </p:nvSpPr>
        <p:spPr>
          <a:xfrm>
            <a:off x="1888770" y="202368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9" name="타원 6"/>
          <p:cNvSpPr/>
          <p:nvPr/>
        </p:nvSpPr>
        <p:spPr>
          <a:xfrm>
            <a:off x="5926905" y="205801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0" name="타원 7"/>
          <p:cNvSpPr/>
          <p:nvPr/>
        </p:nvSpPr>
        <p:spPr>
          <a:xfrm>
            <a:off x="2039934" y="255959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1" name="타원 8"/>
          <p:cNvSpPr/>
          <p:nvPr/>
        </p:nvSpPr>
        <p:spPr>
          <a:xfrm>
            <a:off x="2169028" y="374248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9"/>
          <p:cNvSpPr/>
          <p:nvPr/>
        </p:nvSpPr>
        <p:spPr>
          <a:xfrm>
            <a:off x="1850374" y="413165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10"/>
          <p:cNvSpPr/>
          <p:nvPr/>
        </p:nvSpPr>
        <p:spPr>
          <a:xfrm>
            <a:off x="5997575" y="413165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5" name="타원 12"/>
          <p:cNvSpPr/>
          <p:nvPr/>
        </p:nvSpPr>
        <p:spPr>
          <a:xfrm>
            <a:off x="1444782" y="302539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13"/>
          <p:cNvSpPr/>
          <p:nvPr/>
        </p:nvSpPr>
        <p:spPr>
          <a:xfrm>
            <a:off x="7004462" y="295393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타원 14"/>
          <p:cNvSpPr/>
          <p:nvPr/>
        </p:nvSpPr>
        <p:spPr>
          <a:xfrm>
            <a:off x="1386024" y="488864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9" name="타원 16"/>
          <p:cNvSpPr/>
          <p:nvPr/>
        </p:nvSpPr>
        <p:spPr>
          <a:xfrm>
            <a:off x="2048097" y="453494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0" name="타원 31"/>
          <p:cNvSpPr/>
          <p:nvPr/>
        </p:nvSpPr>
        <p:spPr>
          <a:xfrm>
            <a:off x="3146565" y="571262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1" name="타원 15"/>
          <p:cNvSpPr/>
          <p:nvPr/>
        </p:nvSpPr>
        <p:spPr>
          <a:xfrm>
            <a:off x="7004462" y="481026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4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31159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  </a:t>
                      </a:r>
                      <a:r>
                        <a:rPr lang="ko-KR" altLang="en-US" sz="1400" dirty="0" smtClean="0"/>
                        <a:t>번과 같은 기능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모집게시판에 올린 이미지가 출력됨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  </a:t>
                      </a:r>
                      <a:r>
                        <a:rPr lang="ko-KR" altLang="en-US" sz="1400" dirty="0" smtClean="0"/>
                        <a:t>번과 같은 기능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모집게시판에 등록된 그룹의 정보를 보여줌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sp>
        <p:nvSpPr>
          <p:cNvPr id="25" name="타원 26"/>
          <p:cNvSpPr/>
          <p:nvPr/>
        </p:nvSpPr>
        <p:spPr>
          <a:xfrm>
            <a:off x="9061863" y="218727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6" name="타원 27"/>
          <p:cNvSpPr/>
          <p:nvPr/>
        </p:nvSpPr>
        <p:spPr>
          <a:xfrm>
            <a:off x="9061863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7" name="타원 28"/>
          <p:cNvSpPr/>
          <p:nvPr/>
        </p:nvSpPr>
        <p:spPr>
          <a:xfrm>
            <a:off x="9061863" y="361666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28" name="타원 29"/>
          <p:cNvSpPr/>
          <p:nvPr/>
        </p:nvSpPr>
        <p:spPr>
          <a:xfrm>
            <a:off x="9061863" y="43538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29" name="타원 30"/>
          <p:cNvSpPr/>
          <p:nvPr/>
        </p:nvSpPr>
        <p:spPr>
          <a:xfrm>
            <a:off x="9479359" y="218727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32"/>
          <p:cNvSpPr/>
          <p:nvPr/>
        </p:nvSpPr>
        <p:spPr>
          <a:xfrm>
            <a:off x="9479358" y="361979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4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그룹 메인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51" t="11950" r="1951" b="3467"/>
          <a:stretch/>
        </p:blipFill>
        <p:spPr>
          <a:xfrm>
            <a:off x="1871663" y="2447436"/>
            <a:ext cx="6577012" cy="3781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4525" y="2135254"/>
            <a:ext cx="3749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그룹장 </a:t>
            </a:r>
            <a:r>
              <a:rPr lang="en-US" altLang="ko-KR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: </a:t>
            </a:r>
            <a:r>
              <a:rPr lang="ko-KR" altLang="en-US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홍길동 </a:t>
            </a:r>
            <a:r>
              <a:rPr lang="en-US" altLang="ko-KR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/ </a:t>
            </a:r>
            <a:r>
              <a:rPr lang="ko-KR" altLang="en-US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그룹원 </a:t>
            </a:r>
            <a:r>
              <a:rPr lang="en-US" altLang="ko-KR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: 0</a:t>
            </a:r>
            <a:r>
              <a:rPr lang="ko-KR" altLang="en-US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명 </a:t>
            </a:r>
            <a:r>
              <a:rPr lang="en-US" altLang="ko-KR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/ </a:t>
            </a:r>
            <a:r>
              <a:rPr lang="ko-KR" altLang="en-US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스터디 분야 </a:t>
            </a:r>
            <a:r>
              <a:rPr lang="en-US" altLang="ko-KR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: IT / </a:t>
            </a:r>
            <a:r>
              <a:rPr lang="ko-KR" altLang="en-US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스터디 지역 </a:t>
            </a:r>
            <a:r>
              <a:rPr lang="en-US" altLang="ko-KR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: </a:t>
            </a:r>
            <a:r>
              <a:rPr lang="ko-KR" altLang="en-US" sz="10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서울</a:t>
            </a:r>
            <a:endParaRPr lang="ko-KR" altLang="en-US" sz="1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19" y="1968650"/>
            <a:ext cx="1371320" cy="49839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6" name="타원 5"/>
          <p:cNvSpPr/>
          <p:nvPr/>
        </p:nvSpPr>
        <p:spPr>
          <a:xfrm>
            <a:off x="64792" y="188480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55198" y="195680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754766" y="242620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23"/>
          <p:cNvSpPr/>
          <p:nvPr/>
        </p:nvSpPr>
        <p:spPr>
          <a:xfrm>
            <a:off x="4090498" y="242784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97530"/>
              </p:ext>
            </p:extLst>
          </p:nvPr>
        </p:nvGraphicFramePr>
        <p:xfrm>
          <a:off x="8969187" y="1350496"/>
          <a:ext cx="2937163" cy="495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/>
                <a:gridCol w="2438399"/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</a:tr>
              <a:tr h="7249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내가 속한 그룹명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49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그룹 간략 정</a:t>
                      </a:r>
                      <a:r>
                        <a:rPr lang="ko-KR" altLang="en-US" sz="1400" baseline="0" dirty="0" smtClean="0"/>
                        <a:t>보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49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그룹</a:t>
                      </a:r>
                      <a:r>
                        <a:rPr lang="ko-KR" altLang="en-US" sz="1400" baseline="0" dirty="0" smtClean="0"/>
                        <a:t> 메인 요약페이지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각 게시판의 최신글 순서로 출력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49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더보기 기능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각 게시판으로 이동 가능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49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49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9"/>
          <p:cNvGrpSpPr/>
          <p:nvPr/>
        </p:nvGrpSpPr>
        <p:grpSpPr>
          <a:xfrm>
            <a:off x="9061863" y="2181298"/>
            <a:ext cx="318654" cy="2461954"/>
            <a:chOff x="9061863" y="2181298"/>
            <a:chExt cx="318654" cy="2461954"/>
          </a:xfrm>
        </p:grpSpPr>
        <p:sp>
          <p:nvSpPr>
            <p:cNvPr id="12" name="타원 20"/>
            <p:cNvSpPr/>
            <p:nvPr/>
          </p:nvSpPr>
          <p:spPr>
            <a:xfrm>
              <a:off x="9061863" y="218129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</a:p>
          </p:txBody>
        </p:sp>
        <p:sp>
          <p:nvSpPr>
            <p:cNvPr id="13" name="타원 21"/>
            <p:cNvSpPr/>
            <p:nvPr/>
          </p:nvSpPr>
          <p:spPr>
            <a:xfrm>
              <a:off x="9061863" y="28870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4" name="타원 22"/>
            <p:cNvSpPr/>
            <p:nvPr/>
          </p:nvSpPr>
          <p:spPr>
            <a:xfrm>
              <a:off x="9061863" y="3610923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5" name="타원 23"/>
            <p:cNvSpPr/>
            <p:nvPr/>
          </p:nvSpPr>
          <p:spPr>
            <a:xfrm>
              <a:off x="9061863" y="4352306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79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그룹 공지사항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057401"/>
            <a:ext cx="6557963" cy="41702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4119" y="2551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타원 5"/>
          <p:cNvSpPr/>
          <p:nvPr/>
        </p:nvSpPr>
        <p:spPr>
          <a:xfrm>
            <a:off x="1848473" y="262194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30"/>
          <p:cNvSpPr/>
          <p:nvPr/>
        </p:nvSpPr>
        <p:spPr>
          <a:xfrm>
            <a:off x="6345945" y="264911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7"/>
          <p:cNvSpPr/>
          <p:nvPr/>
        </p:nvSpPr>
        <p:spPr>
          <a:xfrm>
            <a:off x="6927817" y="264911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32"/>
          <p:cNvSpPr/>
          <p:nvPr/>
        </p:nvSpPr>
        <p:spPr>
          <a:xfrm>
            <a:off x="7389808" y="264911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13355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글번호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최신글이 가장 위에옴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그룹 공지사항은 그룹장만 작성 가능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글 작성 날짜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당일이면 시간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아니면 날짜 출력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글 조회수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0" name="타원 32"/>
          <p:cNvSpPr/>
          <p:nvPr/>
        </p:nvSpPr>
        <p:spPr>
          <a:xfrm>
            <a:off x="9045652" y="433245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5"/>
          <p:cNvSpPr/>
          <p:nvPr/>
        </p:nvSpPr>
        <p:spPr>
          <a:xfrm>
            <a:off x="9045652" y="218727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30"/>
          <p:cNvSpPr/>
          <p:nvPr/>
        </p:nvSpPr>
        <p:spPr>
          <a:xfrm>
            <a:off x="9045652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7"/>
          <p:cNvSpPr/>
          <p:nvPr/>
        </p:nvSpPr>
        <p:spPr>
          <a:xfrm>
            <a:off x="9045652" y="361979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0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스터디일정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4119" y="2983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12555"/>
              </p:ext>
            </p:extLst>
          </p:nvPr>
        </p:nvGraphicFramePr>
        <p:xfrm>
          <a:off x="1721166" y="2353118"/>
          <a:ext cx="6850739" cy="388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677"/>
                <a:gridCol w="978677"/>
                <a:gridCol w="978677"/>
                <a:gridCol w="978677"/>
                <a:gridCol w="978677"/>
                <a:gridCol w="978677"/>
                <a:gridCol w="9786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금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토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 </a:t>
                      </a:r>
                      <a:r>
                        <a:rPr lang="ko-KR" altLang="en-US" sz="70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21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28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 </a:t>
                      </a:r>
                      <a:r>
                        <a:rPr lang="ko-KR" altLang="en-US" sz="70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34383" y="19846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8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8628"/>
              </p:ext>
            </p:extLst>
          </p:nvPr>
        </p:nvGraphicFramePr>
        <p:xfrm>
          <a:off x="8963891" y="1357745"/>
          <a:ext cx="2937163" cy="495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 칸을 클릭하면 일정등록 창을 띄움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일정이 등록되어있을 경우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일정을 클릭하면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일정 확인</a:t>
                      </a:r>
                      <a:r>
                        <a:rPr lang="ko-KR" altLang="en-US" sz="1400" baseline="0" dirty="0" smtClean="0"/>
                        <a:t> 창을 띄움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r>
                        <a:rPr lang="ko-KR" altLang="en-US" sz="1400" baseline="0" dirty="0" smtClean="0"/>
                        <a:t> 변경 버튼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grpSp>
        <p:nvGrpSpPr>
          <p:cNvPr id="9" name="그룹 19"/>
          <p:cNvGrpSpPr/>
          <p:nvPr/>
        </p:nvGrpSpPr>
        <p:grpSpPr>
          <a:xfrm>
            <a:off x="9061863" y="2181298"/>
            <a:ext cx="318654" cy="996737"/>
            <a:chOff x="9061863" y="2181298"/>
            <a:chExt cx="318654" cy="996737"/>
          </a:xfrm>
        </p:grpSpPr>
        <p:sp>
          <p:nvSpPr>
            <p:cNvPr id="10" name="타원 20"/>
            <p:cNvSpPr/>
            <p:nvPr/>
          </p:nvSpPr>
          <p:spPr>
            <a:xfrm>
              <a:off x="9061863" y="218129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</a:p>
          </p:txBody>
        </p:sp>
        <p:sp>
          <p:nvSpPr>
            <p:cNvPr id="11" name="타원 21"/>
            <p:cNvSpPr/>
            <p:nvPr/>
          </p:nvSpPr>
          <p:spPr>
            <a:xfrm>
              <a:off x="9061863" y="28870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</p:grpSp>
      <p:sp>
        <p:nvSpPr>
          <p:cNvPr id="16" name="타원 20"/>
          <p:cNvSpPr/>
          <p:nvPr/>
        </p:nvSpPr>
        <p:spPr>
          <a:xfrm>
            <a:off x="3001722" y="290846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7" name="타원 21"/>
          <p:cNvSpPr/>
          <p:nvPr/>
        </p:nvSpPr>
        <p:spPr>
          <a:xfrm>
            <a:off x="5511839" y="269246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Isosceles Triangle 1"/>
          <p:cNvSpPr/>
          <p:nvPr/>
        </p:nvSpPr>
        <p:spPr>
          <a:xfrm rot="5400000">
            <a:off x="8204257" y="2051900"/>
            <a:ext cx="258312" cy="222683"/>
          </a:xfrm>
          <a:prstGeom prst="triangl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1791619" y="2057989"/>
            <a:ext cx="258312" cy="222683"/>
          </a:xfrm>
          <a:prstGeom prst="triangl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9" name="타원 21"/>
          <p:cNvSpPr/>
          <p:nvPr/>
        </p:nvSpPr>
        <p:spPr>
          <a:xfrm>
            <a:off x="7902814" y="198466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타원 21"/>
          <p:cNvSpPr/>
          <p:nvPr/>
        </p:nvSpPr>
        <p:spPr>
          <a:xfrm>
            <a:off x="9061863" y="362672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18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스터디일정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4119" y="2983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12555"/>
              </p:ext>
            </p:extLst>
          </p:nvPr>
        </p:nvGraphicFramePr>
        <p:xfrm>
          <a:off x="1721166" y="2353118"/>
          <a:ext cx="6850739" cy="388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677"/>
                <a:gridCol w="978677"/>
                <a:gridCol w="978677"/>
                <a:gridCol w="978677"/>
                <a:gridCol w="978677"/>
                <a:gridCol w="978677"/>
                <a:gridCol w="9786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금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토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 </a:t>
                      </a:r>
                      <a:r>
                        <a:rPr lang="ko-KR" altLang="en-US" sz="70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21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28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 </a:t>
                      </a:r>
                      <a:r>
                        <a:rPr lang="ko-KR" altLang="en-US" sz="70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34383" y="20262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19075" y="1447799"/>
            <a:ext cx="8515350" cy="48291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2885209" y="1984664"/>
            <a:ext cx="3183082" cy="3647209"/>
          </a:xfrm>
          <a:prstGeom prst="roundRect">
            <a:avLst>
              <a:gd name="adj" fmla="val 360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261572" y="2990935"/>
            <a:ext cx="1552117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82266" y="3692086"/>
            <a:ext cx="2640921" cy="1252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61572" y="266308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5875" y="266308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날짜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82859" y="298197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시간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4271071" y="3313766"/>
            <a:ext cx="632068" cy="27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82859" y="334150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온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오프라인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56808" y="300229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 : 00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6807" y="333402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오프라인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85229" y="333402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스터디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2266" y="369709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5327766" y="5131088"/>
            <a:ext cx="495421" cy="2736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9277" y="212920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일정 등록</a:t>
            </a:r>
            <a:endParaRPr lang="ko-KR" altLang="en-US" sz="1600" dirty="0"/>
          </a:p>
        </p:txBody>
      </p:sp>
      <p:graphicFrame>
        <p:nvGraphicFramePr>
          <p:cNvPr id="25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91813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임의의 날짜를 클릭했을 때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나오는 일정을 등록하는 화면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5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스터디일정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4119" y="2983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12555"/>
              </p:ext>
            </p:extLst>
          </p:nvPr>
        </p:nvGraphicFramePr>
        <p:xfrm>
          <a:off x="1721166" y="2353118"/>
          <a:ext cx="6850739" cy="388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677"/>
                <a:gridCol w="978677"/>
                <a:gridCol w="978677"/>
                <a:gridCol w="978677"/>
                <a:gridCol w="978677"/>
                <a:gridCol w="978677"/>
                <a:gridCol w="9786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금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토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 </a:t>
                      </a:r>
                      <a:r>
                        <a:rPr lang="ko-KR" altLang="en-US" sz="70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21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28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 </a:t>
                      </a:r>
                      <a:r>
                        <a:rPr lang="ko-KR" altLang="en-US" sz="70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34383" y="20262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19075" y="1447799"/>
            <a:ext cx="8515350" cy="48291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2885209" y="1984664"/>
            <a:ext cx="3183082" cy="3647209"/>
          </a:xfrm>
          <a:prstGeom prst="roundRect">
            <a:avLst>
              <a:gd name="adj" fmla="val 360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261572" y="2990935"/>
            <a:ext cx="1552117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82266" y="3692086"/>
            <a:ext cx="2640921" cy="1252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61572" y="266308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5875" y="266308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날짜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82859" y="298197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시간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4271071" y="3313766"/>
            <a:ext cx="632068" cy="276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82859" y="334150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온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오프라인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56808" y="300229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 : 00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6807" y="3334023"/>
            <a:ext cx="6463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오프라인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85229" y="333402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스터디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2266" y="369709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5327766" y="5131088"/>
            <a:ext cx="495421" cy="2736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수정</a:t>
            </a:r>
            <a:endParaRPr lang="ko-KR" altLang="en-US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00072" y="2129204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일정</a:t>
            </a:r>
            <a:endParaRPr lang="ko-KR" alt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4716513" y="5130299"/>
            <a:ext cx="495421" cy="2736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</a:p>
        </p:txBody>
      </p:sp>
      <p:graphicFrame>
        <p:nvGraphicFramePr>
          <p:cNvPr id="25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82931"/>
              </p:ext>
            </p:extLst>
          </p:nvPr>
        </p:nvGraphicFramePr>
        <p:xfrm>
          <a:off x="8963891" y="1357745"/>
          <a:ext cx="2937163" cy="495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임의의 날짜에 대한 등록된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일정을 클릭했을 경우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나타나는 화면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4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7370" y="1795789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화면 설계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" y="242047"/>
            <a:ext cx="2132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CONTENTS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1415" y="3534943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관리자 화면 설계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3035" y="237297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구조도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7229" y="2796279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3035" y="412548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구조도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7228" y="456214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4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스터디일정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4119" y="2983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21166" y="2353118"/>
          <a:ext cx="6850739" cy="388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677"/>
                <a:gridCol w="978677"/>
                <a:gridCol w="978677"/>
                <a:gridCol w="978677"/>
                <a:gridCol w="978677"/>
                <a:gridCol w="978677"/>
                <a:gridCol w="9786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금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토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6465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 </a:t>
                      </a:r>
                      <a:r>
                        <a:rPr lang="ko-KR" altLang="en-US" sz="70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21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28</a:t>
                      </a:r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13:00 </a:t>
                      </a:r>
                      <a:r>
                        <a:rPr lang="ko-KR" altLang="en-US" sz="700" dirty="0" smtClean="0"/>
                        <a:t>스터디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52966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34383" y="20262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19075" y="1447799"/>
            <a:ext cx="8515350" cy="48291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2885209" y="1984664"/>
            <a:ext cx="3183082" cy="3647209"/>
          </a:xfrm>
          <a:prstGeom prst="roundRect">
            <a:avLst>
              <a:gd name="adj" fmla="val 360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261572" y="2990935"/>
            <a:ext cx="1552117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82266" y="3692086"/>
            <a:ext cx="2640921" cy="1252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61572" y="266308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5875" y="266308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날짜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82859" y="298197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시간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4271071" y="3313766"/>
            <a:ext cx="632068" cy="276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82859" y="334150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온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오프라인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56808" y="300229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 : 00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6807" y="3334023"/>
            <a:ext cx="646331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오프라인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85229" y="333402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스터디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2266" y="369709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5327766" y="5131088"/>
            <a:ext cx="495421" cy="2736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완료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9278" y="212920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일정 수정</a:t>
            </a:r>
            <a:endParaRPr lang="ko-KR" alt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4716513" y="5130299"/>
            <a:ext cx="495421" cy="2736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</a:p>
        </p:txBody>
      </p:sp>
      <p:graphicFrame>
        <p:nvGraphicFramePr>
          <p:cNvPr id="25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92324"/>
              </p:ext>
            </p:extLst>
          </p:nvPr>
        </p:nvGraphicFramePr>
        <p:xfrm>
          <a:off x="8963891" y="1357745"/>
          <a:ext cx="2937163" cy="495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이전 화면에서 버튼을 클릭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했을 경우 나타나는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일정 수정 화면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89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파일공유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4119" y="3415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타원 17"/>
          <p:cNvSpPr/>
          <p:nvPr/>
        </p:nvSpPr>
        <p:spPr>
          <a:xfrm>
            <a:off x="9054528" y="216074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061786" y="289371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076301" y="360491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076299" y="431611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083557" y="504908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9090814" y="579657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45094" y="1976077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검색 후에 이전 </a:t>
            </a:r>
            <a:endParaRPr lang="en-US" altLang="ko-KR" sz="1400" dirty="0" smtClean="0"/>
          </a:p>
          <a:p>
            <a:r>
              <a:rPr lang="ko-KR" altLang="en-US" sz="1400" dirty="0" smtClean="0"/>
              <a:t>화면으로 이동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495896" y="2709049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      사용 후에 이전 </a:t>
            </a:r>
            <a:endParaRPr lang="en-US" altLang="ko-KR" sz="1400" dirty="0" smtClean="0"/>
          </a:p>
          <a:p>
            <a:r>
              <a:rPr lang="ko-KR" altLang="en-US" sz="1400" dirty="0" smtClean="0"/>
              <a:t>화면으로 이동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9509751" y="269443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428027" y="4284483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이름으로 검색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512930" y="49707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검색 버튼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496561" y="3548345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현재 화면 </a:t>
            </a:r>
            <a:r>
              <a:rPr lang="ko-KR" altLang="en-US" sz="1400" dirty="0" err="1" smtClean="0"/>
              <a:t>새로고침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509751" y="571818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업로드 버튼</a:t>
            </a:r>
            <a:endParaRPr lang="ko-KR" altLang="en-US" sz="1400" dirty="0"/>
          </a:p>
        </p:txBody>
      </p:sp>
      <p:grpSp>
        <p:nvGrpSpPr>
          <p:cNvPr id="30" name="그룹 4"/>
          <p:cNvGrpSpPr/>
          <p:nvPr/>
        </p:nvGrpSpPr>
        <p:grpSpPr>
          <a:xfrm>
            <a:off x="1613384" y="1795909"/>
            <a:ext cx="7118443" cy="4496303"/>
            <a:chOff x="1623775" y="1775127"/>
            <a:chExt cx="7118443" cy="4496303"/>
          </a:xfrm>
        </p:grpSpPr>
        <p:pic>
          <p:nvPicPr>
            <p:cNvPr id="33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3775" y="1989582"/>
              <a:ext cx="7118443" cy="4281848"/>
            </a:xfrm>
            <a:prstGeom prst="rect">
              <a:avLst/>
            </a:prstGeom>
          </p:spPr>
        </p:pic>
        <p:sp>
          <p:nvSpPr>
            <p:cNvPr id="34" name="타원 5"/>
            <p:cNvSpPr/>
            <p:nvPr/>
          </p:nvSpPr>
          <p:spPr>
            <a:xfrm>
              <a:off x="2700211" y="1910795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5" name="타원 6"/>
            <p:cNvSpPr/>
            <p:nvPr/>
          </p:nvSpPr>
          <p:spPr>
            <a:xfrm>
              <a:off x="3253858" y="2286851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6" name="타원 7"/>
            <p:cNvSpPr/>
            <p:nvPr/>
          </p:nvSpPr>
          <p:spPr>
            <a:xfrm>
              <a:off x="3886206" y="1906745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7" name="타원 8"/>
            <p:cNvSpPr/>
            <p:nvPr/>
          </p:nvSpPr>
          <p:spPr>
            <a:xfrm>
              <a:off x="6613615" y="1906745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8" name="타원 9"/>
            <p:cNvSpPr/>
            <p:nvPr/>
          </p:nvSpPr>
          <p:spPr>
            <a:xfrm>
              <a:off x="7860025" y="1775127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9" name="타원 11"/>
            <p:cNvSpPr/>
            <p:nvPr/>
          </p:nvSpPr>
          <p:spPr>
            <a:xfrm>
              <a:off x="8320365" y="227547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40" name="타원 12"/>
            <p:cNvSpPr/>
            <p:nvPr/>
          </p:nvSpPr>
          <p:spPr>
            <a:xfrm>
              <a:off x="1689185" y="2583524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41" name="타원 13"/>
            <p:cNvSpPr/>
            <p:nvPr/>
          </p:nvSpPr>
          <p:spPr>
            <a:xfrm>
              <a:off x="2369634" y="24241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42" name="타원 14"/>
            <p:cNvSpPr/>
            <p:nvPr/>
          </p:nvSpPr>
          <p:spPr>
            <a:xfrm>
              <a:off x="2312485" y="3427442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43" name="타원 31"/>
            <p:cNvSpPr/>
            <p:nvPr/>
          </p:nvSpPr>
          <p:spPr>
            <a:xfrm>
              <a:off x="2853643" y="3416075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0137460" y="148113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파일공유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4119" y="3415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타원 17"/>
          <p:cNvSpPr/>
          <p:nvPr/>
        </p:nvSpPr>
        <p:spPr>
          <a:xfrm>
            <a:off x="9054528" y="216074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061786" y="289371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076301" y="360491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타원 31"/>
          <p:cNvSpPr/>
          <p:nvPr/>
        </p:nvSpPr>
        <p:spPr>
          <a:xfrm>
            <a:off x="9061138" y="435554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07857" y="2744379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이름 및 파일에</a:t>
            </a:r>
            <a:endParaRPr lang="en-US" altLang="ko-KR" sz="1400" dirty="0" smtClean="0"/>
          </a:p>
          <a:p>
            <a:r>
              <a:rPr lang="ko-KR" altLang="en-US" sz="1400" dirty="0" smtClean="0"/>
              <a:t>대한 간략한 설명 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612016" y="3565390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다운로드 버튼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604757" y="4298357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파일 삭제 버튼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507857" y="1971941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파일을 간략한 </a:t>
            </a:r>
            <a:endParaRPr lang="en-US" altLang="ko-KR" sz="1400" dirty="0" smtClean="0"/>
          </a:p>
          <a:p>
            <a:r>
              <a:rPr lang="ko-KR" altLang="en-US" sz="1400" dirty="0" smtClean="0"/>
              <a:t>아이콘으로 표시</a:t>
            </a:r>
            <a:endParaRPr lang="ko-KR" altLang="en-US" sz="1400" dirty="0"/>
          </a:p>
        </p:txBody>
      </p:sp>
      <p:grpSp>
        <p:nvGrpSpPr>
          <p:cNvPr id="27" name="그룹 4"/>
          <p:cNvGrpSpPr/>
          <p:nvPr/>
        </p:nvGrpSpPr>
        <p:grpSpPr>
          <a:xfrm>
            <a:off x="1613384" y="1795909"/>
            <a:ext cx="7118443" cy="4496303"/>
            <a:chOff x="1623775" y="1775127"/>
            <a:chExt cx="7118443" cy="4496303"/>
          </a:xfrm>
        </p:grpSpPr>
        <p:pic>
          <p:nvPicPr>
            <p:cNvPr id="41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3775" y="1989582"/>
              <a:ext cx="7118443" cy="4281848"/>
            </a:xfrm>
            <a:prstGeom prst="rect">
              <a:avLst/>
            </a:prstGeom>
          </p:spPr>
        </p:pic>
        <p:sp>
          <p:nvSpPr>
            <p:cNvPr id="42" name="타원 5"/>
            <p:cNvSpPr/>
            <p:nvPr/>
          </p:nvSpPr>
          <p:spPr>
            <a:xfrm>
              <a:off x="2700211" y="1910795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3" name="타원 6"/>
            <p:cNvSpPr/>
            <p:nvPr/>
          </p:nvSpPr>
          <p:spPr>
            <a:xfrm>
              <a:off x="3253858" y="2286851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4" name="타원 7"/>
            <p:cNvSpPr/>
            <p:nvPr/>
          </p:nvSpPr>
          <p:spPr>
            <a:xfrm>
              <a:off x="3886206" y="1906745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45" name="타원 8"/>
            <p:cNvSpPr/>
            <p:nvPr/>
          </p:nvSpPr>
          <p:spPr>
            <a:xfrm>
              <a:off x="6613615" y="1906745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6" name="타원 9"/>
            <p:cNvSpPr/>
            <p:nvPr/>
          </p:nvSpPr>
          <p:spPr>
            <a:xfrm>
              <a:off x="7860025" y="1775127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47" name="타원 11"/>
            <p:cNvSpPr/>
            <p:nvPr/>
          </p:nvSpPr>
          <p:spPr>
            <a:xfrm>
              <a:off x="8320365" y="227547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48" name="타원 12"/>
            <p:cNvSpPr/>
            <p:nvPr/>
          </p:nvSpPr>
          <p:spPr>
            <a:xfrm>
              <a:off x="1689185" y="2583524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49" name="타원 13"/>
            <p:cNvSpPr/>
            <p:nvPr/>
          </p:nvSpPr>
          <p:spPr>
            <a:xfrm>
              <a:off x="2369634" y="24241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50" name="타원 14"/>
            <p:cNvSpPr/>
            <p:nvPr/>
          </p:nvSpPr>
          <p:spPr>
            <a:xfrm>
              <a:off x="2312485" y="3427442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51" name="타원 31"/>
            <p:cNvSpPr/>
            <p:nvPr/>
          </p:nvSpPr>
          <p:spPr>
            <a:xfrm>
              <a:off x="2853643" y="3416075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137460" y="148113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095" y="1422707"/>
            <a:ext cx="8528119" cy="4832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5" y="1422707"/>
            <a:ext cx="8584764" cy="483243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388033" y="240387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388033" y="276666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388033" y="381530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393509" y="435270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057853" y="218269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9057853" y="291214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9057853" y="364159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9057853" y="435270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483581" y="200500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어떤 그룹에 파일을 </a:t>
            </a:r>
            <a:endParaRPr lang="en-US" altLang="ko-KR" sz="1400" dirty="0" smtClean="0"/>
          </a:p>
          <a:p>
            <a:r>
              <a:rPr lang="ko-KR" altLang="en-US" sz="1400" dirty="0" smtClean="0"/>
              <a:t>업로드 할지 선택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483581" y="2725402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파일에 대한 간단한 </a:t>
            </a:r>
            <a:endParaRPr lang="en-US" altLang="ko-KR" sz="1400" dirty="0" smtClean="0"/>
          </a:p>
          <a:p>
            <a:r>
              <a:rPr lang="ko-KR" altLang="en-US" sz="1400" dirty="0" smtClean="0"/>
              <a:t>설명 작성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491673" y="361573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첨부파일 선택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483581" y="4303770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업로드 완료</a:t>
            </a:r>
            <a:endParaRPr lang="ko-KR" alt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0137460" y="148113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3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4119" y="3847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714"/>
          <a:stretch/>
        </p:blipFill>
        <p:spPr>
          <a:xfrm>
            <a:off x="1700212" y="2504209"/>
            <a:ext cx="6557963" cy="3723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0212" y="208857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graphicFrame>
        <p:nvGraphicFramePr>
          <p:cNvPr id="7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69992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스터디 그룹에 대한 자유게시판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095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pic>
        <p:nvPicPr>
          <p:cNvPr id="5" name="Picture 2" descr="C:\Users\DongKyun\Desktop\KH정보교육원\세미프로젝트\protoio-semi2-screenshots\10.1-그룹 Q&amp;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t="13051" r="11346"/>
          <a:stretch/>
        </p:blipFill>
        <p:spPr bwMode="auto">
          <a:xfrm>
            <a:off x="2291381" y="2151528"/>
            <a:ext cx="5421854" cy="404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2234343" y="278199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3651663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651663" y="317803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525491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276606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387640" y="372294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234343" y="401389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50772" y="525918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89269" y="525918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28313" y="526611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altLang="ko-KR" smtClean="0"/>
              <a:t>10</a:t>
            </a: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70960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Q&amp;A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게시글의 기본 크기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Q&amp;A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Q&amp;A</a:t>
                      </a:r>
                      <a:r>
                        <a:rPr lang="ko-KR" altLang="en-US" sz="1400" baseline="0" dirty="0" smtClean="0"/>
                        <a:t> 내용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작성시간은 당일</a:t>
                      </a:r>
                      <a:r>
                        <a:rPr lang="ko-KR" altLang="en-US" sz="1400" baseline="0" dirty="0" smtClean="0"/>
                        <a:t> 작성일경우 시간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아닐경우 날짜를 표시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Q&amp;A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작성자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Q&amp;A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댓글 수를 표시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9061863" y="2181298"/>
            <a:ext cx="318654" cy="3885641"/>
            <a:chOff x="9061863" y="2181298"/>
            <a:chExt cx="318654" cy="3885641"/>
          </a:xfrm>
        </p:grpSpPr>
        <p:sp>
          <p:nvSpPr>
            <p:cNvPr id="21" name="타원 20"/>
            <p:cNvSpPr/>
            <p:nvPr/>
          </p:nvSpPr>
          <p:spPr>
            <a:xfrm>
              <a:off x="9061863" y="218129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</a:p>
          </p:txBody>
        </p:sp>
        <p:sp>
          <p:nvSpPr>
            <p:cNvPr id="22" name="타원 21"/>
            <p:cNvSpPr/>
            <p:nvPr/>
          </p:nvSpPr>
          <p:spPr>
            <a:xfrm>
              <a:off x="9061863" y="28870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061863" y="3610923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061863" y="4352306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9061863" y="5039491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9061863" y="5775993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24119" y="4279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2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ongKyun\Desktop\KH정보교육원\세미프로젝트\protoio-semi2-screenshots\10.1-그룹 Q&amp;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3" t="12589" r="11604" b="-100"/>
          <a:stretch/>
        </p:blipFill>
        <p:spPr bwMode="auto">
          <a:xfrm>
            <a:off x="2323651" y="2130013"/>
            <a:ext cx="5368067" cy="40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2234343" y="278199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3651663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651663" y="317803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525491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276606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387640" y="372294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234343" y="401389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50772" y="525918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89269" y="525918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28313" y="526611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altLang="ko-KR" smtClean="0"/>
              <a:t>10</a:t>
            </a: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60433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Q&amp;A </a:t>
                      </a:r>
                      <a:r>
                        <a:rPr lang="ko-KR" altLang="en-US" sz="1400" dirty="0" smtClean="0"/>
                        <a:t>게시글 클릭시 댓글의 내용이 보이도록 창이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Q&amp;A </a:t>
                      </a:r>
                      <a:r>
                        <a:rPr lang="ko-KR" altLang="en-US" sz="1400" dirty="0" smtClean="0"/>
                        <a:t>댓글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Q&amp;A </a:t>
                      </a:r>
                      <a:r>
                        <a:rPr lang="ko-KR" altLang="en-US" sz="1400" dirty="0" smtClean="0"/>
                        <a:t>댓글내용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작성시간은 당일</a:t>
                      </a:r>
                      <a:r>
                        <a:rPr lang="ko-KR" altLang="en-US" sz="1400" baseline="0" dirty="0" smtClean="0"/>
                        <a:t> 작성일경우 시간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아닐경우 날짜를 표시</a:t>
                      </a:r>
                      <a:endParaRPr lang="ko-KR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9061863" y="218727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061863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061863" y="361666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061863" y="43538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3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4119" y="4279413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5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63437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이미지를 등록하는 버튼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그룹 이름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카테고리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스터디 방식 선택 버튼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주요 스터디 지역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그룹 설명 입력</a:t>
                      </a:r>
                      <a:r>
                        <a:rPr lang="ko-KR" altLang="en-US" sz="1400" baseline="0" dirty="0" smtClean="0"/>
                        <a:t>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8846" y="2375647"/>
            <a:ext cx="3236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스터디 그룹 이름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카테고리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스터디 방식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주요 지역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한줄 소개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159188" y="5563367"/>
            <a:ext cx="3267636" cy="439270"/>
          </a:xfrm>
          <a:prstGeom prst="round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그룹 만들기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59188" y="2994209"/>
            <a:ext cx="3195918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59188" y="3747247"/>
            <a:ext cx="1564341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9188" y="4491314"/>
            <a:ext cx="3195918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59188" y="5298141"/>
            <a:ext cx="3195918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92472" y="3433478"/>
            <a:ext cx="1434352" cy="313769"/>
          </a:xfrm>
          <a:prstGeom prst="roundRect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6992472" y="3439816"/>
            <a:ext cx="726140" cy="307431"/>
          </a:xfrm>
          <a:prstGeom prst="roundRect">
            <a:avLst/>
          </a:prstGeom>
          <a:solidFill>
            <a:srgbClr val="06465B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073251" y="3465695"/>
            <a:ext cx="5645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</a:rPr>
              <a:t>온라인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9079" y="3465695"/>
            <a:ext cx="69121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smtClean="0"/>
              <a:t>오프라인</a:t>
            </a:r>
            <a:endParaRPr lang="ko-KR" altLang="en-US" sz="1100" dirty="0"/>
          </a:p>
        </p:txBody>
      </p:sp>
      <p:pic>
        <p:nvPicPr>
          <p:cNvPr id="22" name="내용 개체 틀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" t="13339" r="48282"/>
          <a:stretch/>
        </p:blipFill>
        <p:spPr>
          <a:xfrm>
            <a:off x="1489159" y="2699032"/>
            <a:ext cx="2205318" cy="2166576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489159" y="5164326"/>
            <a:ext cx="2205318" cy="397028"/>
          </a:xfrm>
          <a:prstGeom prst="round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대표 사진 등록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16" name="그룹 3"/>
          <p:cNvGrpSpPr/>
          <p:nvPr/>
        </p:nvGrpSpPr>
        <p:grpSpPr>
          <a:xfrm>
            <a:off x="4755003" y="2181298"/>
            <a:ext cx="4625514" cy="3885641"/>
            <a:chOff x="4755003" y="2181298"/>
            <a:chExt cx="4625514" cy="3885641"/>
          </a:xfrm>
        </p:grpSpPr>
        <p:sp>
          <p:nvSpPr>
            <p:cNvPr id="21" name="타원 20"/>
            <p:cNvSpPr/>
            <p:nvPr/>
          </p:nvSpPr>
          <p:spPr>
            <a:xfrm>
              <a:off x="9061863" y="218129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</a:p>
          </p:txBody>
        </p:sp>
        <p:sp>
          <p:nvSpPr>
            <p:cNvPr id="24" name="타원 21"/>
            <p:cNvSpPr/>
            <p:nvPr/>
          </p:nvSpPr>
          <p:spPr>
            <a:xfrm>
              <a:off x="9061863" y="28870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5" name="타원 22"/>
            <p:cNvSpPr/>
            <p:nvPr/>
          </p:nvSpPr>
          <p:spPr>
            <a:xfrm>
              <a:off x="9061863" y="3610923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6" name="타원 23"/>
            <p:cNvSpPr/>
            <p:nvPr/>
          </p:nvSpPr>
          <p:spPr>
            <a:xfrm>
              <a:off x="9061863" y="4352306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27" name="타원 24"/>
            <p:cNvSpPr/>
            <p:nvPr/>
          </p:nvSpPr>
          <p:spPr>
            <a:xfrm>
              <a:off x="9061863" y="5039491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8" name="타원 25"/>
            <p:cNvSpPr/>
            <p:nvPr/>
          </p:nvSpPr>
          <p:spPr>
            <a:xfrm>
              <a:off x="9061863" y="5775993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2" name="타원 23"/>
            <p:cNvSpPr/>
            <p:nvPr/>
          </p:nvSpPr>
          <p:spPr>
            <a:xfrm>
              <a:off x="6651224" y="34448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33" name="타원 24"/>
            <p:cNvSpPr/>
            <p:nvPr/>
          </p:nvSpPr>
          <p:spPr>
            <a:xfrm>
              <a:off x="4755003" y="419695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4" name="타원 25"/>
            <p:cNvSpPr/>
            <p:nvPr/>
          </p:nvSpPr>
          <p:spPr>
            <a:xfrm>
              <a:off x="4755003" y="496313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29" name="타원 20"/>
          <p:cNvSpPr/>
          <p:nvPr/>
        </p:nvSpPr>
        <p:spPr>
          <a:xfrm>
            <a:off x="1170504" y="521736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30" name="타원 21"/>
          <p:cNvSpPr/>
          <p:nvPr/>
        </p:nvSpPr>
        <p:spPr>
          <a:xfrm>
            <a:off x="4755003" y="269903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1" name="타원 22"/>
          <p:cNvSpPr/>
          <p:nvPr/>
        </p:nvSpPr>
        <p:spPr>
          <a:xfrm>
            <a:off x="4755003" y="343347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타원 25"/>
          <p:cNvSpPr/>
          <p:nvPr/>
        </p:nvSpPr>
        <p:spPr>
          <a:xfrm>
            <a:off x="4768450" y="561324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8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49834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클릭시 그룹을 생성하는 하고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그룹 메인 페이지로 이동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8846" y="2375647"/>
            <a:ext cx="3236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스터디 그룹 이름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카테고리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스터디 방식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주요 지역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한줄 소개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159188" y="5563367"/>
            <a:ext cx="3267636" cy="439270"/>
          </a:xfrm>
          <a:prstGeom prst="round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그룹 만들기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59188" y="2994209"/>
            <a:ext cx="3195918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59188" y="3747247"/>
            <a:ext cx="1564341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9188" y="4491314"/>
            <a:ext cx="3195918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59188" y="5298141"/>
            <a:ext cx="3195918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92472" y="3433478"/>
            <a:ext cx="1434352" cy="313769"/>
          </a:xfrm>
          <a:prstGeom prst="roundRect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6992472" y="3439816"/>
            <a:ext cx="726140" cy="307431"/>
          </a:xfrm>
          <a:prstGeom prst="roundRect">
            <a:avLst/>
          </a:prstGeom>
          <a:solidFill>
            <a:srgbClr val="06465B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073251" y="3465695"/>
            <a:ext cx="5645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</a:rPr>
              <a:t>온라인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9079" y="3465695"/>
            <a:ext cx="69121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smtClean="0"/>
              <a:t>오프라인</a:t>
            </a:r>
            <a:endParaRPr lang="ko-KR" altLang="en-US" sz="1100" dirty="0"/>
          </a:p>
        </p:txBody>
      </p:sp>
      <p:pic>
        <p:nvPicPr>
          <p:cNvPr id="22" name="내용 개체 틀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" t="13339" r="48282"/>
          <a:stretch/>
        </p:blipFill>
        <p:spPr>
          <a:xfrm>
            <a:off x="1489159" y="2699032"/>
            <a:ext cx="2205318" cy="2166576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489159" y="5164326"/>
            <a:ext cx="2205318" cy="397028"/>
          </a:xfrm>
          <a:prstGeom prst="round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대표 사진 등록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16" name="그룹 3"/>
          <p:cNvGrpSpPr/>
          <p:nvPr/>
        </p:nvGrpSpPr>
        <p:grpSpPr>
          <a:xfrm>
            <a:off x="4755003" y="2181298"/>
            <a:ext cx="4625514" cy="3072786"/>
            <a:chOff x="4755003" y="2181298"/>
            <a:chExt cx="4625514" cy="3072786"/>
          </a:xfrm>
        </p:grpSpPr>
        <p:sp>
          <p:nvSpPr>
            <p:cNvPr id="21" name="타원 20"/>
            <p:cNvSpPr/>
            <p:nvPr/>
          </p:nvSpPr>
          <p:spPr>
            <a:xfrm>
              <a:off x="9061863" y="218129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en-US" altLang="ko-KR" dirty="0" smtClean="0"/>
            </a:p>
          </p:txBody>
        </p:sp>
        <p:sp>
          <p:nvSpPr>
            <p:cNvPr id="32" name="타원 23"/>
            <p:cNvSpPr/>
            <p:nvPr/>
          </p:nvSpPr>
          <p:spPr>
            <a:xfrm>
              <a:off x="6651224" y="34448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33" name="타원 24"/>
            <p:cNvSpPr/>
            <p:nvPr/>
          </p:nvSpPr>
          <p:spPr>
            <a:xfrm>
              <a:off x="4755003" y="419695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4" name="타원 25"/>
            <p:cNvSpPr/>
            <p:nvPr/>
          </p:nvSpPr>
          <p:spPr>
            <a:xfrm>
              <a:off x="4755003" y="496313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29" name="타원 20"/>
          <p:cNvSpPr/>
          <p:nvPr/>
        </p:nvSpPr>
        <p:spPr>
          <a:xfrm>
            <a:off x="1170504" y="521736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30" name="타원 21"/>
          <p:cNvSpPr/>
          <p:nvPr/>
        </p:nvSpPr>
        <p:spPr>
          <a:xfrm>
            <a:off x="4755003" y="269903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1" name="타원 22"/>
          <p:cNvSpPr/>
          <p:nvPr/>
        </p:nvSpPr>
        <p:spPr>
          <a:xfrm>
            <a:off x="4755003" y="343347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타원 25"/>
          <p:cNvSpPr/>
          <p:nvPr/>
        </p:nvSpPr>
        <p:spPr>
          <a:xfrm>
            <a:off x="4768450" y="561324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3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모집 게시판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74" y="2046865"/>
            <a:ext cx="6404690" cy="4230110"/>
          </a:xfrm>
          <a:prstGeom prst="rect">
            <a:avLst/>
          </a:prstGeom>
        </p:spPr>
      </p:pic>
      <p:sp>
        <p:nvSpPr>
          <p:cNvPr id="4" name="타원 5"/>
          <p:cNvSpPr/>
          <p:nvPr/>
        </p:nvSpPr>
        <p:spPr>
          <a:xfrm>
            <a:off x="4593932" y="198068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5" name="타원 7"/>
          <p:cNvSpPr/>
          <p:nvPr/>
        </p:nvSpPr>
        <p:spPr>
          <a:xfrm>
            <a:off x="1636293" y="230020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9"/>
          <p:cNvSpPr/>
          <p:nvPr/>
        </p:nvSpPr>
        <p:spPr>
          <a:xfrm>
            <a:off x="1070911" y="337179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타원 10"/>
          <p:cNvSpPr/>
          <p:nvPr/>
        </p:nvSpPr>
        <p:spPr>
          <a:xfrm>
            <a:off x="2100478" y="292310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" name="타원 11"/>
          <p:cNvSpPr/>
          <p:nvPr/>
        </p:nvSpPr>
        <p:spPr>
          <a:xfrm>
            <a:off x="1932827" y="416192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타원 12"/>
          <p:cNvSpPr/>
          <p:nvPr/>
        </p:nvSpPr>
        <p:spPr>
          <a:xfrm>
            <a:off x="1614173" y="507397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graphicFrame>
        <p:nvGraphicFramePr>
          <p:cNvPr id="10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19447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스터디 검색 가능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필터페이지로 이동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신규스터디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분야 관계없이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최근 등록된 스터디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좌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우로 이동 가능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스터디 그룹 이미지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로고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스터디명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분류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지역명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인원수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그룹장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분야별 스터디 출력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grpSp>
        <p:nvGrpSpPr>
          <p:cNvPr id="11" name="그룹 3"/>
          <p:cNvGrpSpPr/>
          <p:nvPr/>
        </p:nvGrpSpPr>
        <p:grpSpPr>
          <a:xfrm>
            <a:off x="9061863" y="2181298"/>
            <a:ext cx="318654" cy="3885641"/>
            <a:chOff x="9061863" y="2181298"/>
            <a:chExt cx="318654" cy="3885641"/>
          </a:xfrm>
        </p:grpSpPr>
        <p:sp>
          <p:nvSpPr>
            <p:cNvPr id="12" name="타원 20"/>
            <p:cNvSpPr/>
            <p:nvPr/>
          </p:nvSpPr>
          <p:spPr>
            <a:xfrm>
              <a:off x="9061863" y="2181298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</a:p>
          </p:txBody>
        </p:sp>
        <p:sp>
          <p:nvSpPr>
            <p:cNvPr id="13" name="타원 21"/>
            <p:cNvSpPr/>
            <p:nvPr/>
          </p:nvSpPr>
          <p:spPr>
            <a:xfrm>
              <a:off x="9061863" y="2887089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4" name="타원 22"/>
            <p:cNvSpPr/>
            <p:nvPr/>
          </p:nvSpPr>
          <p:spPr>
            <a:xfrm>
              <a:off x="9061863" y="3610923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5" name="타원 23"/>
            <p:cNvSpPr/>
            <p:nvPr/>
          </p:nvSpPr>
          <p:spPr>
            <a:xfrm>
              <a:off x="9061863" y="4352306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16" name="타원 24"/>
            <p:cNvSpPr/>
            <p:nvPr/>
          </p:nvSpPr>
          <p:spPr>
            <a:xfrm>
              <a:off x="9061863" y="5039491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17" name="타원 25"/>
            <p:cNvSpPr/>
            <p:nvPr/>
          </p:nvSpPr>
          <p:spPr>
            <a:xfrm>
              <a:off x="9061863" y="5775993"/>
              <a:ext cx="318654" cy="290946"/>
            </a:xfrm>
            <a:prstGeom prst="ellipse">
              <a:avLst/>
            </a:prstGeom>
            <a:solidFill>
              <a:srgbClr val="068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7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7370" y="316739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화면 설계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4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74" y="2046865"/>
            <a:ext cx="6404690" cy="4230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075" y="1447799"/>
            <a:ext cx="8515350" cy="48291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8" t="14728" r="30544" b="13652"/>
          <a:stretch/>
        </p:blipFill>
        <p:spPr>
          <a:xfrm>
            <a:off x="2898962" y="2239774"/>
            <a:ext cx="3155576" cy="3245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모집 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검색필터</a:t>
            </a:r>
            <a:endParaRPr lang="ko-KR" altLang="en-US" dirty="0"/>
          </a:p>
        </p:txBody>
      </p:sp>
      <p:sp>
        <p:nvSpPr>
          <p:cNvPr id="7" name="타원 5"/>
          <p:cNvSpPr/>
          <p:nvPr/>
        </p:nvSpPr>
        <p:spPr>
          <a:xfrm>
            <a:off x="2960456" y="260510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2960456" y="30415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9"/>
          <p:cNvSpPr/>
          <p:nvPr/>
        </p:nvSpPr>
        <p:spPr>
          <a:xfrm>
            <a:off x="2960456" y="363053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74175" y="49989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2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84056"/>
              </p:ext>
            </p:extLst>
          </p:nvPr>
        </p:nvGraphicFramePr>
        <p:xfrm>
          <a:off x="8963891" y="1357745"/>
          <a:ext cx="2937163" cy="49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6016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스터디방법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온라인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오프라인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모두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스터디 분야</a:t>
                      </a:r>
                      <a:r>
                        <a:rPr lang="en-US" altLang="ko-KR" sz="1400" baseline="0" dirty="0" smtClean="0"/>
                        <a:t> : it, </a:t>
                      </a:r>
                      <a:r>
                        <a:rPr lang="ko-KR" altLang="en-US" sz="1400" baseline="0" dirty="0" smtClean="0"/>
                        <a:t>수학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영어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토익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일본어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스터디 지역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서울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경기</a:t>
                      </a:r>
                      <a:r>
                        <a:rPr lang="en-US" altLang="ko-KR" sz="1400" baseline="0" dirty="0" smtClean="0"/>
                        <a:t>…)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1</a:t>
                      </a:r>
                      <a:r>
                        <a:rPr lang="ko-KR" altLang="en-US" sz="1400" baseline="0" dirty="0" smtClean="0"/>
                        <a:t>차 선택후 상세지역 선택</a:t>
                      </a:r>
                      <a:endParaRPr lang="en-US" altLang="ko-KR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완료</a:t>
                      </a:r>
                      <a:endParaRPr lang="ko-KR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3" name="타원 5"/>
          <p:cNvSpPr/>
          <p:nvPr/>
        </p:nvSpPr>
        <p:spPr>
          <a:xfrm>
            <a:off x="9052393" y="214566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</a:p>
        </p:txBody>
      </p:sp>
      <p:sp>
        <p:nvSpPr>
          <p:cNvPr id="14" name="타원 7"/>
          <p:cNvSpPr/>
          <p:nvPr/>
        </p:nvSpPr>
        <p:spPr>
          <a:xfrm>
            <a:off x="9057887" y="288708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" name="타원 9"/>
          <p:cNvSpPr/>
          <p:nvPr/>
        </p:nvSpPr>
        <p:spPr>
          <a:xfrm>
            <a:off x="9052393" y="356640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" name="타원 10"/>
          <p:cNvSpPr/>
          <p:nvPr/>
        </p:nvSpPr>
        <p:spPr>
          <a:xfrm>
            <a:off x="9064227" y="430483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도움말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1" y="2150944"/>
            <a:ext cx="8503200" cy="3736727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58893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관리자가 쓰는 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검색어입력필드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질문게시판 검색결과 창으로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서비스카테고리별 화면 창으로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16727" y="454429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060872" y="439881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98618" y="264621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318424" y="322810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074727" y="365760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026727" y="311034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64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도움말 </a:t>
            </a:r>
            <a:r>
              <a:rPr lang="en-US" altLang="ko-KR" dirty="0"/>
              <a:t>- </a:t>
            </a:r>
            <a:r>
              <a:rPr lang="ko-KR" altLang="en-US" dirty="0"/>
              <a:t>서비스별 화면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85" y="2318957"/>
            <a:ext cx="5398433" cy="3474766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22300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클릭시 확장되어 답변을 보여줌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사용자가 질문을 쓸 수 있는 게시판으로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777319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37564" y="514003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10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도움말 </a:t>
            </a:r>
            <a:r>
              <a:rPr lang="en-US" altLang="ko-KR" dirty="0"/>
              <a:t>- </a:t>
            </a:r>
            <a:r>
              <a:rPr lang="ko-KR" altLang="en-US" dirty="0"/>
              <a:t>질문하기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8510" y="2318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질문하기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6750" y="2969837"/>
            <a:ext cx="5760000" cy="3025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56" y="3288469"/>
            <a:ext cx="4699187" cy="2388323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34893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글쓰기화면으로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06087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06" r="-1"/>
          <a:stretch/>
        </p:blipFill>
        <p:spPr>
          <a:xfrm>
            <a:off x="235526" y="1964821"/>
            <a:ext cx="8499801" cy="4311288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7135078" y="538584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80909" y="271127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89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0707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회원의 기본정보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정보 수정화면 이동 버튼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그룹의 대표사진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24" y="2178424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정보를 </a:t>
            </a:r>
            <a:r>
              <a:rPr lang="ko-KR" altLang="en-US" dirty="0" smtClean="0">
                <a:solidFill>
                  <a:schemeClr val="accent5"/>
                </a:solidFill>
              </a:rPr>
              <a:t>최신 정보로 관리</a:t>
            </a:r>
            <a:r>
              <a:rPr lang="ko-KR" altLang="en-US" dirty="0" smtClean="0"/>
              <a:t>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212" y="3307979"/>
            <a:ext cx="6703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연락처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72411" y="3307979"/>
            <a:ext cx="205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asdf1234@googoal.com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72410" y="3929406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홍길동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2410" y="4588451"/>
            <a:ext cx="1350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010-1234-5679</a:t>
            </a:r>
            <a:endParaRPr lang="ko-KR" alt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8918" y="3729320"/>
            <a:ext cx="3603811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8918" y="4323641"/>
            <a:ext cx="3603811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8917" y="4960136"/>
            <a:ext cx="3603811" cy="0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72500" y="5190567"/>
            <a:ext cx="1460227" cy="342155"/>
          </a:xfrm>
          <a:prstGeom prst="round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정보 수정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7176" y="3065929"/>
            <a:ext cx="0" cy="2698377"/>
          </a:xfrm>
          <a:prstGeom prst="line">
            <a:avLst/>
          </a:prstGeom>
          <a:ln>
            <a:solidFill>
              <a:srgbClr val="06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90710" y="330797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가입된 그룹</a:t>
            </a:r>
            <a:endParaRPr lang="ko-KR" altLang="en-US" sz="1400"/>
          </a:p>
        </p:txBody>
      </p:sp>
      <p:sp>
        <p:nvSpPr>
          <p:cNvPr id="23" name="Rounded Rectangle 22"/>
          <p:cNvSpPr/>
          <p:nvPr/>
        </p:nvSpPr>
        <p:spPr>
          <a:xfrm>
            <a:off x="4921624" y="3981654"/>
            <a:ext cx="957255" cy="866926"/>
          </a:xfrm>
          <a:prstGeom prst="roundRect">
            <a:avLst>
              <a:gd name="adj" fmla="val 6326"/>
            </a:avLst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6109616" y="3992242"/>
            <a:ext cx="957255" cy="866926"/>
          </a:xfrm>
          <a:prstGeom prst="roundRect">
            <a:avLst>
              <a:gd name="adj" fmla="val 6326"/>
            </a:avLst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7297608" y="3992242"/>
            <a:ext cx="957255" cy="866926"/>
          </a:xfrm>
          <a:prstGeom prst="roundRect">
            <a:avLst>
              <a:gd name="adj" fmla="val 6326"/>
            </a:avLst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6" name="L-Shape 25"/>
          <p:cNvSpPr/>
          <p:nvPr/>
        </p:nvSpPr>
        <p:spPr>
          <a:xfrm rot="2700000">
            <a:off x="4675109" y="4332312"/>
            <a:ext cx="165608" cy="165608"/>
          </a:xfrm>
          <a:prstGeom prst="corner">
            <a:avLst>
              <a:gd name="adj1" fmla="val 14645"/>
              <a:gd name="adj2" fmla="val 1603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8" name="L-Shape 27"/>
          <p:cNvSpPr/>
          <p:nvPr/>
        </p:nvSpPr>
        <p:spPr>
          <a:xfrm rot="2700000" flipH="1" flipV="1">
            <a:off x="8352159" y="4322770"/>
            <a:ext cx="169961" cy="169961"/>
          </a:xfrm>
          <a:prstGeom prst="corner">
            <a:avLst>
              <a:gd name="adj1" fmla="val 14645"/>
              <a:gd name="adj2" fmla="val 1603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081065" y="4859168"/>
            <a:ext cx="647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smtClean="0"/>
              <a:t>그룹명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6264276" y="4874930"/>
            <a:ext cx="647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smtClean="0"/>
              <a:t>그룹명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7447487" y="4860667"/>
            <a:ext cx="647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smtClean="0"/>
              <a:t>그룹명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33" name="Oval 32"/>
          <p:cNvSpPr/>
          <p:nvPr/>
        </p:nvSpPr>
        <p:spPr>
          <a:xfrm>
            <a:off x="5008535" y="4083294"/>
            <a:ext cx="261008" cy="261008"/>
          </a:xfrm>
          <a:prstGeom prst="ellipse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4" name="Oval 33"/>
          <p:cNvSpPr/>
          <p:nvPr/>
        </p:nvSpPr>
        <p:spPr>
          <a:xfrm>
            <a:off x="6191421" y="4078248"/>
            <a:ext cx="261008" cy="261008"/>
          </a:xfrm>
          <a:prstGeom prst="ellipse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5" name="Oval 34"/>
          <p:cNvSpPr/>
          <p:nvPr/>
        </p:nvSpPr>
        <p:spPr>
          <a:xfrm>
            <a:off x="7374307" y="4073202"/>
            <a:ext cx="261008" cy="261008"/>
          </a:xfrm>
          <a:prstGeom prst="ellipse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8" name="Isosceles Triangle 37"/>
          <p:cNvSpPr/>
          <p:nvPr/>
        </p:nvSpPr>
        <p:spPr>
          <a:xfrm>
            <a:off x="5432083" y="4298013"/>
            <a:ext cx="372184" cy="419863"/>
          </a:xfrm>
          <a:prstGeom prst="triangle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9" name="Isosceles Triangle 38"/>
          <p:cNvSpPr/>
          <p:nvPr/>
        </p:nvSpPr>
        <p:spPr>
          <a:xfrm>
            <a:off x="5081065" y="4481702"/>
            <a:ext cx="342584" cy="236174"/>
          </a:xfrm>
          <a:prstGeom prst="triangle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0" name="Isosceles Triangle 39"/>
          <p:cNvSpPr/>
          <p:nvPr/>
        </p:nvSpPr>
        <p:spPr>
          <a:xfrm>
            <a:off x="6615459" y="4300454"/>
            <a:ext cx="372184" cy="419863"/>
          </a:xfrm>
          <a:prstGeom prst="triangle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1" name="Isosceles Triangle 40"/>
          <p:cNvSpPr/>
          <p:nvPr/>
        </p:nvSpPr>
        <p:spPr>
          <a:xfrm>
            <a:off x="6264441" y="4484143"/>
            <a:ext cx="342584" cy="236174"/>
          </a:xfrm>
          <a:prstGeom prst="triangle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2" name="Isosceles Triangle 41"/>
          <p:cNvSpPr/>
          <p:nvPr/>
        </p:nvSpPr>
        <p:spPr>
          <a:xfrm>
            <a:off x="7798835" y="4302895"/>
            <a:ext cx="372184" cy="419863"/>
          </a:xfrm>
          <a:prstGeom prst="triangle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3" name="Isosceles Triangle 42"/>
          <p:cNvSpPr/>
          <p:nvPr/>
        </p:nvSpPr>
        <p:spPr>
          <a:xfrm>
            <a:off x="7447817" y="4486584"/>
            <a:ext cx="342584" cy="236174"/>
          </a:xfrm>
          <a:prstGeom prst="triangle">
            <a:avLst/>
          </a:prstGeom>
          <a:solidFill>
            <a:schemeClr val="bg1"/>
          </a:solidFill>
          <a:ln>
            <a:solidFill>
              <a:srgbClr val="06465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4" name="타원 10"/>
          <p:cNvSpPr/>
          <p:nvPr/>
        </p:nvSpPr>
        <p:spPr>
          <a:xfrm>
            <a:off x="9062194" y="217917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11"/>
          <p:cNvSpPr/>
          <p:nvPr/>
        </p:nvSpPr>
        <p:spPr>
          <a:xfrm>
            <a:off x="9068938" y="288992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타원 12"/>
          <p:cNvSpPr/>
          <p:nvPr/>
        </p:nvSpPr>
        <p:spPr>
          <a:xfrm>
            <a:off x="9075682" y="360876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" name="타원 10"/>
          <p:cNvSpPr/>
          <p:nvPr/>
        </p:nvSpPr>
        <p:spPr>
          <a:xfrm>
            <a:off x="313765" y="303539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타원 11"/>
          <p:cNvSpPr/>
          <p:nvPr/>
        </p:nvSpPr>
        <p:spPr>
          <a:xfrm>
            <a:off x="2437004" y="500424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타원 12"/>
          <p:cNvSpPr/>
          <p:nvPr/>
        </p:nvSpPr>
        <p:spPr>
          <a:xfrm>
            <a:off x="4700202" y="3808656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6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7370" y="3167390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관리자 화면 설계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71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67439" y="3361763"/>
            <a:ext cx="1111623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699138" y="3361763"/>
            <a:ext cx="1800276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관리자 메인</a:t>
            </a:r>
            <a:endParaRPr lang="en-US" altLang="ko-KR" dirty="0" smtClean="0"/>
          </a:p>
        </p:txBody>
      </p:sp>
      <p:sp>
        <p:nvSpPr>
          <p:cNvPr id="5" name="Oval 4"/>
          <p:cNvSpPr/>
          <p:nvPr/>
        </p:nvSpPr>
        <p:spPr>
          <a:xfrm>
            <a:off x="3074897" y="3361764"/>
            <a:ext cx="1328406" cy="43030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로그인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829450" y="4234587"/>
            <a:ext cx="1532965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도움말 관리</a:t>
            </a:r>
            <a:endParaRPr lang="en-US" altLang="ko-KR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7829450" y="3363805"/>
            <a:ext cx="1532966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그룹 관리</a:t>
            </a:r>
            <a:endParaRPr lang="en-US" altLang="ko-KR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829449" y="5163260"/>
            <a:ext cx="1951045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모집 게시판 관리</a:t>
            </a:r>
            <a:endParaRPr lang="en-US" altLang="ko-KR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7829451" y="1599186"/>
            <a:ext cx="2300667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메인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대시보드</a:t>
            </a:r>
            <a:r>
              <a:rPr lang="en-US" altLang="ko-KR" dirty="0" smtClean="0"/>
              <a:t>)</a:t>
            </a:r>
          </a:p>
        </p:txBody>
      </p:sp>
      <p:cxnSp>
        <p:nvCxnSpPr>
          <p:cNvPr id="26" name="Elbow Connector 25"/>
          <p:cNvCxnSpPr>
            <a:stCxn id="13" idx="1"/>
            <a:endCxn id="4" idx="3"/>
          </p:cNvCxnSpPr>
          <p:nvPr/>
        </p:nvCxnSpPr>
        <p:spPr>
          <a:xfrm rot="10800000">
            <a:off x="6499414" y="3576916"/>
            <a:ext cx="1330036" cy="20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1"/>
            <a:endCxn id="4" idx="3"/>
          </p:cNvCxnSpPr>
          <p:nvPr/>
        </p:nvCxnSpPr>
        <p:spPr>
          <a:xfrm rot="10800000" flipV="1">
            <a:off x="6499415" y="1814338"/>
            <a:ext cx="1330037" cy="1762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1"/>
            <a:endCxn id="4" idx="3"/>
          </p:cNvCxnSpPr>
          <p:nvPr/>
        </p:nvCxnSpPr>
        <p:spPr>
          <a:xfrm rot="10800000">
            <a:off x="6499414" y="3576916"/>
            <a:ext cx="1330036" cy="872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1"/>
            <a:endCxn id="4" idx="3"/>
          </p:cNvCxnSpPr>
          <p:nvPr/>
        </p:nvCxnSpPr>
        <p:spPr>
          <a:xfrm rot="10800000">
            <a:off x="6499415" y="3576917"/>
            <a:ext cx="1330035" cy="18014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" idx="3"/>
            <a:endCxn id="5" idx="2"/>
          </p:cNvCxnSpPr>
          <p:nvPr/>
        </p:nvCxnSpPr>
        <p:spPr>
          <a:xfrm>
            <a:off x="2779062" y="3576916"/>
            <a:ext cx="29583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6"/>
            <a:endCxn id="4" idx="1"/>
          </p:cNvCxnSpPr>
          <p:nvPr/>
        </p:nvCxnSpPr>
        <p:spPr>
          <a:xfrm flipV="1">
            <a:off x="4403303" y="3576916"/>
            <a:ext cx="29583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829449" y="2469163"/>
            <a:ext cx="1532966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회원 관리</a:t>
            </a:r>
            <a:endParaRPr lang="en-US" altLang="ko-KR" dirty="0" smtClean="0"/>
          </a:p>
        </p:txBody>
      </p:sp>
      <p:cxnSp>
        <p:nvCxnSpPr>
          <p:cNvPr id="8" name="Elbow Connector 7"/>
          <p:cNvCxnSpPr>
            <a:stCxn id="4" idx="3"/>
            <a:endCxn id="25" idx="1"/>
          </p:cNvCxnSpPr>
          <p:nvPr/>
        </p:nvCxnSpPr>
        <p:spPr>
          <a:xfrm flipV="1">
            <a:off x="6499414" y="2684316"/>
            <a:ext cx="1330035" cy="892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구조도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8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메인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118" y="2056561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5437" y="1981254"/>
            <a:ext cx="7135200" cy="4290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86586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공지사항 입력필드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버튼을 누르면 </a:t>
                      </a:r>
                      <a:r>
                        <a:rPr lang="en-US" altLang="ko-KR" sz="1400" dirty="0"/>
                        <a:t>FAQ</a:t>
                      </a:r>
                      <a:r>
                        <a:rPr lang="ko-KR" altLang="en-US" sz="1400" dirty="0"/>
                        <a:t>화면공지사항에 반영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체크하면 메인화면에도 공지 띄움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회원수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그룹 수 등 관련 통계 그래프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060873" y="368530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060872" y="439881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83" y="1967400"/>
            <a:ext cx="7135200" cy="4378631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6380019" y="250767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548401" y="252152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964872" y="383078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839346" y="305487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4980" y="3082636"/>
            <a:ext cx="7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popup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85066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회원관리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118" y="2488561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95437" y="1981254"/>
            <a:ext cx="7135200" cy="4290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91073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선택회원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82" y="1981254"/>
            <a:ext cx="7149055" cy="4368345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2513174" y="270456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67600" y="262961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0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그룹관리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118" y="2920561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95437" y="1981254"/>
            <a:ext cx="7135200" cy="4290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97704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선택 그룹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선택 그룹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그룹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060873" y="368530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83" y="1981254"/>
            <a:ext cx="7149054" cy="4387133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2364366" y="264621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133294" y="262961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36873" y="261922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17813" y="3191435"/>
            <a:ext cx="1111623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349512" y="3191435"/>
            <a:ext cx="1109995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메인</a:t>
            </a:r>
            <a:endParaRPr lang="en-US" altLang="ko-KR" dirty="0" smtClean="0"/>
          </a:p>
        </p:txBody>
      </p:sp>
      <p:sp>
        <p:nvSpPr>
          <p:cNvPr id="5" name="Oval 4"/>
          <p:cNvSpPr/>
          <p:nvPr/>
        </p:nvSpPr>
        <p:spPr>
          <a:xfrm>
            <a:off x="2725271" y="3191436"/>
            <a:ext cx="1328406" cy="43030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로그인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615" y="4966027"/>
            <a:ext cx="1532965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도움말</a:t>
            </a:r>
            <a:endParaRPr lang="en-US" altLang="ko-KR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5846615" y="4095245"/>
            <a:ext cx="1532966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모집 게시판</a:t>
            </a:r>
            <a:endParaRPr lang="en-US" altLang="ko-KR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5846614" y="5894700"/>
            <a:ext cx="1532965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My Page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846614" y="1267554"/>
            <a:ext cx="1532965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그룹 메인</a:t>
            </a:r>
            <a:endParaRPr lang="en-US" altLang="ko-KR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293982" y="734154"/>
            <a:ext cx="1532965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스터디 일정</a:t>
            </a:r>
            <a:endParaRPr lang="en-US" altLang="ko-KR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8293982" y="1272036"/>
            <a:ext cx="1532965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파일 공유</a:t>
            </a:r>
            <a:endParaRPr lang="en-US" altLang="ko-KR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8293981" y="1809918"/>
            <a:ext cx="1532966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자유 게시판</a:t>
            </a:r>
            <a:endParaRPr lang="en-US" altLang="ko-KR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8293981" y="2347800"/>
            <a:ext cx="1532966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Q&amp;A</a:t>
            </a:r>
          </a:p>
        </p:txBody>
      </p:sp>
      <p:cxnSp>
        <p:nvCxnSpPr>
          <p:cNvPr id="7" name="Elbow Connector 6"/>
          <p:cNvCxnSpPr>
            <a:stCxn id="16" idx="1"/>
            <a:endCxn id="15" idx="3"/>
          </p:cNvCxnSpPr>
          <p:nvPr/>
        </p:nvCxnSpPr>
        <p:spPr>
          <a:xfrm rot="10800000" flipV="1">
            <a:off x="7379580" y="949307"/>
            <a:ext cx="914403" cy="533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1"/>
            <a:endCxn id="15" idx="3"/>
          </p:cNvCxnSpPr>
          <p:nvPr/>
        </p:nvCxnSpPr>
        <p:spPr>
          <a:xfrm rot="10800000">
            <a:off x="7379580" y="1482707"/>
            <a:ext cx="914403" cy="44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1"/>
            <a:endCxn id="15" idx="3"/>
          </p:cNvCxnSpPr>
          <p:nvPr/>
        </p:nvCxnSpPr>
        <p:spPr>
          <a:xfrm rot="10800000">
            <a:off x="7379579" y="1482707"/>
            <a:ext cx="914402" cy="5423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1"/>
            <a:endCxn id="15" idx="3"/>
          </p:cNvCxnSpPr>
          <p:nvPr/>
        </p:nvCxnSpPr>
        <p:spPr>
          <a:xfrm rot="10800000">
            <a:off x="7379579" y="1482707"/>
            <a:ext cx="914402" cy="10802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1"/>
            <a:endCxn id="4" idx="3"/>
          </p:cNvCxnSpPr>
          <p:nvPr/>
        </p:nvCxnSpPr>
        <p:spPr>
          <a:xfrm rot="10800000">
            <a:off x="5459507" y="3406588"/>
            <a:ext cx="387108" cy="90381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1"/>
            <a:endCxn id="4" idx="3"/>
          </p:cNvCxnSpPr>
          <p:nvPr/>
        </p:nvCxnSpPr>
        <p:spPr>
          <a:xfrm rot="10800000" flipV="1">
            <a:off x="5459508" y="1482706"/>
            <a:ext cx="387107" cy="19238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1"/>
            <a:endCxn id="4" idx="3"/>
          </p:cNvCxnSpPr>
          <p:nvPr/>
        </p:nvCxnSpPr>
        <p:spPr>
          <a:xfrm rot="10800000">
            <a:off x="5459507" y="3406588"/>
            <a:ext cx="387108" cy="17745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1"/>
            <a:endCxn id="4" idx="3"/>
          </p:cNvCxnSpPr>
          <p:nvPr/>
        </p:nvCxnSpPr>
        <p:spPr>
          <a:xfrm rot="10800000">
            <a:off x="5459508" y="3406589"/>
            <a:ext cx="387107" cy="2703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" idx="3"/>
            <a:endCxn id="5" idx="2"/>
          </p:cNvCxnSpPr>
          <p:nvPr/>
        </p:nvCxnSpPr>
        <p:spPr>
          <a:xfrm>
            <a:off x="2429436" y="3406588"/>
            <a:ext cx="29583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6"/>
            <a:endCxn id="4" idx="1"/>
          </p:cNvCxnSpPr>
          <p:nvPr/>
        </p:nvCxnSpPr>
        <p:spPr>
          <a:xfrm flipV="1">
            <a:off x="4053677" y="3406588"/>
            <a:ext cx="29583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8293981" y="2885475"/>
            <a:ext cx="1532966" cy="430306"/>
          </a:xfrm>
          <a:prstGeom prst="roundRect">
            <a:avLst/>
          </a:prstGeom>
          <a:ln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그룹 관리</a:t>
            </a:r>
            <a:endParaRPr lang="en-US" altLang="ko-KR" dirty="0" smtClean="0"/>
          </a:p>
        </p:txBody>
      </p:sp>
      <p:cxnSp>
        <p:nvCxnSpPr>
          <p:cNvPr id="53" name="Elbow Connector 52"/>
          <p:cNvCxnSpPr>
            <a:stCxn id="51" idx="1"/>
            <a:endCxn id="15" idx="3"/>
          </p:cNvCxnSpPr>
          <p:nvPr/>
        </p:nvCxnSpPr>
        <p:spPr>
          <a:xfrm rot="10800000">
            <a:off x="7379579" y="1482708"/>
            <a:ext cx="914402" cy="16179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826945" y="2962128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u="sng" dirty="0" smtClean="0"/>
              <a:t>그룹장</a:t>
            </a:r>
            <a:r>
              <a:rPr lang="ko-KR" altLang="en-US" sz="1200" dirty="0" smtClean="0"/>
              <a:t>만 관리 가능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379579" y="4171898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u="sng" dirty="0" smtClean="0"/>
              <a:t>그룹장</a:t>
            </a:r>
            <a:r>
              <a:rPr lang="ko-KR" altLang="en-US" sz="1200" dirty="0" smtClean="0"/>
              <a:t>만 작성 가능</a:t>
            </a:r>
            <a:endParaRPr lang="ko-KR" alt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853943" y="3191436"/>
            <a:ext cx="1532965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그룹 만들기</a:t>
            </a:r>
            <a:endParaRPr lang="en-US" altLang="ko-KR" dirty="0" smtClean="0"/>
          </a:p>
        </p:txBody>
      </p:sp>
      <p:cxnSp>
        <p:nvCxnSpPr>
          <p:cNvPr id="59" name="Elbow Connector 58"/>
          <p:cNvCxnSpPr>
            <a:stCxn id="4" idx="3"/>
            <a:endCxn id="57" idx="1"/>
          </p:cNvCxnSpPr>
          <p:nvPr/>
        </p:nvCxnSpPr>
        <p:spPr>
          <a:xfrm>
            <a:off x="5459507" y="3406588"/>
            <a:ext cx="394436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구조도 </a:t>
            </a:r>
            <a:r>
              <a:rPr lang="en-US" altLang="ko-KR" dirty="0"/>
              <a:t>- </a:t>
            </a:r>
            <a:r>
              <a:rPr lang="ko-KR" altLang="en-US" dirty="0"/>
              <a:t>사용자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725271" y="4233744"/>
            <a:ext cx="1328406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2725272" y="5276053"/>
            <a:ext cx="1328406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ID/PW</a:t>
            </a:r>
            <a:r>
              <a:rPr lang="ko-KR" altLang="en-US" dirty="0" smtClean="0"/>
              <a:t>찾기</a:t>
            </a:r>
            <a:endParaRPr lang="en-US" altLang="ko-KR" dirty="0" smtClean="0"/>
          </a:p>
        </p:txBody>
      </p:sp>
      <p:cxnSp>
        <p:nvCxnSpPr>
          <p:cNvPr id="35" name="Elbow Connector 34"/>
          <p:cNvCxnSpPr>
            <a:stCxn id="3" idx="3"/>
            <a:endCxn id="39" idx="1"/>
          </p:cNvCxnSpPr>
          <p:nvPr/>
        </p:nvCxnSpPr>
        <p:spPr>
          <a:xfrm>
            <a:off x="2429436" y="3406588"/>
            <a:ext cx="295835" cy="10423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" idx="3"/>
            <a:endCxn id="40" idx="1"/>
          </p:cNvCxnSpPr>
          <p:nvPr/>
        </p:nvCxnSpPr>
        <p:spPr>
          <a:xfrm>
            <a:off x="2429436" y="3406588"/>
            <a:ext cx="295836" cy="2084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도움말관리</a:t>
            </a:r>
          </a:p>
        </p:txBody>
      </p:sp>
      <p:sp>
        <p:nvSpPr>
          <p:cNvPr id="8" name="Rectangle 7"/>
          <p:cNvSpPr/>
          <p:nvPr/>
        </p:nvSpPr>
        <p:spPr>
          <a:xfrm>
            <a:off x="224118" y="3352561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95437" y="1981254"/>
            <a:ext cx="7135200" cy="4290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14257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선택 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질문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baseline="0" dirty="0"/>
                        <a:t> 수정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선택 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질문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baseline="0" dirty="0"/>
                        <a:t> 삭제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선택 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질문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baseline="0" dirty="0"/>
                        <a:t> 검색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060873" y="368530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8" y="1981254"/>
            <a:ext cx="7135200" cy="4343165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2364366" y="264621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133294" y="262961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36873" y="261922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53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모집게시판</a:t>
            </a:r>
          </a:p>
        </p:txBody>
      </p:sp>
      <p:sp>
        <p:nvSpPr>
          <p:cNvPr id="9" name="Rectangle 8"/>
          <p:cNvSpPr/>
          <p:nvPr/>
        </p:nvSpPr>
        <p:spPr>
          <a:xfrm>
            <a:off x="224118" y="3784561"/>
            <a:ext cx="1371320" cy="43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95437" y="1981254"/>
            <a:ext cx="7135200" cy="4290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981254"/>
            <a:ext cx="7135200" cy="429045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364366" y="264621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33294" y="262961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536873" y="261922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99309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선택 글</a:t>
                      </a:r>
                      <a:r>
                        <a:rPr lang="ko-KR" altLang="en-US" sz="1400" baseline="0" dirty="0"/>
                        <a:t> 수정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선택 글</a:t>
                      </a:r>
                      <a:r>
                        <a:rPr lang="ko-KR" altLang="en-US" sz="1400" baseline="0" dirty="0"/>
                        <a:t> 삭제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선택 글</a:t>
                      </a:r>
                      <a:r>
                        <a:rPr lang="ko-KR" altLang="en-US" sz="1400" baseline="0" dirty="0"/>
                        <a:t> 검색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060873" y="368530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화면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 전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-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상단부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4"/>
          <a:stretch/>
        </p:blipFill>
        <p:spPr>
          <a:xfrm>
            <a:off x="233325" y="1992665"/>
            <a:ext cx="8493125" cy="4173538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40368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Facebook</a:t>
                      </a:r>
                      <a:r>
                        <a:rPr lang="ko-KR" altLang="en-US" sz="1400" dirty="0"/>
                        <a:t>을 통한 가입창으로 넘어감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입력필드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비밀번호 입력필드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클릭 시 회원가입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스터디 검색필터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modal</a:t>
                      </a:r>
                      <a:r>
                        <a:rPr lang="ko-KR" altLang="en-US" sz="1400" baseline="0" dirty="0"/>
                        <a:t>창으로 이동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새로운 스터디그룹 생성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FAQ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439891" y="322810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39891" y="394854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439891" y="476642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060873" y="368530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13174" y="14956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060872" y="439881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519716" y="14956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73860" y="14956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060873" y="514003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060872" y="585354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3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67429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7450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8806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사이트 소개에 맞는 </a:t>
                      </a:r>
                      <a:endParaRPr lang="en-US" altLang="ko-KR" sz="1400" dirty="0"/>
                    </a:p>
                    <a:p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여러 장 번갈아가며 나오는 효과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사이트 소개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872" y="268144"/>
            <a:ext cx="5299363" cy="396874"/>
          </a:xfrm>
        </p:spPr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메인화면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 전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-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하단부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" y="1565563"/>
            <a:ext cx="8324703" cy="463160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60873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74727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21528" y="174567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39346" y="221672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6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89783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7450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8806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이메일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비밀번호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ko-KR" altLang="en-US" sz="1400" baseline="0" dirty="0" smtClean="0"/>
                        <a:t> 이벤드 발생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페이지 이동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이메일 또는 비밀번호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찾기 페이지 이동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6981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76" y="1870038"/>
            <a:ext cx="5886450" cy="3962400"/>
          </a:xfrm>
          <a:prstGeom prst="rect">
            <a:avLst/>
          </a:prstGeom>
        </p:spPr>
      </p:pic>
      <p:sp>
        <p:nvSpPr>
          <p:cNvPr id="4" name="타원 8"/>
          <p:cNvSpPr/>
          <p:nvPr/>
        </p:nvSpPr>
        <p:spPr>
          <a:xfrm>
            <a:off x="3056150" y="38030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14"/>
          <p:cNvSpPr/>
          <p:nvPr/>
        </p:nvSpPr>
        <p:spPr>
          <a:xfrm>
            <a:off x="3056150" y="4289204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타원 16"/>
          <p:cNvSpPr/>
          <p:nvPr/>
        </p:nvSpPr>
        <p:spPr>
          <a:xfrm>
            <a:off x="3056150" y="476987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18"/>
          <p:cNvSpPr/>
          <p:nvPr/>
        </p:nvSpPr>
        <p:spPr>
          <a:xfrm>
            <a:off x="2896823" y="515356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" name="타원 20"/>
          <p:cNvSpPr/>
          <p:nvPr/>
        </p:nvSpPr>
        <p:spPr>
          <a:xfrm>
            <a:off x="3645222" y="506082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6" name="타원 8"/>
          <p:cNvSpPr/>
          <p:nvPr/>
        </p:nvSpPr>
        <p:spPr>
          <a:xfrm>
            <a:off x="9084832" y="2223571"/>
            <a:ext cx="283287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4"/>
          <p:cNvSpPr/>
          <p:nvPr/>
        </p:nvSpPr>
        <p:spPr>
          <a:xfrm>
            <a:off x="9084832" y="3037326"/>
            <a:ext cx="283287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타원 16"/>
          <p:cNvSpPr/>
          <p:nvPr/>
        </p:nvSpPr>
        <p:spPr>
          <a:xfrm>
            <a:off x="9084832" y="3725158"/>
            <a:ext cx="283287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084832" y="4381948"/>
            <a:ext cx="283287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타원 20"/>
          <p:cNvSpPr/>
          <p:nvPr/>
        </p:nvSpPr>
        <p:spPr>
          <a:xfrm>
            <a:off x="9084832" y="5060821"/>
            <a:ext cx="283287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6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65175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이메일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비밀번호 입력필드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비밀번호 확인 입력 필드</a:t>
                      </a:r>
                      <a:endParaRPr lang="en-US" altLang="ko-KR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 이름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휴대전화 번호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이벤트 발생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57" y="2162288"/>
            <a:ext cx="7260722" cy="4062302"/>
          </a:xfrm>
          <a:prstGeom prst="rect">
            <a:avLst/>
          </a:prstGeom>
        </p:spPr>
      </p:pic>
      <p:sp>
        <p:nvSpPr>
          <p:cNvPr id="4" name="타원 8"/>
          <p:cNvSpPr/>
          <p:nvPr/>
        </p:nvSpPr>
        <p:spPr>
          <a:xfrm>
            <a:off x="5315256" y="280799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14"/>
          <p:cNvSpPr/>
          <p:nvPr/>
        </p:nvSpPr>
        <p:spPr>
          <a:xfrm>
            <a:off x="5315256" y="329412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타원 16"/>
          <p:cNvSpPr/>
          <p:nvPr/>
        </p:nvSpPr>
        <p:spPr>
          <a:xfrm>
            <a:off x="5315256" y="377479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18"/>
          <p:cNvSpPr/>
          <p:nvPr/>
        </p:nvSpPr>
        <p:spPr>
          <a:xfrm>
            <a:off x="5315256" y="430526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20"/>
          <p:cNvSpPr/>
          <p:nvPr/>
        </p:nvSpPr>
        <p:spPr>
          <a:xfrm>
            <a:off x="5315256" y="479139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9" name="타원 20"/>
          <p:cNvSpPr/>
          <p:nvPr/>
        </p:nvSpPr>
        <p:spPr>
          <a:xfrm>
            <a:off x="6534456" y="5302381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10" name="타원 8"/>
          <p:cNvSpPr/>
          <p:nvPr/>
        </p:nvSpPr>
        <p:spPr>
          <a:xfrm>
            <a:off x="9053538" y="221346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4"/>
          <p:cNvSpPr/>
          <p:nvPr/>
        </p:nvSpPr>
        <p:spPr>
          <a:xfrm>
            <a:off x="9053538" y="288785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" name="타원 16"/>
          <p:cNvSpPr/>
          <p:nvPr/>
        </p:nvSpPr>
        <p:spPr>
          <a:xfrm>
            <a:off x="9053538" y="362932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8"/>
          <p:cNvSpPr/>
          <p:nvPr/>
        </p:nvSpPr>
        <p:spPr>
          <a:xfrm>
            <a:off x="9053538" y="4392950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20"/>
          <p:cNvSpPr/>
          <p:nvPr/>
        </p:nvSpPr>
        <p:spPr>
          <a:xfrm>
            <a:off x="9053538" y="508233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타원 20"/>
          <p:cNvSpPr/>
          <p:nvPr/>
        </p:nvSpPr>
        <p:spPr>
          <a:xfrm>
            <a:off x="9053538" y="580693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648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ID/PW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80" y="1898296"/>
            <a:ext cx="5314950" cy="3657600"/>
          </a:xfrm>
          <a:prstGeom prst="rect">
            <a:avLst/>
          </a:prstGeom>
        </p:spPr>
      </p:pic>
      <p:graphicFrame>
        <p:nvGraphicFramePr>
          <p:cNvPr id="4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39580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이메일 입력 필드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  </a:t>
                      </a:r>
                      <a:r>
                        <a:rPr lang="ko-KR" altLang="en-US" sz="1400" dirty="0" smtClean="0"/>
                        <a:t>에 입력된 이메일이 존재하는지 확인</a:t>
                      </a:r>
                      <a:endParaRPr lang="en-US" altLang="ko-KR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5" name="타원 8"/>
          <p:cNvSpPr/>
          <p:nvPr/>
        </p:nvSpPr>
        <p:spPr>
          <a:xfrm>
            <a:off x="9053538" y="221346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14"/>
          <p:cNvSpPr/>
          <p:nvPr/>
        </p:nvSpPr>
        <p:spPr>
          <a:xfrm>
            <a:off x="9053538" y="2887858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1" name="타원 8"/>
          <p:cNvSpPr/>
          <p:nvPr/>
        </p:nvSpPr>
        <p:spPr>
          <a:xfrm>
            <a:off x="2885821" y="4247477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4"/>
          <p:cNvSpPr/>
          <p:nvPr/>
        </p:nvSpPr>
        <p:spPr>
          <a:xfrm>
            <a:off x="2885821" y="475621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타원 8"/>
          <p:cNvSpPr/>
          <p:nvPr/>
        </p:nvSpPr>
        <p:spPr>
          <a:xfrm>
            <a:off x="9501774" y="2788023"/>
            <a:ext cx="224932" cy="245307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3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udyHub">
      <a:majorFont>
        <a:latin typeface="배달의민족 한나"/>
        <a:ea typeface="배달의민족 한나"/>
        <a:cs typeface=""/>
      </a:majorFont>
      <a:minorFont>
        <a:latin typeface="10X10"/>
        <a:ea typeface="10X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6465B"/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1386</Words>
  <Application>Microsoft Office PowerPoint</Application>
  <PresentationFormat>Widescreen</PresentationFormat>
  <Paragraphs>811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10X10</vt:lpstr>
      <vt:lpstr>맑은 고딕</vt:lpstr>
      <vt:lpstr>배달의민족 한나</vt:lpstr>
      <vt:lpstr>배달의민족 한나는 열한살</vt:lpstr>
      <vt:lpstr>Arial</vt:lpstr>
      <vt:lpstr>Office 테마</vt:lpstr>
      <vt:lpstr>PowerPoint Presentation</vt:lpstr>
      <vt:lpstr>PowerPoint Presentation</vt:lpstr>
      <vt:lpstr>PowerPoint Presentation</vt:lpstr>
      <vt:lpstr>화면 구조도 - 사용자</vt:lpstr>
      <vt:lpstr>메인화면(로그인 전) - 상단부</vt:lpstr>
      <vt:lpstr>메인화면(로그인 전) - 하단부</vt:lpstr>
      <vt:lpstr>로그인</vt:lpstr>
      <vt:lpstr>회원가입</vt:lpstr>
      <vt:lpstr>ID/PW찾기 - 1</vt:lpstr>
      <vt:lpstr>ID/PW찾기 - 1</vt:lpstr>
      <vt:lpstr>ID/PW찾기 - 2</vt:lpstr>
      <vt:lpstr>ID/PW찾기 - 2</vt:lpstr>
      <vt:lpstr>메인화면(로그인 후)</vt:lpstr>
      <vt:lpstr>메인화면(로그인 후)</vt:lpstr>
      <vt:lpstr>그룹 메인</vt:lpstr>
      <vt:lpstr>그룹 공지사항</vt:lpstr>
      <vt:lpstr>스터디일정</vt:lpstr>
      <vt:lpstr>스터디일정</vt:lpstr>
      <vt:lpstr>스터디일정</vt:lpstr>
      <vt:lpstr>스터디일정</vt:lpstr>
      <vt:lpstr>파일공유</vt:lpstr>
      <vt:lpstr>파일공유</vt:lpstr>
      <vt:lpstr>파일 업로드</vt:lpstr>
      <vt:lpstr>자유게시판</vt:lpstr>
      <vt:lpstr>Q&amp;A</vt:lpstr>
      <vt:lpstr>Q&amp;A</vt:lpstr>
      <vt:lpstr>그룹 만들기</vt:lpstr>
      <vt:lpstr>그룹 만들기</vt:lpstr>
      <vt:lpstr>모집 게시판</vt:lpstr>
      <vt:lpstr>모집 게시판 - 검색필터</vt:lpstr>
      <vt:lpstr>도움말</vt:lpstr>
      <vt:lpstr>도움말 - 서비스별 화면</vt:lpstr>
      <vt:lpstr>도움말 - 질문하기</vt:lpstr>
      <vt:lpstr>My Page</vt:lpstr>
      <vt:lpstr>PowerPoint Presentation</vt:lpstr>
      <vt:lpstr>화면 구조도 - 관리자</vt:lpstr>
      <vt:lpstr>관리자 메인</vt:lpstr>
      <vt:lpstr>회원관리</vt:lpstr>
      <vt:lpstr>그룹관리</vt:lpstr>
      <vt:lpstr>도움말관리</vt:lpstr>
      <vt:lpstr>모집게시판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Hwang</cp:lastModifiedBy>
  <cp:revision>84</cp:revision>
  <dcterms:created xsi:type="dcterms:W3CDTF">2017-09-14T14:05:04Z</dcterms:created>
  <dcterms:modified xsi:type="dcterms:W3CDTF">2017-09-17T23:33:53Z</dcterms:modified>
</cp:coreProperties>
</file>