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7" r:id="rId2"/>
    <p:sldId id="263" r:id="rId3"/>
    <p:sldId id="295" r:id="rId4"/>
    <p:sldId id="296" r:id="rId5"/>
    <p:sldId id="313" r:id="rId6"/>
    <p:sldId id="297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10" r:id="rId18"/>
    <p:sldId id="312" r:id="rId19"/>
    <p:sldId id="309" r:id="rId20"/>
    <p:sldId id="311" r:id="rId21"/>
    <p:sldId id="314" r:id="rId22"/>
    <p:sldId id="316" r:id="rId23"/>
    <p:sldId id="317" r:id="rId24"/>
    <p:sldId id="318" r:id="rId25"/>
    <p:sldId id="319" r:id="rId26"/>
    <p:sldId id="320" r:id="rId27"/>
    <p:sldId id="335" r:id="rId28"/>
    <p:sldId id="334" r:id="rId29"/>
    <p:sldId id="336" r:id="rId30"/>
    <p:sldId id="324" r:id="rId31"/>
    <p:sldId id="322" r:id="rId32"/>
    <p:sldId id="325" r:id="rId33"/>
    <p:sldId id="331" r:id="rId34"/>
    <p:sldId id="329" r:id="rId35"/>
    <p:sldId id="332" r:id="rId36"/>
    <p:sldId id="351" r:id="rId37"/>
    <p:sldId id="330" r:id="rId38"/>
    <p:sldId id="343" r:id="rId39"/>
    <p:sldId id="327" r:id="rId40"/>
    <p:sldId id="342" r:id="rId41"/>
    <p:sldId id="340" r:id="rId42"/>
    <p:sldId id="321" r:id="rId43"/>
    <p:sldId id="328" r:id="rId44"/>
    <p:sldId id="345" r:id="rId45"/>
    <p:sldId id="346" r:id="rId46"/>
    <p:sldId id="344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65B"/>
    <a:srgbClr val="0689A5"/>
    <a:srgbClr val="4BB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>
      <p:cViewPr>
        <p:scale>
          <a:sx n="66" d="100"/>
          <a:sy n="66" d="100"/>
        </p:scale>
        <p:origin x="1698" y="109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8B112-A0DE-4E16-AE91-4369610A8F86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C5D41-DEE0-408F-8CED-DDC73F56B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879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71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97873" y="268144"/>
            <a:ext cx="4749256" cy="396874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defRPr>
            </a:lvl1pPr>
          </a:lstStyle>
          <a:p>
            <a:r>
              <a:rPr lang="ko-KR" altLang="en-US" dirty="0"/>
              <a:t>제목입력칸</a:t>
            </a:r>
          </a:p>
        </p:txBody>
      </p:sp>
    </p:spTree>
    <p:extLst>
      <p:ext uri="{BB962C8B-B14F-4D97-AF65-F5344CB8AC3E}">
        <p14:creationId xmlns:p14="http://schemas.microsoft.com/office/powerpoint/2010/main" val="29097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로그인 전 사용자 메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97873" y="268144"/>
            <a:ext cx="4749256" cy="396874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defRPr>
            </a:lvl1pPr>
          </a:lstStyle>
          <a:p>
            <a:r>
              <a:rPr lang="ko-KR" altLang="en-US"/>
              <a:t>제목입력칸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124691" y="1357745"/>
            <a:ext cx="8714509" cy="50153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/>
          </p:nvPr>
        </p:nvGraphicFramePr>
        <p:xfrm>
          <a:off x="8963891" y="1357745"/>
          <a:ext cx="2937163" cy="494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:a16="http://schemas.microsoft.com/office/drawing/2014/main" xmlns="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xmlns="" val="819338445"/>
                    </a:ext>
                  </a:extLst>
                </a:gridCol>
              </a:tblGrid>
              <a:tr h="5965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784837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 userDrawn="1"/>
        </p:nvSpPr>
        <p:spPr>
          <a:xfrm>
            <a:off x="224118" y="1443319"/>
            <a:ext cx="8507505" cy="4823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24118" y="1972235"/>
            <a:ext cx="8507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68"/>
          <a:stretch/>
        </p:blipFill>
        <p:spPr>
          <a:xfrm>
            <a:off x="414414" y="1491777"/>
            <a:ext cx="1006527" cy="432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4" t="4603" r="79784" b="91078"/>
          <a:stretch/>
        </p:blipFill>
        <p:spPr>
          <a:xfrm>
            <a:off x="1718814" y="1671638"/>
            <a:ext cx="230589" cy="228742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877683" y="1654886"/>
            <a:ext cx="6853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 smtClean="0"/>
              <a:t>스터디 찾기        그룹 만들기        도움말                                                                   회원가입         로그인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7692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97873" y="268144"/>
            <a:ext cx="4749256" cy="396874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defRPr>
            </a:lvl1pPr>
          </a:lstStyle>
          <a:p>
            <a:r>
              <a:rPr lang="ko-KR" altLang="en-US"/>
              <a:t>제목입력칸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124691" y="1357745"/>
            <a:ext cx="8714509" cy="50153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/>
          </p:nvPr>
        </p:nvGraphicFramePr>
        <p:xfrm>
          <a:off x="8963891" y="1357745"/>
          <a:ext cx="2937163" cy="494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:a16="http://schemas.microsoft.com/office/drawing/2014/main" xmlns="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xmlns="" val="819338445"/>
                    </a:ext>
                  </a:extLst>
                </a:gridCol>
              </a:tblGrid>
              <a:tr h="5965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784837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 userDrawn="1"/>
        </p:nvSpPr>
        <p:spPr>
          <a:xfrm>
            <a:off x="224118" y="1443319"/>
            <a:ext cx="8507505" cy="4823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020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메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97873" y="268144"/>
            <a:ext cx="4749256" cy="396874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defRPr>
            </a:lvl1pPr>
          </a:lstStyle>
          <a:p>
            <a:r>
              <a:rPr lang="ko-KR" altLang="en-US"/>
              <a:t>제목입력칸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124691" y="1357745"/>
            <a:ext cx="8714509" cy="50153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86034549"/>
              </p:ext>
            </p:extLst>
          </p:nvPr>
        </p:nvGraphicFramePr>
        <p:xfrm>
          <a:off x="8963891" y="1357745"/>
          <a:ext cx="2937163" cy="494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:a16="http://schemas.microsoft.com/office/drawing/2014/main" xmlns="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xmlns="" val="819338445"/>
                    </a:ext>
                  </a:extLst>
                </a:gridCol>
              </a:tblGrid>
              <a:tr h="5965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784837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 userDrawn="1"/>
        </p:nvSpPr>
        <p:spPr>
          <a:xfrm>
            <a:off x="224118" y="1443319"/>
            <a:ext cx="8507505" cy="4823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24118" y="1972235"/>
            <a:ext cx="8507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68"/>
          <a:stretch/>
        </p:blipFill>
        <p:spPr>
          <a:xfrm>
            <a:off x="414414" y="1491777"/>
            <a:ext cx="1006527" cy="432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71" t="2489" r="2794" b="89978"/>
          <a:stretch/>
        </p:blipFill>
        <p:spPr>
          <a:xfrm>
            <a:off x="7709647" y="1563637"/>
            <a:ext cx="922103" cy="36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4" t="4603" r="79784" b="91078"/>
          <a:stretch/>
        </p:blipFill>
        <p:spPr>
          <a:xfrm>
            <a:off x="1718814" y="1671638"/>
            <a:ext cx="230589" cy="228742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877683" y="1654886"/>
            <a:ext cx="2938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 smtClean="0"/>
              <a:t>스터디 찾기        그룹 만들기        도움말    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3625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룹 메인 메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97873" y="268144"/>
            <a:ext cx="4749256" cy="396874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defRPr>
            </a:lvl1pPr>
          </a:lstStyle>
          <a:p>
            <a:r>
              <a:rPr lang="ko-KR" altLang="en-US" dirty="0"/>
              <a:t>제목입력칸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124691" y="1357745"/>
            <a:ext cx="8714509" cy="50153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42297872"/>
              </p:ext>
            </p:extLst>
          </p:nvPr>
        </p:nvGraphicFramePr>
        <p:xfrm>
          <a:off x="8963891" y="1357745"/>
          <a:ext cx="2937163" cy="494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:a16="http://schemas.microsoft.com/office/drawing/2014/main" xmlns="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xmlns="" val="819338445"/>
                    </a:ext>
                  </a:extLst>
                </a:gridCol>
              </a:tblGrid>
              <a:tr h="5965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784837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 userDrawn="1"/>
        </p:nvSpPr>
        <p:spPr>
          <a:xfrm>
            <a:off x="224118" y="1443319"/>
            <a:ext cx="8507505" cy="4823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24118" y="1972235"/>
            <a:ext cx="8507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68"/>
          <a:stretch/>
        </p:blipFill>
        <p:spPr>
          <a:xfrm>
            <a:off x="414414" y="1491777"/>
            <a:ext cx="1006527" cy="432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71" t="2489" r="2794" b="89978"/>
          <a:stretch/>
        </p:blipFill>
        <p:spPr>
          <a:xfrm>
            <a:off x="7709647" y="1563637"/>
            <a:ext cx="922103" cy="36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4" t="4603" r="79784" b="91078"/>
          <a:stretch/>
        </p:blipFill>
        <p:spPr>
          <a:xfrm>
            <a:off x="1718814" y="1671638"/>
            <a:ext cx="230589" cy="228742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877683" y="1654886"/>
            <a:ext cx="2938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 smtClean="0"/>
              <a:t>스터디 찾기        그룹 만들기        도움말     </a:t>
            </a:r>
            <a:endParaRPr lang="ko-KR" altLang="en-US" sz="16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24118" y="1972234"/>
            <a:ext cx="1368000" cy="4294094"/>
          </a:xfrm>
          <a:prstGeom prst="rect">
            <a:avLst/>
          </a:prstGeom>
          <a:solidFill>
            <a:srgbClr val="06465B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24116" y="2462299"/>
            <a:ext cx="136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공지사항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스터디일정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파일공유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자유게시판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Q&amp;A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24117" y="2064875"/>
            <a:ext cx="1368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+mn-lt"/>
              </a:rPr>
              <a:t>[</a:t>
            </a:r>
            <a:r>
              <a:rPr lang="ko-KR" altLang="en-US" sz="1400" dirty="0" smtClean="0">
                <a:solidFill>
                  <a:schemeClr val="bg1"/>
                </a:solidFill>
                <a:latin typeface="+mn-lt"/>
              </a:rPr>
              <a:t>스터디 그룹명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</a:rPr>
              <a:t>]</a:t>
            </a:r>
            <a:endParaRPr lang="ko-KR" altLang="en-US" sz="14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24117" y="2462300"/>
            <a:ext cx="13680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84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관리자 메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97873" y="268144"/>
            <a:ext cx="4749256" cy="396874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defRPr>
            </a:lvl1pPr>
          </a:lstStyle>
          <a:p>
            <a:r>
              <a:rPr lang="ko-KR" altLang="en-US"/>
              <a:t>제목입력칸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124691" y="1357745"/>
            <a:ext cx="8714509" cy="50153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72190956"/>
              </p:ext>
            </p:extLst>
          </p:nvPr>
        </p:nvGraphicFramePr>
        <p:xfrm>
          <a:off x="8963891" y="1357745"/>
          <a:ext cx="2937163" cy="494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:a16="http://schemas.microsoft.com/office/drawing/2014/main" xmlns="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xmlns="" val="819338445"/>
                    </a:ext>
                  </a:extLst>
                </a:gridCol>
              </a:tblGrid>
              <a:tr h="5965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784837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 userDrawn="1"/>
        </p:nvSpPr>
        <p:spPr>
          <a:xfrm>
            <a:off x="224118" y="1443319"/>
            <a:ext cx="8507505" cy="4823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24118" y="1972235"/>
            <a:ext cx="8507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26" t="3678" r="3162" b="89185"/>
          <a:stretch/>
        </p:blipFill>
        <p:spPr>
          <a:xfrm>
            <a:off x="7005507" y="1559311"/>
            <a:ext cx="1536594" cy="36076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224118" y="1972234"/>
            <a:ext cx="1368000" cy="4294094"/>
          </a:xfrm>
          <a:prstGeom prst="rect">
            <a:avLst/>
          </a:prstGeom>
          <a:solidFill>
            <a:srgbClr val="06465B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24119" y="1972233"/>
            <a:ext cx="136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대시보드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회원관리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그룹관리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도움말관리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모집게시판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68"/>
          <a:stretch/>
        </p:blipFill>
        <p:spPr>
          <a:xfrm>
            <a:off x="414414" y="1491777"/>
            <a:ext cx="1006527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1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2147455" cy="166255"/>
          </a:xfrm>
          <a:prstGeom prst="rect">
            <a:avLst/>
          </a:prstGeom>
          <a:solidFill>
            <a:srgbClr val="064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664036"/>
            <a:ext cx="12191999" cy="193965"/>
          </a:xfrm>
          <a:prstGeom prst="rect">
            <a:avLst/>
          </a:prstGeom>
          <a:solidFill>
            <a:srgbClr val="064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76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6" r:id="rId3"/>
    <p:sldLayoutId id="2147483650" r:id="rId4"/>
    <p:sldLayoutId id="2147483653" r:id="rId5"/>
    <p:sldLayoutId id="2147483651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8" b="363"/>
          <a:stretch/>
        </p:blipFill>
        <p:spPr>
          <a:xfrm>
            <a:off x="0" y="0"/>
            <a:ext cx="12192000" cy="7162799"/>
          </a:xfrm>
          <a:prstGeom prst="rect">
            <a:avLst/>
          </a:prstGeom>
        </p:spPr>
      </p:pic>
      <p:sp>
        <p:nvSpPr>
          <p:cNvPr id="159" name="Shape 159"/>
          <p:cNvSpPr/>
          <p:nvPr/>
        </p:nvSpPr>
        <p:spPr>
          <a:xfrm>
            <a:off x="3879273" y="-1"/>
            <a:ext cx="4502728" cy="7162799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  <a:sym typeface="Arial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7162798"/>
          </a:xfrm>
          <a:prstGeom prst="rect">
            <a:avLst/>
          </a:prstGeom>
          <a:solidFill>
            <a:schemeClr val="bg2">
              <a:lumMod val="1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Shape 160"/>
          <p:cNvSpPr txBox="1"/>
          <p:nvPr/>
        </p:nvSpPr>
        <p:spPr>
          <a:xfrm>
            <a:off x="2340928" y="2244058"/>
            <a:ext cx="7510133" cy="23698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6000" b="1" dirty="0" err="1" smtClean="0">
                <a:solidFill>
                  <a:schemeClr val="bg1">
                    <a:lumMod val="95000"/>
                  </a:schemeClr>
                </a:solidFill>
                <a:ea typeface="10X10" panose="020D0604000000000000" pitchFamily="50" charset="-127"/>
              </a:rPr>
              <a:t>S</a:t>
            </a:r>
            <a:r>
              <a:rPr lang="en-US" sz="6000" b="1" dirty="0" err="1" smtClean="0">
                <a:solidFill>
                  <a:schemeClr val="lt1"/>
                </a:solidFill>
                <a:ea typeface="10X10" panose="020D0604000000000000" pitchFamily="50" charset="-127"/>
              </a:rPr>
              <a:t>tudy</a:t>
            </a:r>
            <a:r>
              <a:rPr lang="en-US" sz="6000" b="1" dirty="0" err="1" smtClean="0">
                <a:solidFill>
                  <a:schemeClr val="bg1">
                    <a:lumMod val="95000"/>
                  </a:schemeClr>
                </a:solidFill>
                <a:ea typeface="10X10" panose="020D0604000000000000" pitchFamily="50" charset="-127"/>
              </a:rPr>
              <a:t>H</a:t>
            </a:r>
            <a:r>
              <a:rPr lang="en-US" sz="6000" b="1" dirty="0" err="1" smtClean="0">
                <a:solidFill>
                  <a:schemeClr val="lt1"/>
                </a:solidFill>
                <a:ea typeface="10X10" panose="020D0604000000000000" pitchFamily="50" charset="-127"/>
              </a:rPr>
              <a:t>ub</a:t>
            </a:r>
            <a:endParaRPr lang="en-US" sz="6000" b="1" dirty="0">
              <a:solidFill>
                <a:schemeClr val="lt1"/>
              </a:solidFill>
              <a:ea typeface="10X10" panose="020D0604000000000000" pitchFamily="50" charset="-127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000" b="1" i="0" u="none" strike="noStrike" cap="none" dirty="0">
              <a:solidFill>
                <a:schemeClr val="lt1"/>
              </a:solidFill>
              <a:ea typeface="10X10" panose="020D0604000000000000" pitchFamily="50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chemeClr val="lt1"/>
                </a:solidFill>
                <a:ea typeface="10X10" panose="020D0604000000000000" pitchFamily="50" charset="-127"/>
              </a:rPr>
              <a:t> </a:t>
            </a:r>
            <a:r>
              <a:rPr lang="ko-KR" altLang="en-US" sz="3600" dirty="0" smtClean="0">
                <a:solidFill>
                  <a:schemeClr val="lt1"/>
                </a:solidFill>
                <a:ea typeface="10X10" panose="020D0604000000000000" pitchFamily="50" charset="-127"/>
              </a:rPr>
              <a:t>클래스 설계서</a:t>
            </a:r>
            <a:endParaRPr lang="en-US" sz="3600" dirty="0">
              <a:solidFill>
                <a:schemeClr val="lt1"/>
              </a:solidFill>
              <a:ea typeface="10X10" panose="020D0604000000000000" pitchFamily="50" charset="-127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2340928" y="5612666"/>
            <a:ext cx="7510134" cy="114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ea typeface="10X10" panose="020D0604000000000000" pitchFamily="50" charset="-127"/>
              </a:rPr>
              <a:t>Team. </a:t>
            </a:r>
            <a:r>
              <a:rPr lang="ko-KR" altLang="en-US" dirty="0">
                <a:solidFill>
                  <a:schemeClr val="bg1"/>
                </a:solidFill>
                <a:ea typeface="10X10" panose="020D0604000000000000" pitchFamily="50" charset="-127"/>
              </a:rPr>
              <a:t>마지노선</a:t>
            </a:r>
            <a:endParaRPr lang="en-US" dirty="0">
              <a:solidFill>
                <a:schemeClr val="bg1"/>
              </a:solidFill>
              <a:ea typeface="10X10" panose="020D0604000000000000" pitchFamily="50" charset="-127"/>
            </a:endParaRPr>
          </a:p>
          <a:p>
            <a:pPr lvl="0" algn="ctr">
              <a:spcBef>
                <a:spcPts val="0"/>
              </a:spcBef>
              <a:buNone/>
            </a:pPr>
            <a:endParaRPr sz="1600" dirty="0">
              <a:solidFill>
                <a:schemeClr val="bg1"/>
              </a:solidFill>
              <a:ea typeface="10X10" panose="020D0604000000000000" pitchFamily="50" charset="-127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bg1"/>
                </a:solidFill>
                <a:ea typeface="10X10" panose="020D0604000000000000" pitchFamily="50" charset="-127"/>
              </a:rPr>
              <a:t>황효혁</a:t>
            </a:r>
            <a:r>
              <a:rPr lang="en-US" sz="1600" dirty="0">
                <a:solidFill>
                  <a:schemeClr val="bg1"/>
                </a:solidFill>
                <a:ea typeface="10X10" panose="020D0604000000000000" pitchFamily="50" charset="-127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10X10" panose="020D0604000000000000" pitchFamily="50" charset="-127"/>
              </a:rPr>
              <a:t>구미향</a:t>
            </a:r>
            <a:r>
              <a:rPr lang="en-US" sz="1600" dirty="0">
                <a:solidFill>
                  <a:schemeClr val="bg1"/>
                </a:solidFill>
                <a:ea typeface="10X10" panose="020D0604000000000000" pitchFamily="50" charset="-127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10X10" panose="020D0604000000000000" pitchFamily="50" charset="-127"/>
              </a:rPr>
              <a:t>양동균</a:t>
            </a:r>
            <a:r>
              <a:rPr lang="en-US" sz="1600" dirty="0">
                <a:solidFill>
                  <a:schemeClr val="bg1"/>
                </a:solidFill>
                <a:ea typeface="10X10" panose="020D0604000000000000" pitchFamily="50" charset="-127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10X10" panose="020D0604000000000000" pitchFamily="50" charset="-127"/>
              </a:rPr>
              <a:t>윤찬호</a:t>
            </a:r>
            <a:r>
              <a:rPr lang="en-US" sz="1600" dirty="0">
                <a:solidFill>
                  <a:schemeClr val="bg1"/>
                </a:solidFill>
                <a:ea typeface="10X10" panose="020D0604000000000000" pitchFamily="50" charset="-127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10X10" panose="020D0604000000000000" pitchFamily="50" charset="-127"/>
              </a:rPr>
              <a:t>조남훈</a:t>
            </a:r>
            <a:endParaRPr lang="en-US" sz="1600" dirty="0">
              <a:solidFill>
                <a:schemeClr val="bg1"/>
              </a:solidFill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96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873" y="268144"/>
            <a:ext cx="6569092" cy="396874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클래스 다이어그램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Main_QnA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41" y="958759"/>
            <a:ext cx="10282518" cy="53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3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873" y="268144"/>
            <a:ext cx="6569092" cy="396874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클래스 다이어그램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Group_Main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07" y="1102658"/>
            <a:ext cx="11287586" cy="538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5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873" y="268144"/>
            <a:ext cx="6569092" cy="396874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클래스 다이어그램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Group_Notice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3" y="922473"/>
            <a:ext cx="10578353" cy="555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9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873" y="268144"/>
            <a:ext cx="6569092" cy="396874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클래스 다이어그램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Group_Board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47" y="968188"/>
            <a:ext cx="10538906" cy="545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0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873" y="268144"/>
            <a:ext cx="6569092" cy="396874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클래스 다이어그램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Group_Schedule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47" y="886286"/>
            <a:ext cx="11098306" cy="568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7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873" y="268144"/>
            <a:ext cx="6569092" cy="396874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클래스 다이어그램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Group_ShareFile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77" y="769005"/>
            <a:ext cx="7294646" cy="572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873" y="268144"/>
            <a:ext cx="6569092" cy="396874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클래스 다이어그램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Admin_Notice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3" y="889257"/>
            <a:ext cx="5737414" cy="551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7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872" y="268144"/>
            <a:ext cx="6972503" cy="396874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클래스 다이어그램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Admin_BoardManage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347" y="985296"/>
            <a:ext cx="8431306" cy="534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872" y="268144"/>
            <a:ext cx="6972503" cy="396874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클래스 다이어그램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Admin_FAQManage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9" y="1285284"/>
            <a:ext cx="11815482" cy="470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872" y="268144"/>
            <a:ext cx="6972503" cy="396874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클래스 다이어그램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Admin_GroupManage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419" y="781147"/>
            <a:ext cx="5001792" cy="578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1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55679" y="2226096"/>
            <a:ext cx="188064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기능분석</a:t>
            </a:r>
            <a:endParaRPr lang="ko-KR" altLang="en-US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647" y="242047"/>
            <a:ext cx="2132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CONTENTS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42531" y="2886496"/>
            <a:ext cx="310694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 </a:t>
            </a: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클래스 다이어그램</a:t>
            </a:r>
            <a:endParaRPr lang="ko-KR" altLang="en-US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65775" y="3546896"/>
            <a:ext cx="306045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</a:t>
            </a:r>
            <a:r>
              <a:rPr lang="en-US" altLang="ko-KR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패키지 다이어그램</a:t>
            </a:r>
            <a:endParaRPr lang="ko-KR" altLang="en-US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25699" y="4207296"/>
            <a:ext cx="309411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</a:t>
            </a:r>
            <a:r>
              <a:rPr lang="en-US" altLang="ko-KR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시퀀스 다이어그램</a:t>
            </a:r>
            <a:endParaRPr lang="ko-KR" altLang="en-US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640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872" y="268144"/>
            <a:ext cx="6972503" cy="396874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클래스 다이어그램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Admin_UserManage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433" y="963262"/>
            <a:ext cx="6247134" cy="544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0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5779" y="3167390"/>
            <a:ext cx="306045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3. </a:t>
            </a: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패키지</a:t>
            </a: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다이어그램</a:t>
            </a:r>
            <a:endParaRPr lang="ko-KR" altLang="en-US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606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872" y="268144"/>
            <a:ext cx="6972503" cy="396874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패키지 다이어그램 </a:t>
            </a:r>
            <a:r>
              <a:rPr lang="en-US" altLang="ko-KR" dirty="0" smtClean="0"/>
              <a:t>- Main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678" y="941295"/>
            <a:ext cx="8614644" cy="556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7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872" y="268144"/>
            <a:ext cx="6972503" cy="396874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패키지 다이어그램 </a:t>
            </a:r>
            <a:r>
              <a:rPr lang="en-US" altLang="ko-KR" dirty="0" smtClean="0"/>
              <a:t>- Group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35" y="879764"/>
            <a:ext cx="6875930" cy="555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8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872" y="268144"/>
            <a:ext cx="6972503" cy="396874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패키지 다이어그램 </a:t>
            </a:r>
            <a:r>
              <a:rPr lang="en-US" altLang="ko-KR" dirty="0"/>
              <a:t>-</a:t>
            </a:r>
            <a:r>
              <a:rPr lang="en-US" altLang="ko-KR" dirty="0" smtClean="0"/>
              <a:t> User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812" y="1757362"/>
            <a:ext cx="52863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1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872" y="268144"/>
            <a:ext cx="6972503" cy="396874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패키지 다이어그램 </a:t>
            </a:r>
            <a:r>
              <a:rPr lang="en-US" altLang="ko-KR" dirty="0"/>
              <a:t>-</a:t>
            </a:r>
            <a:r>
              <a:rPr lang="en-US" altLang="ko-KR" dirty="0" smtClean="0"/>
              <a:t> Admin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811" y="1021976"/>
            <a:ext cx="6542378" cy="53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9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50551" y="3167390"/>
            <a:ext cx="30909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</a:t>
            </a:r>
            <a:r>
              <a:rPr lang="en-US" altLang="ko-KR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시퀀스</a:t>
            </a: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다이어그램</a:t>
            </a:r>
            <a:endParaRPr lang="ko-KR" altLang="en-US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시퀀스 다이어그램</a:t>
            </a:r>
            <a:endParaRPr lang="ko-KR" alt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02" y="1085547"/>
            <a:ext cx="7764996" cy="468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62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시퀀스 다이어그램</a:t>
            </a:r>
            <a:endParaRPr lang="ko-KR" alt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02" y="1336156"/>
            <a:ext cx="7764996" cy="418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61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시퀀스 다이어그램</a:t>
            </a:r>
            <a:endParaRPr lang="ko-KR" alt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02" y="1062339"/>
            <a:ext cx="7764996" cy="473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4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3275" y="3167390"/>
            <a:ext cx="188545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기능분석</a:t>
            </a:r>
            <a:endParaRPr lang="ko-KR" altLang="en-US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944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시퀀스 다이어그램</a:t>
            </a:r>
            <a:endParaRPr lang="ko-KR" alt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02" y="1135223"/>
            <a:ext cx="7764996" cy="45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57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시퀀스 다이어그램</a:t>
            </a:r>
            <a:endParaRPr lang="ko-KR" alt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02" y="966444"/>
            <a:ext cx="7764996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29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시퀀스 다이어그램</a:t>
            </a:r>
            <a:endParaRPr lang="ko-KR" alt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860" y="1062339"/>
            <a:ext cx="6578279" cy="473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09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시퀀스 다이어그램</a:t>
            </a:r>
            <a:endParaRPr lang="ko-KR" alt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112" y="1062339"/>
            <a:ext cx="6109776" cy="473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02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시퀀스 다이어그램</a:t>
            </a:r>
            <a:endParaRPr lang="ko-KR" alt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02" y="1712823"/>
            <a:ext cx="7764996" cy="343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7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시퀀스 다이어그램</a:t>
            </a:r>
            <a:endParaRPr lang="ko-KR" alt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02" y="1165939"/>
            <a:ext cx="7764996" cy="452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37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시퀀스 다이어그램</a:t>
            </a:r>
            <a:endParaRPr lang="ko-KR" alt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02" y="1457620"/>
            <a:ext cx="7764996" cy="394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410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시퀀스 다이어그램</a:t>
            </a:r>
            <a:endParaRPr lang="ko-KR" alt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02" y="1251971"/>
            <a:ext cx="7764996" cy="435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97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시퀀스 다이어그램</a:t>
            </a:r>
            <a:endParaRPr lang="ko-KR" alt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02" y="1503827"/>
            <a:ext cx="7764996" cy="385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465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시퀀스 다이어그램</a:t>
            </a:r>
            <a:endParaRPr lang="ko-KR" alt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407" y="1062339"/>
            <a:ext cx="7367185" cy="473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7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smtClean="0"/>
              <a:t>. </a:t>
            </a:r>
            <a:r>
              <a:rPr lang="ko-KR" altLang="en-US" dirty="0" smtClean="0"/>
              <a:t>기능분석</a:t>
            </a:r>
            <a:endParaRPr lang="ko-KR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747597"/>
              </p:ext>
            </p:extLst>
          </p:nvPr>
        </p:nvGraphicFramePr>
        <p:xfrm>
          <a:off x="477838" y="987429"/>
          <a:ext cx="11203174" cy="5324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462"/>
                <a:gridCol w="1474010"/>
                <a:gridCol w="857544"/>
                <a:gridCol w="661240"/>
                <a:gridCol w="557920"/>
                <a:gridCol w="929867"/>
                <a:gridCol w="640576"/>
                <a:gridCol w="433938"/>
                <a:gridCol w="702566"/>
                <a:gridCol w="537256"/>
                <a:gridCol w="702566"/>
                <a:gridCol w="2011268"/>
                <a:gridCol w="1046961"/>
              </a:tblGrid>
              <a:tr h="1840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CRUD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Common Board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840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분류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기능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설명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Create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Read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Update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Delete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List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Search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Filter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Paging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Check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 dirty="0">
                          <a:effectLst/>
                        </a:rPr>
                        <a:t>비고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7701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회원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로그인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Email;Password;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</a:tr>
              <a:tr h="17701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회원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가입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Email;Password;Phone;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</a:tr>
              <a:tr h="17701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회원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ID/PW</a:t>
                      </a:r>
                      <a:r>
                        <a:rPr lang="ko-KR" altLang="en-US" sz="900" u="none" strike="noStrike">
                          <a:effectLst/>
                        </a:rPr>
                        <a:t>찾기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Password;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Email;Password;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</a:tr>
              <a:tr h="17701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회원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정보수정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Password;Phone;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</a:tr>
              <a:tr h="17701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회원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메시지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가입</a:t>
                      </a:r>
                      <a:r>
                        <a:rPr lang="en-US" altLang="ko-KR" sz="900" u="none" strike="noStrike">
                          <a:effectLst/>
                        </a:rPr>
                        <a:t>,</a:t>
                      </a:r>
                      <a:r>
                        <a:rPr lang="ko-KR" altLang="en-US" sz="900" u="none" strike="noStrike">
                          <a:effectLst/>
                        </a:rPr>
                        <a:t>초대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need trigger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</a:tr>
              <a:tr h="17701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그룹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생성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</a:tr>
              <a:tr h="17701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그룹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수정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</a:tr>
              <a:tr h="17701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그룹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탈퇴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회원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UnG Delete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</a:tr>
              <a:tr h="17701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그룹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검색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</a:tr>
              <a:tr h="17701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그룹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목록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</a:tr>
              <a:tr h="17701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그룹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공지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</a:tr>
              <a:tr h="17701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그룹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공지 댓글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</a:tr>
              <a:tr h="17701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그룹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자유 게시판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</a:tr>
              <a:tr h="17701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그룹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자유 게시판 댓글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</a:tr>
              <a:tr h="17701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그룹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파일공유 게시판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</a:tr>
              <a:tr h="17701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그룹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일정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</a:tr>
              <a:tr h="17701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그룹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QnA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</a:tr>
              <a:tr h="17701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그룹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QnA </a:t>
                      </a:r>
                      <a:r>
                        <a:rPr lang="ko-KR" altLang="en-US" sz="900" u="none" strike="noStrike">
                          <a:effectLst/>
                        </a:rPr>
                        <a:t>댓글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</a:tr>
              <a:tr h="17701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메인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모집 게시판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</a:tr>
              <a:tr h="17701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메인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모집 게시판 댓글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</a:tr>
              <a:tr h="17701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메인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FAQ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</a:tr>
              <a:tr h="17701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메인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QnA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</a:tr>
              <a:tr h="17701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메인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QnA </a:t>
                      </a:r>
                      <a:r>
                        <a:rPr lang="ko-KR" altLang="en-US" sz="900" u="none" strike="noStrike">
                          <a:effectLst/>
                        </a:rPr>
                        <a:t>댓글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</a:tr>
              <a:tr h="17701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관리자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공지사항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Popup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</a:tr>
              <a:tr h="17701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관리자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회원 관리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</a:tr>
              <a:tr h="17701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관리자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그룹 관리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</a:tr>
              <a:tr h="17701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관리자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모집게시판 관리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</a:tr>
              <a:tr h="17701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관리자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FAQ </a:t>
                      </a:r>
                      <a:r>
                        <a:rPr lang="ko-KR" altLang="en-US" sz="900" u="none" strike="noStrike">
                          <a:effectLst/>
                        </a:rPr>
                        <a:t>관리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62" marR="7162" marT="7162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17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시퀀스 다이어그램</a:t>
            </a:r>
            <a:endParaRPr lang="ko-KR" alt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02" y="1290753"/>
            <a:ext cx="7764996" cy="427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63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시퀀스 다이어그램</a:t>
            </a:r>
            <a:endParaRPr lang="ko-KR" alt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02" y="1456440"/>
            <a:ext cx="7764996" cy="394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901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시퀀스 다이어그램</a:t>
            </a:r>
            <a:endParaRPr lang="ko-KR" alt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78" y="966444"/>
            <a:ext cx="8735644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94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시퀀스 다이어그램</a:t>
            </a:r>
            <a:endParaRPr lang="ko-KR" alt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02" y="1915217"/>
            <a:ext cx="7764996" cy="302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61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시퀀스 다이어그램</a:t>
            </a:r>
            <a:endParaRPr lang="ko-KR" alt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26" y="1062339"/>
            <a:ext cx="7159147" cy="473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918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시퀀스 다이어그램</a:t>
            </a:r>
            <a:endParaRPr lang="ko-KR" alt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573" y="1062339"/>
            <a:ext cx="7158854" cy="473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03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시퀀스 다이어그램</a:t>
            </a:r>
            <a:endParaRPr lang="ko-KR" alt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23" y="1096283"/>
            <a:ext cx="11527554" cy="473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9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6925" y="3167390"/>
            <a:ext cx="311816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 </a:t>
            </a: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클래스 다이어그램</a:t>
            </a:r>
            <a:endParaRPr lang="ko-KR" altLang="en-US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99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클래스 다이어그램 </a:t>
            </a:r>
            <a:r>
              <a:rPr lang="en-US" altLang="ko-KR" dirty="0" smtClean="0"/>
              <a:t>- User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2898"/>
            <a:ext cx="12192000" cy="383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2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클래스 다이어그램 </a:t>
            </a:r>
            <a:r>
              <a:rPr lang="en-US" altLang="ko-KR" dirty="0" smtClean="0"/>
              <a:t>- Main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41" y="268144"/>
            <a:ext cx="5531224" cy="623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8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873" y="268144"/>
            <a:ext cx="6569092" cy="396874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클래스 다이어그램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Main_Board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5" y="1503633"/>
            <a:ext cx="11905130" cy="426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873" y="268144"/>
            <a:ext cx="6569092" cy="396874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클래스 다이어그램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Main_FAQ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017" y="1009623"/>
            <a:ext cx="4407966" cy="535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5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tudyHub">
      <a:majorFont>
        <a:latin typeface="배달의민족 한나"/>
        <a:ea typeface="배달의민족 한나"/>
        <a:cs typeface=""/>
      </a:majorFont>
      <a:minorFont>
        <a:latin typeface="10X10"/>
        <a:ea typeface="10X1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6465B"/>
          </a:solidFill>
        </a:ln>
      </a:spPr>
      <a:bodyPr rtlCol="0" anchor="ctr"/>
      <a:lstStyle>
        <a:defPPr algn="ctr">
          <a:defRPr dirty="0" smtClean="0"/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3254</TotalTime>
  <Words>462</Words>
  <Application>Microsoft Office PowerPoint</Application>
  <PresentationFormat>Widescreen</PresentationFormat>
  <Paragraphs>436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10X10</vt:lpstr>
      <vt:lpstr>맑은 고딕</vt:lpstr>
      <vt:lpstr>배달의민족 한나는 열한살</vt:lpstr>
      <vt:lpstr>Arial</vt:lpstr>
      <vt:lpstr>Office 테마</vt:lpstr>
      <vt:lpstr>PowerPoint Presentation</vt:lpstr>
      <vt:lpstr>PowerPoint Presentation</vt:lpstr>
      <vt:lpstr>PowerPoint Presentation</vt:lpstr>
      <vt:lpstr>1. 기능분석</vt:lpstr>
      <vt:lpstr>PowerPoint Presentation</vt:lpstr>
      <vt:lpstr>2. 클래스 다이어그램 - User</vt:lpstr>
      <vt:lpstr>2. 클래스 다이어그램 - Main</vt:lpstr>
      <vt:lpstr>2. 클래스 다이어그램 - Main_Board</vt:lpstr>
      <vt:lpstr>2. 클래스 다이어그램 - Main_FAQ</vt:lpstr>
      <vt:lpstr>2. 클래스 다이어그램 - Main_QnA</vt:lpstr>
      <vt:lpstr>2. 클래스 다이어그램 - Group_Main</vt:lpstr>
      <vt:lpstr>2. 클래스 다이어그램 - Group_Notice</vt:lpstr>
      <vt:lpstr>2. 클래스 다이어그램 - Group_Board</vt:lpstr>
      <vt:lpstr>2. 클래스 다이어그램 - Group_Schedule</vt:lpstr>
      <vt:lpstr>2. 클래스 다이어그램 - Group_ShareFile</vt:lpstr>
      <vt:lpstr>2. 클래스 다이어그램 - Admin_Notice</vt:lpstr>
      <vt:lpstr>2. 클래스 다이어그램 - Admin_BoardManage</vt:lpstr>
      <vt:lpstr>2. 클래스 다이어그램 - Admin_FAQManage</vt:lpstr>
      <vt:lpstr>2. 클래스 다이어그램 - Admin_GroupManage</vt:lpstr>
      <vt:lpstr>2. 클래스 다이어그램 - Admin_UserManage</vt:lpstr>
      <vt:lpstr>PowerPoint Presentation</vt:lpstr>
      <vt:lpstr>2. 패키지 다이어그램 - Main</vt:lpstr>
      <vt:lpstr>2. 패키지 다이어그램 - Group</vt:lpstr>
      <vt:lpstr>2. 패키지 다이어그램 - User</vt:lpstr>
      <vt:lpstr>2. 패키지 다이어그램 - Admin</vt:lpstr>
      <vt:lpstr>PowerPoint Presentation</vt:lpstr>
      <vt:lpstr>4. 시퀀스 다이어그램</vt:lpstr>
      <vt:lpstr>4. 시퀀스 다이어그램</vt:lpstr>
      <vt:lpstr>4. 시퀀스 다이어그램</vt:lpstr>
      <vt:lpstr>4. 시퀀스 다이어그램</vt:lpstr>
      <vt:lpstr>4. 시퀀스 다이어그램</vt:lpstr>
      <vt:lpstr>4. 시퀀스 다이어그램</vt:lpstr>
      <vt:lpstr>4. 시퀀스 다이어그램</vt:lpstr>
      <vt:lpstr>4. 시퀀스 다이어그램</vt:lpstr>
      <vt:lpstr>4. 시퀀스 다이어그램</vt:lpstr>
      <vt:lpstr>4. 시퀀스 다이어그램</vt:lpstr>
      <vt:lpstr>4. 시퀀스 다이어그램</vt:lpstr>
      <vt:lpstr>4. 시퀀스 다이어그램</vt:lpstr>
      <vt:lpstr>4. 시퀀스 다이어그램</vt:lpstr>
      <vt:lpstr>4. 시퀀스 다이어그램</vt:lpstr>
      <vt:lpstr>4. 시퀀스 다이어그램</vt:lpstr>
      <vt:lpstr>4. 시퀀스 다이어그램</vt:lpstr>
      <vt:lpstr>4. 시퀀스 다이어그램</vt:lpstr>
      <vt:lpstr>4. 시퀀스 다이어그램</vt:lpstr>
      <vt:lpstr>4. 시퀀스 다이어그램</vt:lpstr>
      <vt:lpstr>4. 시퀀스 다이어그램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</dc:creator>
  <cp:lastModifiedBy>Hwang</cp:lastModifiedBy>
  <cp:revision>126</cp:revision>
  <dcterms:created xsi:type="dcterms:W3CDTF">2017-09-14T14:05:04Z</dcterms:created>
  <dcterms:modified xsi:type="dcterms:W3CDTF">2017-10-18T05:54:00Z</dcterms:modified>
</cp:coreProperties>
</file>