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95" r:id="rId4"/>
    <p:sldId id="313" r:id="rId5"/>
    <p:sldId id="319" r:id="rId6"/>
    <p:sldId id="314" r:id="rId7"/>
    <p:sldId id="315" r:id="rId8"/>
    <p:sldId id="296" r:id="rId9"/>
    <p:sldId id="316" r:id="rId10"/>
    <p:sldId id="317" r:id="rId11"/>
    <p:sldId id="327" r:id="rId12"/>
    <p:sldId id="320" r:id="rId13"/>
    <p:sldId id="321" r:id="rId14"/>
    <p:sldId id="328" r:id="rId15"/>
    <p:sldId id="329" r:id="rId16"/>
    <p:sldId id="330" r:id="rId17"/>
    <p:sldId id="331" r:id="rId18"/>
    <p:sldId id="332" r:id="rId19"/>
    <p:sldId id="333" r:id="rId20"/>
    <p:sldId id="33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5B"/>
    <a:srgbClr val="0689A5"/>
    <a:srgbClr val="4BB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112-A0DE-4E16-AE91-4369610A8F86}" type="datetimeFigureOut">
              <a:rPr lang="ko-KR" altLang="en-US" smtClean="0"/>
              <a:t>2017-09-24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5D41-DEE0-408F-8CED-DDC73F56B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1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</p:spTree>
    <p:extLst>
      <p:ext uri="{BB962C8B-B14F-4D97-AF65-F5344CB8AC3E}">
        <p14:creationId xmlns:p14="http://schemas.microsoft.com/office/powerpoint/2010/main" val="29097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그인 전 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68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                                                              회원가입         로그인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9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2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034549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2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룹 메인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 dirty="0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2297872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1" t="2489" r="2794" b="89978"/>
          <a:stretch/>
        </p:blipFill>
        <p:spPr>
          <a:xfrm>
            <a:off x="7709647" y="1563637"/>
            <a:ext cx="922103" cy="3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4603" r="79784" b="91078"/>
          <a:stretch/>
        </p:blipFill>
        <p:spPr>
          <a:xfrm>
            <a:off x="1718814" y="1671638"/>
            <a:ext cx="230589" cy="22874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77683" y="1654886"/>
            <a:ext cx="2938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 smtClean="0"/>
              <a:t>스터디 찾기        그룹 만들기        도움말     </a:t>
            </a:r>
            <a:endParaRPr lang="ko-KR" altLang="en-US" sz="16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24116" y="2462299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스터디일정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파일공유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자유게시판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24117" y="2064875"/>
            <a:ext cx="136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1400" dirty="0" smtClean="0">
                <a:solidFill>
                  <a:schemeClr val="bg1"/>
                </a:solidFill>
                <a:latin typeface="+mn-lt"/>
              </a:rPr>
              <a:t>스터디 그룹명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</a:rPr>
              <a:t>]</a:t>
            </a:r>
            <a:endParaRPr lang="ko-KR" alt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4117" y="2462300"/>
            <a:ext cx="1368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관리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97873" y="268144"/>
            <a:ext cx="4749256" cy="39687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defRPr>
            </a:lvl1pPr>
          </a:lstStyle>
          <a:p>
            <a:r>
              <a:rPr lang="ko-KR" altLang="en-US"/>
              <a:t>제목입력칸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124691" y="1357745"/>
            <a:ext cx="8714509" cy="50153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190956"/>
              </p:ext>
            </p:extLst>
          </p:nvPr>
        </p:nvGraphicFramePr>
        <p:xfrm>
          <a:off x="8963891" y="1357745"/>
          <a:ext cx="2937163" cy="494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64">
                  <a:extLst>
                    <a:ext uri="{9D8B030D-6E8A-4147-A177-3AD203B41FA5}">
                      <a16:colId xmlns="" xmlns:a16="http://schemas.microsoft.com/office/drawing/2014/main" val="3682212920"/>
                    </a:ext>
                  </a:extLst>
                </a:gridCol>
                <a:gridCol w="2438399">
                  <a:extLst>
                    <a:ext uri="{9D8B030D-6E8A-4147-A177-3AD203B41FA5}">
                      <a16:colId xmlns="" xmlns:a16="http://schemas.microsoft.com/office/drawing/2014/main" val="819338445"/>
                    </a:ext>
                  </a:extLst>
                </a:gridCol>
              </a:tblGrid>
              <a:tr h="5965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65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8700493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B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9907334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079947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941826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9573749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0983942"/>
                  </a:ext>
                </a:extLst>
              </a:tr>
              <a:tr h="7249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784837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224118" y="1443319"/>
            <a:ext cx="8507505" cy="4823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4118" y="1972235"/>
            <a:ext cx="85075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6" t="3678" r="3162" b="89185"/>
          <a:stretch/>
        </p:blipFill>
        <p:spPr>
          <a:xfrm>
            <a:off x="7005507" y="1559311"/>
            <a:ext cx="1536594" cy="3607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24118" y="1972234"/>
            <a:ext cx="1368000" cy="4294094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4119" y="1972233"/>
            <a:ext cx="13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대시보드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회원관리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그룹관리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도움말관리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모집게시판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8"/>
          <a:stretch/>
        </p:blipFill>
        <p:spPr>
          <a:xfrm>
            <a:off x="414414" y="1491777"/>
            <a:ext cx="100652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2147455" cy="16625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664036"/>
            <a:ext cx="12191999" cy="193965"/>
          </a:xfrm>
          <a:prstGeom prst="rect">
            <a:avLst/>
          </a:prstGeom>
          <a:solidFill>
            <a:srgbClr val="064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3" r:id="rId5"/>
    <p:sldLayoutId id="214748365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8" b="363"/>
          <a:stretch/>
        </p:blipFill>
        <p:spPr>
          <a:xfrm>
            <a:off x="0" y="0"/>
            <a:ext cx="12192000" cy="7162799"/>
          </a:xfrm>
          <a:prstGeom prst="rect">
            <a:avLst/>
          </a:prstGeom>
        </p:spPr>
      </p:pic>
      <p:sp>
        <p:nvSpPr>
          <p:cNvPr id="159" name="Shape 159"/>
          <p:cNvSpPr/>
          <p:nvPr/>
        </p:nvSpPr>
        <p:spPr>
          <a:xfrm>
            <a:off x="3879273" y="-1"/>
            <a:ext cx="4502728" cy="7162799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16279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Shape 160"/>
          <p:cNvSpPr txBox="1"/>
          <p:nvPr/>
        </p:nvSpPr>
        <p:spPr>
          <a:xfrm>
            <a:off x="2340928" y="2244058"/>
            <a:ext cx="7510133" cy="2369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S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tudy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a typeface="10X10" panose="020D0604000000000000" pitchFamily="50" charset="-127"/>
              </a:rPr>
              <a:t>H</a:t>
            </a:r>
            <a:r>
              <a:rPr lang="en-US" sz="6000" b="1" dirty="0" err="1" smtClean="0">
                <a:solidFill>
                  <a:schemeClr val="lt1"/>
                </a:solidFill>
                <a:ea typeface="10X10" panose="020D0604000000000000" pitchFamily="50" charset="-127"/>
              </a:rPr>
              <a:t>ub</a:t>
            </a:r>
            <a:endParaRPr lang="en-US" sz="6000" b="1" dirty="0">
              <a:solidFill>
                <a:schemeClr val="lt1"/>
              </a:solidFill>
              <a:ea typeface="10X10" panose="020D0604000000000000" pitchFamily="50" charset="-127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000" b="1" i="0" u="none" strike="noStrike" cap="none" dirty="0">
              <a:solidFill>
                <a:schemeClr val="lt1"/>
              </a:solidFill>
              <a:ea typeface="10X10" panose="020D0604000000000000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ea typeface="10X10" panose="020D0604000000000000" pitchFamily="50" charset="-127"/>
              </a:rPr>
              <a:t> DB </a:t>
            </a:r>
            <a:r>
              <a:rPr lang="ko-KR" altLang="en-US" sz="3600" dirty="0" smtClean="0">
                <a:solidFill>
                  <a:schemeClr val="lt1"/>
                </a:solidFill>
                <a:ea typeface="10X10" panose="020D0604000000000000" pitchFamily="50" charset="-127"/>
              </a:rPr>
              <a:t>설계서</a:t>
            </a:r>
            <a:endParaRPr lang="en-US" sz="3600" dirty="0">
              <a:solidFill>
                <a:schemeClr val="lt1"/>
              </a:solidFill>
              <a:ea typeface="10X10" panose="020D0604000000000000" pitchFamily="50" charset="-127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340928" y="5612666"/>
            <a:ext cx="7510134" cy="11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ea typeface="10X10" panose="020D0604000000000000" pitchFamily="50" charset="-127"/>
              </a:rPr>
              <a:t>Team. </a:t>
            </a:r>
            <a:r>
              <a:rPr lang="ko-KR" altLang="en-US" dirty="0">
                <a:solidFill>
                  <a:schemeClr val="bg1"/>
                </a:solidFill>
                <a:ea typeface="10X10" panose="020D0604000000000000" pitchFamily="50" charset="-127"/>
              </a:rPr>
              <a:t>마지노선</a:t>
            </a:r>
            <a:endParaRPr lang="en-US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sz="1600" dirty="0">
              <a:solidFill>
                <a:schemeClr val="bg1"/>
              </a:solidFill>
              <a:ea typeface="10X10" panose="020D0604000000000000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황효혁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구미향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양동균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윤찬호</a:t>
            </a:r>
            <a:r>
              <a:rPr lang="en-US" sz="1600" dirty="0">
                <a:solidFill>
                  <a:schemeClr val="bg1"/>
                </a:solidFill>
                <a:ea typeface="10X10" panose="020D0604000000000000" pitchFamily="50" charset="-127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10X10" panose="020D0604000000000000" pitchFamily="50" charset="-127"/>
              </a:rPr>
              <a:t>조남훈</a:t>
            </a:r>
            <a:endParaRPr lang="en-US" sz="1600" dirty="0">
              <a:solidFill>
                <a:schemeClr val="bg1"/>
              </a:solidFill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9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699" y="3662938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err="1"/>
              <a:t>TB_Access</a:t>
            </a:r>
            <a:r>
              <a:rPr lang="en-US" altLang="ko-KR" sz="2400" dirty="0"/>
              <a:t>  </a:t>
            </a:r>
            <a:r>
              <a:rPr lang="ko-KR" altLang="en-US" sz="2400" dirty="0" smtClean="0"/>
              <a:t>접근권한 테이블</a:t>
            </a:r>
            <a:endParaRPr lang="ko-KR" alt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1274"/>
              </p:ext>
            </p:extLst>
          </p:nvPr>
        </p:nvGraphicFramePr>
        <p:xfrm>
          <a:off x="498699" y="4162565"/>
          <a:ext cx="1119460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권한번호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lt"/>
                        </a:rPr>
                        <a:t>Access_No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n-lt"/>
                        </a:rPr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NOT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권한이름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lt"/>
                        </a:rPr>
                        <a:t>Access_Right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VARCHAR2(10)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0188" y="1343908"/>
            <a:ext cx="4287006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smtClean="0"/>
              <a:t>#TB_Authority  </a:t>
            </a:r>
            <a:r>
              <a:rPr lang="ko-KR" altLang="en-US" sz="2400" smtClean="0"/>
              <a:t>권한 테이블</a:t>
            </a:r>
            <a:endParaRPr lang="ko-KR" alt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8281"/>
              </p:ext>
            </p:extLst>
          </p:nvPr>
        </p:nvGraphicFramePr>
        <p:xfrm>
          <a:off x="498699" y="1924218"/>
          <a:ext cx="1119460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Authority_No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권한이름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Authority_Name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699" y="3340208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err="1" smtClean="0"/>
              <a:t>TB_Notice_Comment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전체공지 댓글 테이블</a:t>
            </a:r>
            <a:endParaRPr lang="ko-KR" altLang="en-US" sz="20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98699" y="5192620"/>
            <a:ext cx="991507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/>
              <a:t>#</a:t>
            </a:r>
            <a:r>
              <a:rPr lang="en-US" altLang="ko-KR" sz="2400" dirty="0" err="1"/>
              <a:t>TB_Notice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전체 </a:t>
            </a:r>
            <a:r>
              <a:rPr lang="ko-KR" altLang="en-US" sz="2400" dirty="0" smtClean="0"/>
              <a:t>공지 테이블</a:t>
            </a:r>
            <a:endParaRPr lang="ko-KR" alt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48732"/>
              </p:ext>
            </p:extLst>
          </p:nvPr>
        </p:nvGraphicFramePr>
        <p:xfrm>
          <a:off x="498699" y="3839835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공지번호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Notice_No(FK)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Notice_No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공지댓글내용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User_No(FK)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User_No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498699" y="519953"/>
            <a:ext cx="991507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/>
              <a:t>#</a:t>
            </a:r>
            <a:r>
              <a:rPr lang="en-US" altLang="ko-KR" sz="2400" dirty="0" err="1"/>
              <a:t>TB_Notice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전체 </a:t>
            </a:r>
            <a:r>
              <a:rPr lang="ko-KR" altLang="en-US" sz="2400" dirty="0" smtClean="0"/>
              <a:t>공지 테이블</a:t>
            </a:r>
            <a:endParaRPr lang="ko-KR" alt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20541"/>
              </p:ext>
            </p:extLst>
          </p:nvPr>
        </p:nvGraphicFramePr>
        <p:xfrm>
          <a:off x="498699" y="1045617"/>
          <a:ext cx="1119460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공지번호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lt"/>
                        </a:rPr>
                        <a:t>Notice_No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n-lt"/>
                        </a:rPr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NOT</a:t>
                      </a:r>
                      <a:r>
                        <a:rPr lang="en-US" altLang="ko-KR" baseline="0" dirty="0" smtClean="0">
                          <a:latin typeface="+mn-lt"/>
                        </a:rPr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공지제목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Title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VARCHAR2(20)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공지내용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Content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VARCHAR2(100)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작성일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lt"/>
                        </a:rPr>
                        <a:t>Upload_Date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DATE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lt"/>
                        </a:rPr>
                        <a:t>NOT</a:t>
                      </a:r>
                      <a:r>
                        <a:rPr lang="en-US" altLang="ko-KR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dirty="0" smtClean="0">
                          <a:latin typeface="+mn-lt"/>
                        </a:rPr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5831"/>
              </p:ext>
            </p:extLst>
          </p:nvPr>
        </p:nvGraphicFramePr>
        <p:xfrm>
          <a:off x="498699" y="942927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모집글번호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Board_No(PK)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Board_No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모집글제목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모집글내용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Content2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Upload_date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Upload_date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>
                          <a:effectLst/>
                          <a:latin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UnG_No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6158" y="480469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err="1" smtClean="0"/>
              <a:t>TB_Board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모집게시판</a:t>
            </a:r>
            <a:r>
              <a:rPr lang="ko-KR" altLang="en-US" sz="2400" dirty="0" smtClean="0"/>
              <a:t> 테이블</a:t>
            </a:r>
            <a:endParaRPr lang="ko-KR" alt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97766"/>
              </p:ext>
            </p:extLst>
          </p:nvPr>
        </p:nvGraphicFramePr>
        <p:xfrm>
          <a:off x="498699" y="3895171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모집글번호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Board_No(FK)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Board_No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  <a:latin typeface="+mn-lt"/>
                        </a:rPr>
                        <a:t>모집글댓글내용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Upload_date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Upload_date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권한번호</a:t>
                      </a:r>
                      <a:r>
                        <a:rPr lang="en-US" altLang="ko-KR">
                          <a:effectLst/>
                          <a:latin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Access_No</a:t>
                      </a:r>
                      <a:r>
                        <a:rPr lang="en-US" dirty="0">
                          <a:effectLst/>
                          <a:latin typeface="+mn-lt"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Access_No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>
                          <a:effectLst/>
                          <a:latin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User_No(FK)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User_No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226158" y="3374001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TB_Board_Comment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모집게시판 댓글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45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34713"/>
              </p:ext>
            </p:extLst>
          </p:nvPr>
        </p:nvGraphicFramePr>
        <p:xfrm>
          <a:off x="454128" y="1516670"/>
          <a:ext cx="1128374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16104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 dirty="0">
                          <a:effectLst/>
                          <a:latin typeface="+mn-lt"/>
                        </a:rPr>
                        <a:t>글번호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FAQ_No(PK)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FAQ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 dirty="0">
                          <a:effectLst/>
                          <a:latin typeface="+mn-lt"/>
                        </a:rPr>
                        <a:t>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>
                          <a:effectLst/>
                          <a:latin typeface="+mn-lt"/>
                        </a:rPr>
                        <a:t>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Content2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 dirty="0">
                          <a:effectLst/>
                          <a:latin typeface="+mn-lt"/>
                        </a:rPr>
                        <a:t>분류번호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FAQ_Category_no</a:t>
                      </a:r>
                      <a:r>
                        <a:rPr lang="en-US" dirty="0">
                          <a:effectLst/>
                          <a:latin typeface="+mn-lt"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6158" y="946635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smtClean="0"/>
              <a:t>TB_FAQ  FAQ </a:t>
            </a:r>
            <a:r>
              <a:rPr lang="ko-KR" altLang="en-US" sz="2400" dirty="0" smtClean="0"/>
              <a:t>테이블</a:t>
            </a:r>
            <a:endParaRPr lang="ko-KR" alt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00738"/>
              </p:ext>
            </p:extLst>
          </p:nvPr>
        </p:nvGraphicFramePr>
        <p:xfrm>
          <a:off x="498699" y="4361337"/>
          <a:ext cx="1122713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9141"/>
                <a:gridCol w="2815311"/>
                <a:gridCol w="771624"/>
                <a:gridCol w="2020130"/>
                <a:gridCol w="1318335"/>
                <a:gridCol w="2232595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 dirty="0">
                          <a:effectLst/>
                          <a:latin typeface="+mn-lt"/>
                        </a:rPr>
                        <a:t>분류번호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FAQ_Category_no</a:t>
                      </a:r>
                      <a:r>
                        <a:rPr lang="en-US" dirty="0">
                          <a:effectLst/>
                          <a:latin typeface="+mn-lt"/>
                        </a:rPr>
                        <a:t>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FAQ</a:t>
                      </a:r>
                      <a:r>
                        <a:rPr lang="ko-KR" altLang="en-US">
                          <a:effectLst/>
                          <a:latin typeface="+mn-lt"/>
                        </a:rPr>
                        <a:t>분류이름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lt"/>
                        </a:rPr>
                        <a:t>FAQ_Category_name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226158" y="3840167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TB_FAQ_Category</a:t>
            </a:r>
            <a:r>
              <a:rPr lang="en-US" altLang="ko-KR" sz="2400" dirty="0" smtClean="0"/>
              <a:t>  FAQ </a:t>
            </a:r>
            <a:r>
              <a:rPr lang="ko-KR" altLang="en-US" sz="2400" dirty="0" smtClean="0"/>
              <a:t>분류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806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699" y="3707760"/>
            <a:ext cx="7506724" cy="396874"/>
          </a:xfrm>
        </p:spPr>
        <p:txBody>
          <a:bodyPr/>
          <a:lstStyle/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TB_QnA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전체 </a:t>
            </a:r>
            <a:r>
              <a:rPr lang="en-US" altLang="ko-KR" sz="2400" dirty="0" err="1" smtClean="0"/>
              <a:t>QnA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댓글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테이블</a:t>
            </a:r>
            <a:endParaRPr lang="ko-KR" alt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5927"/>
              </p:ext>
            </p:extLst>
          </p:nvPr>
        </p:nvGraphicFramePr>
        <p:xfrm>
          <a:off x="498699" y="4207387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논리 이름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타입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널허용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QnA_No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QnA_No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Upload_date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User_No(FK)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User_No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권한번호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Access_No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0188" y="295036"/>
            <a:ext cx="4287006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TB_QnA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전체 </a:t>
            </a:r>
            <a:r>
              <a:rPr lang="en-US" altLang="ko-KR" sz="2400" dirty="0" err="1" smtClean="0"/>
              <a:t>QnA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</a:t>
            </a:r>
            <a:endParaRPr lang="ko-KR" alt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68373"/>
              </p:ext>
            </p:extLst>
          </p:nvPr>
        </p:nvGraphicFramePr>
        <p:xfrm>
          <a:off x="498699" y="776735"/>
          <a:ext cx="11194602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QNA</a:t>
                      </a:r>
                      <a:r>
                        <a:rPr lang="ko-KR" altLang="en-US" dirty="0">
                          <a:effectLst/>
                          <a:latin typeface="+mn-lt"/>
                        </a:rPr>
                        <a:t>번호</a:t>
                      </a:r>
                      <a:r>
                        <a:rPr lang="en-US" altLang="ko-KR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dirty="0">
                          <a:effectLst/>
                          <a:latin typeface="+mn-lt"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QnA_No(PK)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QnA_No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QNA</a:t>
                      </a:r>
                      <a:r>
                        <a:rPr lang="ko-KR" altLang="en-US">
                          <a:effectLst/>
                          <a:latin typeface="+mn-lt"/>
                        </a:rPr>
                        <a:t>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QNA</a:t>
                      </a:r>
                      <a:r>
                        <a:rPr lang="ko-KR" altLang="en-US">
                          <a:effectLst/>
                          <a:latin typeface="+mn-lt"/>
                        </a:rPr>
                        <a:t>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작성자</a:t>
                      </a:r>
                      <a:r>
                        <a:rPr lang="en-US" altLang="ko-KR">
                          <a:effectLst/>
                          <a:latin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User_No(FK)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User_No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+mn-lt"/>
                        </a:rPr>
                        <a:t>권한번호</a:t>
                      </a:r>
                      <a:r>
                        <a:rPr lang="en-US" altLang="ko-KR">
                          <a:effectLst/>
                          <a:latin typeface="+mn-lt"/>
                        </a:rPr>
                        <a:t>(</a:t>
                      </a:r>
                      <a:r>
                        <a:rPr lang="en-US">
                          <a:effectLst/>
                          <a:latin typeface="+mn-lt"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699" y="3734656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err="1" smtClean="0"/>
              <a:t>TB_GN_Notice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공지 게시판 댓글 테이블</a:t>
            </a:r>
            <a:endParaRPr lang="ko-KR" alt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66809"/>
              </p:ext>
            </p:extLst>
          </p:nvPr>
        </p:nvGraphicFramePr>
        <p:xfrm>
          <a:off x="498699" y="4234283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그룹공지번호</a:t>
                      </a:r>
                      <a:r>
                        <a:rPr lang="en-US" altLang="ko-KR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Notice_No(FK)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Notice_No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그룹공지댓글내용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UnG_No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0188" y="366755"/>
            <a:ext cx="83852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TB_G_Notice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공지 게시판 테이블</a:t>
            </a:r>
            <a:endParaRPr lang="ko-KR" alt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49457"/>
              </p:ext>
            </p:extLst>
          </p:nvPr>
        </p:nvGraphicFramePr>
        <p:xfrm>
          <a:off x="498699" y="947065"/>
          <a:ext cx="11194602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그룹공지번호</a:t>
                      </a:r>
                      <a:r>
                        <a:rPr lang="en-US" altLang="ko-KR" dirty="0">
                          <a:effectLst/>
                        </a:rPr>
                        <a:t>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Notice_No</a:t>
                      </a:r>
                      <a:r>
                        <a:rPr lang="en-US" dirty="0">
                          <a:effectLst/>
                        </a:rPr>
                        <a:t>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Notice_No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그룹공지제목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그룹공지내용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UnG_No</a:t>
                      </a:r>
                      <a:r>
                        <a:rPr lang="en-US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UnG_No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74491"/>
              </p:ext>
            </p:extLst>
          </p:nvPr>
        </p:nvGraphicFramePr>
        <p:xfrm>
          <a:off x="454128" y="907069"/>
          <a:ext cx="1150992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38722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그룹게시판번호</a:t>
                      </a:r>
                      <a:r>
                        <a:rPr lang="en-US" altLang="ko-KR" dirty="0">
                          <a:effectLst/>
                        </a:rPr>
                        <a:t>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G_Board_no(PK)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G_Board_no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그룹게시판제목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그룹게시판내용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UnG_No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6158" y="337034"/>
            <a:ext cx="7506724" cy="396874"/>
          </a:xfrm>
        </p:spPr>
        <p:txBody>
          <a:bodyPr/>
          <a:lstStyle/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TB_G_Board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자유 게시판 테이블</a:t>
            </a:r>
            <a:endParaRPr lang="ko-KR" alt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20742"/>
              </p:ext>
            </p:extLst>
          </p:nvPr>
        </p:nvGraphicFramePr>
        <p:xfrm>
          <a:off x="498699" y="4253758"/>
          <a:ext cx="11433325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3272"/>
                <a:gridCol w="1971348"/>
                <a:gridCol w="1555893"/>
                <a:gridCol w="1923595"/>
                <a:gridCol w="1255336"/>
                <a:gridCol w="2543881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그룹게시판번호</a:t>
                      </a:r>
                      <a:r>
                        <a:rPr lang="en-US" altLang="ko-KR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G_Board_no(FK)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G_Board_no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그룹게시판댓글내용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226158" y="3732588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/>
              <a:t>#</a:t>
            </a:r>
            <a:r>
              <a:rPr lang="en-US" altLang="ko-KR" sz="2400" dirty="0" err="1" smtClean="0"/>
              <a:t>TB_GB_Comment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</a:t>
            </a:r>
            <a:r>
              <a:rPr lang="ko-KR" altLang="en-US" sz="2400" dirty="0"/>
              <a:t>자유 </a:t>
            </a:r>
            <a:r>
              <a:rPr lang="ko-KR" altLang="en-US" sz="2400" dirty="0" smtClean="0"/>
              <a:t>게시판 댓글 </a:t>
            </a:r>
            <a:r>
              <a:rPr lang="ko-KR" altLang="en-US" sz="2400" dirty="0"/>
              <a:t>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080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52114"/>
              </p:ext>
            </p:extLst>
          </p:nvPr>
        </p:nvGraphicFramePr>
        <p:xfrm>
          <a:off x="498698" y="1913976"/>
          <a:ext cx="11433325" cy="3657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9757"/>
                <a:gridCol w="1801610"/>
                <a:gridCol w="1613100"/>
                <a:gridCol w="2029953"/>
                <a:gridCol w="1301492"/>
                <a:gridCol w="2637413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파일공유번호</a:t>
                      </a:r>
                      <a:r>
                        <a:rPr lang="en-US" altLang="ko-KR" dirty="0">
                          <a:effectLst/>
                        </a:rPr>
                        <a:t>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File_no(PK)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파일공유제목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파일공유내용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파일공유작성일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파일이름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FileName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FileName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파일경유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FilePath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FilePath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파일사이즈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FileSize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FileSize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UnG_No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226158" y="1303159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TB_Shared_File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파일 공유 게시판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62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7533"/>
              </p:ext>
            </p:extLst>
          </p:nvPr>
        </p:nvGraphicFramePr>
        <p:xfrm>
          <a:off x="454129" y="951896"/>
          <a:ext cx="1150992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38722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QNA</a:t>
                      </a:r>
                      <a:r>
                        <a:rPr lang="ko-KR" altLang="en-US" dirty="0">
                          <a:effectLst/>
                        </a:rPr>
                        <a:t>글번호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G_QNA_no(PK)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QNA</a:t>
                      </a:r>
                      <a:r>
                        <a:rPr lang="ko-KR" altLang="en-US" dirty="0">
                          <a:effectLst/>
                        </a:rPr>
                        <a:t>글제목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VARCHAR2(20)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QNA</a:t>
                      </a:r>
                      <a:r>
                        <a:rPr lang="ko-KR" altLang="en-US" dirty="0">
                          <a:effectLst/>
                        </a:rPr>
                        <a:t>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Upload_date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UnG_No</a:t>
                      </a:r>
                      <a:r>
                        <a:rPr lang="en-US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UnG_No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Access_No</a:t>
                      </a:r>
                      <a:r>
                        <a:rPr lang="en-US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Access_No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226159" y="381861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#TB_G_QNA  </a:t>
            </a:r>
            <a:r>
              <a:rPr lang="en-US" altLang="ko-KR" sz="2400" dirty="0" err="1" smtClean="0"/>
              <a:t>QnA</a:t>
            </a:r>
            <a:r>
              <a:rPr lang="ko-KR" altLang="en-US" sz="2400" dirty="0" smtClean="0"/>
              <a:t> 게시판 테이블</a:t>
            </a:r>
            <a:endParaRPr lang="ko-KR" alt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7481"/>
              </p:ext>
            </p:extLst>
          </p:nvPr>
        </p:nvGraphicFramePr>
        <p:xfrm>
          <a:off x="454129" y="4197118"/>
          <a:ext cx="11253778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8150"/>
                <a:gridCol w="2647503"/>
                <a:gridCol w="1337639"/>
                <a:gridCol w="1954765"/>
                <a:gridCol w="1253286"/>
                <a:gridCol w="2122435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QNA</a:t>
                      </a:r>
                      <a:r>
                        <a:rPr lang="ko-KR" altLang="en-US" dirty="0">
                          <a:effectLst/>
                        </a:rPr>
                        <a:t>글번호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G_QNA_no(FK)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그룹</a:t>
                      </a:r>
                      <a:r>
                        <a:rPr lang="en-US" altLang="ko-KR">
                          <a:effectLst/>
                        </a:rPr>
                        <a:t>QNA</a:t>
                      </a:r>
                      <a:r>
                        <a:rPr lang="ko-KR" altLang="en-US">
                          <a:effectLst/>
                        </a:rPr>
                        <a:t>댓글내용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작성일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Upload_date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작성자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UnG_No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권한번호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Access_No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26158" y="3627083"/>
            <a:ext cx="7506724" cy="396874"/>
          </a:xfrm>
        </p:spPr>
        <p:txBody>
          <a:bodyPr/>
          <a:lstStyle/>
          <a:p>
            <a:r>
              <a:rPr lang="en-US" altLang="ko-KR" sz="2400" dirty="0"/>
              <a:t>#</a:t>
            </a:r>
            <a:r>
              <a:rPr lang="en-US" altLang="ko-KR" sz="2400" dirty="0" err="1" smtClean="0"/>
              <a:t>TB_GQ_Comment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</a:t>
            </a:r>
            <a:r>
              <a:rPr lang="en-US" altLang="ko-KR" sz="2400" dirty="0" smtClean="0"/>
              <a:t>QNA </a:t>
            </a:r>
            <a:r>
              <a:rPr lang="ko-KR" altLang="en-US" sz="2400" dirty="0" smtClean="0"/>
              <a:t>댓글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309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60594"/>
              </p:ext>
            </p:extLst>
          </p:nvPr>
        </p:nvGraphicFramePr>
        <p:xfrm>
          <a:off x="454125" y="3757850"/>
          <a:ext cx="11509924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38722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메시지번호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보낸이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Sender(FK)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User_No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받는이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Receiver(FK)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User_No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메시지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Message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VARCHAR2(500)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19850"/>
              </p:ext>
            </p:extLst>
          </p:nvPr>
        </p:nvGraphicFramePr>
        <p:xfrm>
          <a:off x="454128" y="1005686"/>
          <a:ext cx="1150992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38722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일정번호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Schedule_No(PK)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Schedule_No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모임날짜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그룹번호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Group_No</a:t>
                      </a:r>
                      <a:r>
                        <a:rPr lang="en-US" dirty="0">
                          <a:effectLst/>
                        </a:rPr>
                        <a:t>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Group_No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UnG</a:t>
                      </a:r>
                      <a:r>
                        <a:rPr lang="ko-KR" altLang="en-US" dirty="0">
                          <a:effectLst/>
                        </a:rPr>
                        <a:t>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UnG_No(FK)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UnG_No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226158" y="435651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smtClean="0"/>
              <a:t>#TB_Schedule  </a:t>
            </a:r>
            <a:r>
              <a:rPr lang="ko-KR" altLang="en-US" sz="2400" smtClean="0"/>
              <a:t>그룹 일정 테이블</a:t>
            </a:r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6155" y="3187815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TB_Message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메시지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903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0394" y="2078129"/>
            <a:ext cx="32512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데이터베이스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" y="242047"/>
            <a:ext cx="213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CONTENTS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1527" y="3902496"/>
            <a:ext cx="2468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테이블 기술서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6486" y="2551700"/>
            <a:ext cx="229902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개념적 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관계도</a:t>
            </a: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논리적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</a:t>
            </a:r>
            <a:r>
              <a:rPr lang="ko-KR" altLang="en-US" dirty="0" smtClean="0"/>
              <a:t>도</a:t>
            </a:r>
            <a:endParaRPr lang="en-US" altLang="ko-K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44662"/>
              </p:ext>
            </p:extLst>
          </p:nvPr>
        </p:nvGraphicFramePr>
        <p:xfrm>
          <a:off x="454128" y="3139287"/>
          <a:ext cx="1150992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8524"/>
                <a:gridCol w="2702653"/>
                <a:gridCol w="1387221"/>
                <a:gridCol w="1995485"/>
                <a:gridCol w="1279393"/>
                <a:gridCol w="2166648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lt"/>
                        </a:rPr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온오프번호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Attribute_NO(PK)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Attribute_No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온오프이름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Attribute_name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Attribute_name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VARCHAR2(10)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226158" y="2569252"/>
            <a:ext cx="750672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TB_On_Off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온오프 테이블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31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0394" y="3167390"/>
            <a:ext cx="32512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데이터베이스 설계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4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관계도</a:t>
            </a:r>
            <a:endParaRPr lang="en-US" altLang="ko-KR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838200" y="304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69" name="Picture 10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2" y="1210235"/>
            <a:ext cx="11323856" cy="4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관계도</a:t>
            </a:r>
            <a:endParaRPr lang="en-US" altLang="ko-KR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838200" y="304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00101"/>
            <a:ext cx="12192002" cy="584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8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물리적 개체</a:t>
            </a:r>
            <a:r>
              <a:rPr lang="en-US" altLang="ko-KR" dirty="0"/>
              <a:t>-</a:t>
            </a:r>
            <a:r>
              <a:rPr lang="ko-KR" altLang="en-US" dirty="0"/>
              <a:t>관계도</a:t>
            </a:r>
            <a:endParaRPr lang="ko-KR" altLang="en-US" dirty="0"/>
          </a:p>
        </p:txBody>
      </p: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838200" y="304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1"/>
            <a:ext cx="12192000" cy="587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5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1527" y="3167390"/>
            <a:ext cx="2468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테이블 기술서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6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873" y="268144"/>
            <a:ext cx="4287006" cy="396874"/>
          </a:xfrm>
        </p:spPr>
        <p:txBody>
          <a:bodyPr/>
          <a:lstStyle/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</a:t>
            </a:r>
            <a:r>
              <a:rPr lang="en-US" altLang="ko-KR" sz="2400" dirty="0" err="1" smtClean="0"/>
              <a:t>User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회원 </a:t>
            </a:r>
            <a:r>
              <a:rPr lang="ko-KR" altLang="en-US" sz="2400" dirty="0" smtClean="0"/>
              <a:t>테이블</a:t>
            </a:r>
            <a:endParaRPr lang="ko-KR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279"/>
              </p:ext>
            </p:extLst>
          </p:nvPr>
        </p:nvGraphicFramePr>
        <p:xfrm>
          <a:off x="396384" y="848454"/>
          <a:ext cx="11194602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</a:t>
                      </a:r>
                      <a:r>
                        <a:rPr lang="en-US" altLang="ko-KR" baseline="0" dirty="0" err="1" smtClean="0"/>
                        <a:t>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회원이름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User_Name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이메일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Email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VARCAHR2(100)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회원비밀번호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User_Pwd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Phone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VARCHAR2(13)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제목 1"/>
          <p:cNvSpPr txBox="1">
            <a:spLocks/>
          </p:cNvSpPr>
          <p:nvPr/>
        </p:nvSpPr>
        <p:spPr>
          <a:xfrm>
            <a:off x="297873" y="3318290"/>
            <a:ext cx="991507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 smtClean="0"/>
              <a:t>#</a:t>
            </a:r>
            <a:r>
              <a:rPr lang="en-US" altLang="ko-KR" sz="2400" dirty="0" err="1" smtClean="0"/>
              <a:t>TB_Group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그룹 </a:t>
            </a:r>
            <a:r>
              <a:rPr lang="ko-KR" altLang="en-US" sz="2400" dirty="0" smtClean="0"/>
              <a:t>테이블</a:t>
            </a:r>
            <a:endParaRPr lang="ko-KR" alt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2078"/>
              </p:ext>
            </p:extLst>
          </p:nvPr>
        </p:nvGraphicFramePr>
        <p:xfrm>
          <a:off x="432875" y="3834208"/>
          <a:ext cx="11194602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Group_No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Category_No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Foreign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그룹이름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Group_Name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VARCHAR2(50)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오프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Attribute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Location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그룹설명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376577" y="869362"/>
            <a:ext cx="9915074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/>
              <a:t>#</a:t>
            </a:r>
            <a:r>
              <a:rPr lang="en-US" altLang="ko-KR" sz="2400" dirty="0" err="1"/>
              <a:t>TB_UnG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회원</a:t>
            </a:r>
            <a:r>
              <a:rPr lang="en-US" altLang="ko-KR" sz="2400" dirty="0"/>
              <a:t>-</a:t>
            </a:r>
            <a:r>
              <a:rPr lang="ko-KR" altLang="en-US" sz="2400" dirty="0" smtClean="0"/>
              <a:t>그룹 테이블</a:t>
            </a:r>
            <a:endParaRPr lang="ko-KR" altLang="en-US" sz="2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3188"/>
              </p:ext>
            </p:extLst>
          </p:nvPr>
        </p:nvGraphicFramePr>
        <p:xfrm>
          <a:off x="511579" y="1402976"/>
          <a:ext cx="1119460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146"/>
                <a:gridCol w="1951388"/>
                <a:gridCol w="1865767"/>
                <a:gridCol w="1865767"/>
                <a:gridCol w="1865767"/>
                <a:gridCol w="1865767"/>
              </a:tblGrid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그룹원번호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UnG_No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Foreign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Group_No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Foreign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288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권한번호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Authority_No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Foreign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376576" y="3926455"/>
            <a:ext cx="9661915" cy="396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j-cs"/>
              </a:defRPr>
            </a:lvl1pPr>
          </a:lstStyle>
          <a:p>
            <a:r>
              <a:rPr lang="en-US" altLang="ko-KR" sz="2400" dirty="0"/>
              <a:t>#</a:t>
            </a:r>
            <a:r>
              <a:rPr lang="en-US" altLang="ko-KR" sz="2400" dirty="0" err="1"/>
              <a:t>TB_Category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그룹 분류 테이블</a:t>
            </a:r>
            <a:endParaRPr lang="ko-KR" alt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46382"/>
              </p:ext>
            </p:extLst>
          </p:nvPr>
        </p:nvGraphicFramePr>
        <p:xfrm>
          <a:off x="498699" y="4506765"/>
          <a:ext cx="1119460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115"/>
                <a:gridCol w="2408349"/>
                <a:gridCol w="1880315"/>
                <a:gridCol w="1906074"/>
                <a:gridCol w="1456982"/>
                <a:gridCol w="1865767"/>
              </a:tblGrid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논리 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컬럼명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제약조건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널허용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분류번호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Category_No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INTEGER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  <a:tr h="323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분류이름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Category_Name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VARCHAR2(20)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udyHub">
      <a:majorFont>
        <a:latin typeface="배달의민족 한나"/>
        <a:ea typeface="배달의민족 한나"/>
        <a:cs typeface=""/>
      </a:majorFont>
      <a:minorFont>
        <a:latin typeface="10X10"/>
        <a:ea typeface="10X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6465B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1167</Words>
  <Application>Microsoft Office PowerPoint</Application>
  <PresentationFormat>Widescreen</PresentationFormat>
  <Paragraphs>720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10X10</vt:lpstr>
      <vt:lpstr>맑은 고딕</vt:lpstr>
      <vt:lpstr>배달의민족 한나는 열한살</vt:lpstr>
      <vt:lpstr>Arial</vt:lpstr>
      <vt:lpstr>Office 테마</vt:lpstr>
      <vt:lpstr>PowerPoint Presentation</vt:lpstr>
      <vt:lpstr>PowerPoint Presentation</vt:lpstr>
      <vt:lpstr>PowerPoint Presentation</vt:lpstr>
      <vt:lpstr>개념적 개체-관계도</vt:lpstr>
      <vt:lpstr>논리적 개체-관계도</vt:lpstr>
      <vt:lpstr>물리적 개체-관계도</vt:lpstr>
      <vt:lpstr>PowerPoint Presentation</vt:lpstr>
      <vt:lpstr>#TB_User  회원 테이블</vt:lpstr>
      <vt:lpstr>PowerPoint Presentation</vt:lpstr>
      <vt:lpstr>#TB_Access  접근권한 테이블</vt:lpstr>
      <vt:lpstr>#TB_Notice_Comment  전체공지 댓글 테이블</vt:lpstr>
      <vt:lpstr>#TB_Board  모집게시판 테이블</vt:lpstr>
      <vt:lpstr>#TB_FAQ  FAQ 테이블</vt:lpstr>
      <vt:lpstr>#TB_QnA  전체 QnA 댓글 테이블</vt:lpstr>
      <vt:lpstr>#TB_GN_Notice  그룹 공지 게시판 댓글 테이블</vt:lpstr>
      <vt:lpstr>#TB_G_Board  그룹 자유 게시판 테이블</vt:lpstr>
      <vt:lpstr>PowerPoint Presentation</vt:lpstr>
      <vt:lpstr>#TB_GQ_Comment  그룹 QNA 댓글 테이블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Hwang</cp:lastModifiedBy>
  <cp:revision>113</cp:revision>
  <dcterms:created xsi:type="dcterms:W3CDTF">2017-09-14T14:05:04Z</dcterms:created>
  <dcterms:modified xsi:type="dcterms:W3CDTF">2017-09-24T16:48:11Z</dcterms:modified>
</cp:coreProperties>
</file>