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70" r:id="rId2"/>
    <p:sldId id="256" r:id="rId3"/>
    <p:sldId id="273" r:id="rId4"/>
    <p:sldId id="274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43">
          <p15:clr>
            <a:srgbClr val="A4A3A4"/>
          </p15:clr>
        </p15:guide>
        <p15:guide id="2" pos="232">
          <p15:clr>
            <a:srgbClr val="A4A3A4"/>
          </p15:clr>
        </p15:guide>
        <p15:guide id="3" pos="4088">
          <p15:clr>
            <a:srgbClr val="A4A3A4"/>
          </p15:clr>
        </p15:guide>
        <p15:guide id="4" orient="horz" pos="5932" userDrawn="1">
          <p15:clr>
            <a:srgbClr val="A4A3A4"/>
          </p15:clr>
        </p15:guide>
        <p15:guide id="5" orient="horz" pos="1079" userDrawn="1">
          <p15:clr>
            <a:srgbClr val="A4A3A4"/>
          </p15:clr>
        </p15:guide>
        <p15:guide id="6" pos="368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lgKpZx3Hl77XOztCGg4cDFTmc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1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75C93B-A8BB-4934-9143-C3B4B52B8DD0}">
  <a:tblStyle styleId="{5775C93B-A8BB-4934-9143-C3B4B52B8D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06" y="-12"/>
      </p:cViewPr>
      <p:guideLst>
        <p:guide orient="horz" pos="3143"/>
        <p:guide pos="232"/>
        <p:guide pos="4088"/>
        <p:guide orient="horz" pos="5932"/>
        <p:guide orient="horz" pos="1079"/>
        <p:guide pos="36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417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424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485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88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82B456-A0F8-439E-B447-2FE54F75CE26}"/>
              </a:ext>
            </a:extLst>
          </p:cNvPr>
          <p:cNvSpPr/>
          <p:nvPr userDrawn="1"/>
        </p:nvSpPr>
        <p:spPr>
          <a:xfrm>
            <a:off x="0" y="0"/>
            <a:ext cx="6858000" cy="10781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25A150-B3C2-4D73-B311-68F56B04EA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68" y="314953"/>
            <a:ext cx="1316269" cy="469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inerent@naver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F5CF25AD-A1FC-4A73-87F9-1BBBE5384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0" t="16410" r="16410" b="16410"/>
          <a:stretch/>
        </p:blipFill>
        <p:spPr>
          <a:xfrm>
            <a:off x="996950" y="2751756"/>
            <a:ext cx="4864100" cy="688331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94847B4-0E6A-4855-A1AA-56C6AA16A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49" y="847724"/>
            <a:ext cx="4249572" cy="151447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367DCC2-8484-49F5-8847-7F1CAB9587F8}"/>
              </a:ext>
            </a:extLst>
          </p:cNvPr>
          <p:cNvSpPr txBox="1"/>
          <p:nvPr/>
        </p:nvSpPr>
        <p:spPr>
          <a:xfrm>
            <a:off x="996950" y="2662695"/>
            <a:ext cx="4403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300" dirty="0">
                <a:solidFill>
                  <a:schemeClr val="bg1"/>
                </a:solidFill>
                <a:latin typeface="에스코어 드림 8 Heavy"/>
                <a:ea typeface="에스코어 드림 8 Heavy"/>
              </a:rPr>
              <a:t>참가기업 제출서류</a:t>
            </a:r>
            <a:endParaRPr lang="en-US" altLang="ko-KR" sz="2400" spc="-300" dirty="0">
              <a:solidFill>
                <a:schemeClr val="bg1"/>
              </a:solidFill>
              <a:latin typeface="에스코어 드림 8 Heavy"/>
              <a:ea typeface="에스코어 드림 8 Heavy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4B46D65-78E5-4436-ABDC-242F1E14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63" y="9168512"/>
            <a:ext cx="3390900" cy="3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2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2708F9-DAC7-4668-AD18-4DF8BDDE3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2" y="1264039"/>
            <a:ext cx="5968019" cy="8238736"/>
          </a:xfrm>
          <a:prstGeom prst="rect">
            <a:avLst/>
          </a:prstGeom>
        </p:spPr>
      </p:pic>
      <p:sp>
        <p:nvSpPr>
          <p:cNvPr id="174" name="Google Shape;174;p7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품목 리스트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10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DE74C-F0DA-4561-9641-B79A98924E59}"/>
              </a:ext>
            </a:extLst>
          </p:cNvPr>
          <p:cNvSpPr txBox="1"/>
          <p:nvPr/>
        </p:nvSpPr>
        <p:spPr>
          <a:xfrm>
            <a:off x="3283528" y="1066264"/>
            <a:ext cx="3199584" cy="26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indent="-69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*</a:t>
            </a:r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비품 품목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별 가격은 부가세 별도 가격입니다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100" b="0" i="0" u="none" strike="noStrike" cap="none" dirty="0">
              <a:solidFill>
                <a:srgbClr val="FF0000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" name="Google Shape;87;p1">
            <a:extLst>
              <a:ext uri="{FF2B5EF4-FFF2-40B4-BE49-F238E27FC236}">
                <a16:creationId xmlns:a16="http://schemas.microsoft.com/office/drawing/2014/main" id="{B651E226-023C-4AA3-8085-D5442B4CDBDF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품목 리스트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88" name="Google Shape;188;p8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11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DBF773-075C-4854-BD91-85D59404D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82" y="1345819"/>
            <a:ext cx="6080819" cy="8144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D338F-FAA5-4335-A598-DD3A52EA6F5A}"/>
              </a:ext>
            </a:extLst>
          </p:cNvPr>
          <p:cNvSpPr txBox="1"/>
          <p:nvPr/>
        </p:nvSpPr>
        <p:spPr>
          <a:xfrm>
            <a:off x="3283528" y="1066264"/>
            <a:ext cx="3199584" cy="26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indent="-69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*</a:t>
            </a:r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비품 품목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별 가격은 부가세 별도 가격입니다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100" b="0" i="0" u="none" strike="noStrike" cap="none" dirty="0">
              <a:solidFill>
                <a:srgbClr val="FF0000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" name="Google Shape;87;p1">
            <a:extLst>
              <a:ext uri="{FF2B5EF4-FFF2-40B4-BE49-F238E27FC236}">
                <a16:creationId xmlns:a16="http://schemas.microsoft.com/office/drawing/2014/main" id="{F1372E04-FA7C-4AE3-B907-C1671E76806A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EA586-C205-4B46-B181-8DF082F6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9" y="1316563"/>
            <a:ext cx="6120001" cy="8224809"/>
          </a:xfrm>
          <a:prstGeom prst="rect">
            <a:avLst/>
          </a:prstGeom>
        </p:spPr>
      </p:pic>
      <p:sp>
        <p:nvSpPr>
          <p:cNvPr id="198" name="Google Shape;198;p9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품목 리스트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00" name="Google Shape;200;p9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12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91AFE-9840-4BDB-B509-EEC3902E65DD}"/>
              </a:ext>
            </a:extLst>
          </p:cNvPr>
          <p:cNvSpPr txBox="1"/>
          <p:nvPr/>
        </p:nvSpPr>
        <p:spPr>
          <a:xfrm>
            <a:off x="3283528" y="1066264"/>
            <a:ext cx="3199584" cy="26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indent="-69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*</a:t>
            </a:r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비품 품목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별 가격은 부가세 별도 가격입니다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100" b="0" i="0" u="none" strike="noStrike" cap="none" dirty="0">
              <a:solidFill>
                <a:srgbClr val="FF0000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" name="Google Shape;87;p1">
            <a:extLst>
              <a:ext uri="{FF2B5EF4-FFF2-40B4-BE49-F238E27FC236}">
                <a16:creationId xmlns:a16="http://schemas.microsoft.com/office/drawing/2014/main" id="{E18823A0-9F18-4C4B-BE08-E7481DE94D2C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품목 리스트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12" name="Google Shape;212;p10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13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13849F-1B88-416A-B8FC-828B90B0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9" y="1373563"/>
            <a:ext cx="6043271" cy="8139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783D71-11C1-49C7-AB86-97B9CBD2DDD2}"/>
              </a:ext>
            </a:extLst>
          </p:cNvPr>
          <p:cNvSpPr txBox="1"/>
          <p:nvPr/>
        </p:nvSpPr>
        <p:spPr>
          <a:xfrm>
            <a:off x="3283528" y="1066264"/>
            <a:ext cx="3199584" cy="26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indent="-69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*</a:t>
            </a:r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비품 품목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별 가격은 부가세 별도 가격입니다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100" b="0" i="0" u="none" strike="noStrike" cap="none" dirty="0">
              <a:solidFill>
                <a:srgbClr val="FF0000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" name="Google Shape;87;p1">
            <a:extLst>
              <a:ext uri="{FF2B5EF4-FFF2-40B4-BE49-F238E27FC236}">
                <a16:creationId xmlns:a16="http://schemas.microsoft.com/office/drawing/2014/main" id="{7FFF8B1D-5B61-4E0E-8FFE-351C05C0DCA5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품목 리스트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24" name="Google Shape;224;p11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14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49F0DB-CDF0-497E-9D4B-DCC6E84C8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2" y="1361531"/>
            <a:ext cx="5937727" cy="8141244"/>
          </a:xfrm>
          <a:prstGeom prst="rect">
            <a:avLst/>
          </a:prstGeom>
        </p:spPr>
      </p:pic>
      <p:sp>
        <p:nvSpPr>
          <p:cNvPr id="8" name="Google Shape;87;p1">
            <a:extLst>
              <a:ext uri="{FF2B5EF4-FFF2-40B4-BE49-F238E27FC236}">
                <a16:creationId xmlns:a16="http://schemas.microsoft.com/office/drawing/2014/main" id="{A01A002D-1A50-4E34-9BFE-D1355086E348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품목 리스트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36" name="Google Shape;236;p12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15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374DE-73C0-4F0B-B5EC-146ECDD4D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9" y="1361531"/>
            <a:ext cx="6023425" cy="8166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096FA4-92DB-4D31-8AD9-9FD10BC02DE1}"/>
              </a:ext>
            </a:extLst>
          </p:cNvPr>
          <p:cNvSpPr txBox="1"/>
          <p:nvPr/>
        </p:nvSpPr>
        <p:spPr>
          <a:xfrm>
            <a:off x="3283528" y="1066264"/>
            <a:ext cx="3199584" cy="26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indent="-69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*</a:t>
            </a:r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비품 품목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별 가격은 부가세 별도 가격입니다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100" b="0" i="0" u="none" strike="noStrike" cap="none" dirty="0">
              <a:solidFill>
                <a:srgbClr val="FF0000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7" name="Google Shape;87;p1">
            <a:extLst>
              <a:ext uri="{FF2B5EF4-FFF2-40B4-BE49-F238E27FC236}">
                <a16:creationId xmlns:a16="http://schemas.microsoft.com/office/drawing/2014/main" id="{E528BF18-D878-4C49-920E-B904662BB0FE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품목 리스트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48" name="Google Shape;248;p13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16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14A1BD0-B9CE-467C-9C55-CB5FCF0CB4A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000" y="914233"/>
            <a:ext cx="6120000" cy="36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BE4E44-1E27-4539-A5C0-62B799020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74" y="1328735"/>
            <a:ext cx="6066705" cy="819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91084-8F38-43C5-942C-4DB0E5C74106}"/>
              </a:ext>
            </a:extLst>
          </p:cNvPr>
          <p:cNvSpPr txBox="1"/>
          <p:nvPr/>
        </p:nvSpPr>
        <p:spPr>
          <a:xfrm>
            <a:off x="3283528" y="1066264"/>
            <a:ext cx="3199584" cy="26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indent="-69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*</a:t>
            </a:r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비품 품목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별 가격은 부가세 별도 가격입니다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100" b="0" i="0" u="none" strike="noStrike" cap="none" dirty="0">
              <a:solidFill>
                <a:srgbClr val="FF0000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" name="Google Shape;87;p1">
            <a:extLst>
              <a:ext uri="{FF2B5EF4-FFF2-40B4-BE49-F238E27FC236}">
                <a16:creationId xmlns:a16="http://schemas.microsoft.com/office/drawing/2014/main" id="{55D69466-D036-4DB4-87A7-BB35C91A6D48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475A91-F089-4CFF-9077-3CF5A889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10" y="1328896"/>
            <a:ext cx="6030390" cy="7888526"/>
          </a:xfrm>
          <a:prstGeom prst="rect">
            <a:avLst/>
          </a:prstGeom>
        </p:spPr>
      </p:pic>
      <p:sp>
        <p:nvSpPr>
          <p:cNvPr id="246" name="Google Shape;246;p13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품목 리스트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48" name="Google Shape;248;p13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17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14A1BD0-B9CE-467C-9C55-CB5FCF0CB4A9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000" y="914233"/>
            <a:ext cx="6120000" cy="3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E011A-B7AD-4AE5-BF56-FD855F01A03D}"/>
              </a:ext>
            </a:extLst>
          </p:cNvPr>
          <p:cNvSpPr txBox="1"/>
          <p:nvPr/>
        </p:nvSpPr>
        <p:spPr>
          <a:xfrm>
            <a:off x="3283528" y="1066264"/>
            <a:ext cx="3199584" cy="26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indent="-69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*비품 품목 별 가격은 부가세 별도 가격입니다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100" b="0" i="0" u="none" strike="noStrike" cap="none" dirty="0">
              <a:solidFill>
                <a:srgbClr val="FF0000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" name="Google Shape;87;p1">
            <a:extLst>
              <a:ext uri="{FF2B5EF4-FFF2-40B4-BE49-F238E27FC236}">
                <a16:creationId xmlns:a16="http://schemas.microsoft.com/office/drawing/2014/main" id="{2E9264FF-2B89-42F5-8A0B-64E7C4098083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333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홍보부스 참가기업 홈페이지 등록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2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471487" y="1099921"/>
            <a:ext cx="59150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</a:t>
            </a:r>
            <a:r>
              <a:rPr lang="ko-KR" sz="1100" b="0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기업 </a:t>
            </a:r>
            <a:r>
              <a:rPr lang="ko-KR" altLang="en-US" sz="1100" b="0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홍보내용 홈페이지에 업로드</a:t>
            </a:r>
            <a:r>
              <a:rPr lang="en-US" altLang="ko-KR" sz="1200" b="1" dirty="0">
                <a:solidFill>
                  <a:srgbClr val="3F3F3F"/>
                </a:solidFill>
                <a:latin typeface="+mn-ea"/>
                <a:ea typeface="+mn-ea"/>
              </a:rPr>
              <a:t> 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~8/30 17:00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까지</a:t>
            </a:r>
            <a:endParaRPr sz="1100" b="1" i="0" u="none" strike="noStrike" cap="none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6EF54D-4E92-45E1-9264-75472B2B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68" y="2711639"/>
            <a:ext cx="3431367" cy="3370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6B15D-DC9E-4553-B311-4561F0EBE803}"/>
              </a:ext>
            </a:extLst>
          </p:cNvPr>
          <p:cNvSpPr txBox="1"/>
          <p:nvPr/>
        </p:nvSpPr>
        <p:spPr>
          <a:xfrm>
            <a:off x="1013311" y="1712913"/>
            <a:ext cx="54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2024 </a:t>
            </a:r>
            <a:r>
              <a:rPr lang="ko-KR" altLang="en-US" dirty="0"/>
              <a:t>서울캠퍼스타운 홈페이지 내 </a:t>
            </a:r>
            <a:r>
              <a:rPr lang="en-US" altLang="ko-KR" dirty="0"/>
              <a:t>[</a:t>
            </a:r>
            <a:r>
              <a:rPr lang="ko-KR" altLang="en-US" dirty="0"/>
              <a:t>참가기업 소개 </a:t>
            </a:r>
            <a:r>
              <a:rPr lang="en-US" altLang="ko-KR" dirty="0"/>
              <a:t>– </a:t>
            </a:r>
            <a:r>
              <a:rPr lang="ko-KR" altLang="en-US" dirty="0"/>
              <a:t>참가기업 등록</a:t>
            </a:r>
            <a:r>
              <a:rPr lang="en-US" altLang="ko-KR" dirty="0"/>
              <a:t>] </a:t>
            </a:r>
          </a:p>
          <a:p>
            <a:r>
              <a:rPr lang="ko-KR" altLang="en-US" dirty="0"/>
              <a:t>페이지로 접속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0A6AB-7052-450D-BA50-106FC835DD0F}"/>
              </a:ext>
            </a:extLst>
          </p:cNvPr>
          <p:cNvSpPr txBox="1"/>
          <p:nvPr/>
        </p:nvSpPr>
        <p:spPr>
          <a:xfrm>
            <a:off x="1013311" y="2251289"/>
            <a:ext cx="5028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 : http://seoulcampustown.co.kr/intro/member/login2.html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A8875-CE92-4ACE-B71D-BDD2B021C9F4}"/>
              </a:ext>
            </a:extLst>
          </p:cNvPr>
          <p:cNvSpPr txBox="1"/>
          <p:nvPr/>
        </p:nvSpPr>
        <p:spPr>
          <a:xfrm>
            <a:off x="1013311" y="6303672"/>
            <a:ext cx="53036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기제출하신 </a:t>
            </a:r>
            <a:r>
              <a:rPr lang="en-US" altLang="ko-KR" sz="1100" dirty="0"/>
              <a:t>[</a:t>
            </a:r>
            <a:r>
              <a:rPr lang="ko-KR" altLang="en-US" sz="1100" dirty="0"/>
              <a:t>홍보부스 운영 신청서</a:t>
            </a:r>
            <a:r>
              <a:rPr lang="en-US" altLang="ko-KR" sz="1100" dirty="0"/>
              <a:t>] </a:t>
            </a:r>
            <a:r>
              <a:rPr lang="ko-KR" altLang="en-US" sz="1100" dirty="0"/>
              <a:t>에 기재하신 실무담당자</a:t>
            </a:r>
            <a:r>
              <a:rPr lang="en-US" altLang="ko-KR" sz="1100" dirty="0"/>
              <a:t>, </a:t>
            </a:r>
            <a:r>
              <a:rPr lang="ko-KR" altLang="en-US" sz="1100" dirty="0"/>
              <a:t>휴대폰</a:t>
            </a:r>
            <a:r>
              <a:rPr lang="en-US" altLang="ko-KR" sz="1100" dirty="0"/>
              <a:t>, </a:t>
            </a:r>
            <a:r>
              <a:rPr lang="ko-KR" altLang="en-US" sz="1100" dirty="0"/>
              <a:t>이메일 정보를 입력하시면 접속이 가능합니다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* </a:t>
            </a:r>
            <a:r>
              <a:rPr lang="ko-KR" altLang="en-US" sz="1100" dirty="0"/>
              <a:t>접속 전에 기업 로고</a:t>
            </a:r>
            <a:r>
              <a:rPr lang="en-US" altLang="ko-KR" sz="1100" dirty="0"/>
              <a:t>(JPG or PNG/ AI)</a:t>
            </a:r>
            <a:r>
              <a:rPr lang="ko-KR" altLang="en-US" sz="1100" dirty="0"/>
              <a:t>와 제품 홍보용 이미지를 준비 바랍니다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411FB5-1ED3-4C9D-991C-C3E099349B95}"/>
              </a:ext>
            </a:extLst>
          </p:cNvPr>
          <p:cNvSpPr/>
          <p:nvPr/>
        </p:nvSpPr>
        <p:spPr>
          <a:xfrm>
            <a:off x="497840" y="1767840"/>
            <a:ext cx="406400" cy="40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홍보부스 참가기업 홈페이지 등록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3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B15D-DC9E-4553-B311-4561F0EBE803}"/>
              </a:ext>
            </a:extLst>
          </p:cNvPr>
          <p:cNvSpPr txBox="1"/>
          <p:nvPr/>
        </p:nvSpPr>
        <p:spPr>
          <a:xfrm>
            <a:off x="1013311" y="1292104"/>
            <a:ext cx="5485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참가기업 등록 페이지에 정보 입력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0A6AB-7052-450D-BA50-106FC835DD0F}"/>
              </a:ext>
            </a:extLst>
          </p:cNvPr>
          <p:cNvSpPr txBox="1"/>
          <p:nvPr/>
        </p:nvSpPr>
        <p:spPr>
          <a:xfrm>
            <a:off x="792607" y="1650201"/>
            <a:ext cx="5706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* 본 내용은 대외노출용으로 활용될 </a:t>
            </a:r>
            <a:r>
              <a:rPr lang="ko-KR" altLang="en-US" sz="1050" dirty="0" err="1"/>
              <a:t>예정이오니</a:t>
            </a:r>
            <a:r>
              <a:rPr lang="en-US" altLang="ko-KR" sz="1050" dirty="0"/>
              <a:t>, </a:t>
            </a:r>
            <a:r>
              <a:rPr lang="ko-KR" altLang="en-US" sz="1050" dirty="0"/>
              <a:t>오타 및 오기재에 각별히 유의 바랍니다</a:t>
            </a:r>
            <a:r>
              <a:rPr lang="en-US" altLang="ko-KR" sz="1050" dirty="0"/>
              <a:t>.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411FB5-1ED3-4C9D-991C-C3E099349B95}"/>
              </a:ext>
            </a:extLst>
          </p:cNvPr>
          <p:cNvSpPr/>
          <p:nvPr/>
        </p:nvSpPr>
        <p:spPr>
          <a:xfrm>
            <a:off x="497840" y="1235847"/>
            <a:ext cx="406400" cy="40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C5FB92-6679-49A7-8376-D87B2E642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4" t="24003" r="16962" b="5885"/>
          <a:stretch/>
        </p:blipFill>
        <p:spPr>
          <a:xfrm>
            <a:off x="355421" y="2029814"/>
            <a:ext cx="6099389" cy="69757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E145CC-7E9F-4D82-B087-80C8FD9CB414}"/>
              </a:ext>
            </a:extLst>
          </p:cNvPr>
          <p:cNvSpPr/>
          <p:nvPr/>
        </p:nvSpPr>
        <p:spPr>
          <a:xfrm>
            <a:off x="2259489" y="3801882"/>
            <a:ext cx="266700" cy="8763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3F520D-E124-49BE-AE5C-E08A003BD1FF}"/>
              </a:ext>
            </a:extLst>
          </p:cNvPr>
          <p:cNvSpPr/>
          <p:nvPr/>
        </p:nvSpPr>
        <p:spPr>
          <a:xfrm>
            <a:off x="2259489" y="4283175"/>
            <a:ext cx="426720" cy="8763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0B9A70-6933-4A18-B0A4-B5A98094D6EB}"/>
              </a:ext>
            </a:extLst>
          </p:cNvPr>
          <p:cNvSpPr/>
          <p:nvPr/>
        </p:nvSpPr>
        <p:spPr>
          <a:xfrm>
            <a:off x="2259489" y="4814073"/>
            <a:ext cx="560070" cy="8763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F9DD9E-37C8-4ABF-AB75-93FD60FB7E33}"/>
              </a:ext>
            </a:extLst>
          </p:cNvPr>
          <p:cNvSpPr/>
          <p:nvPr/>
        </p:nvSpPr>
        <p:spPr>
          <a:xfrm>
            <a:off x="2226469" y="3102039"/>
            <a:ext cx="904081" cy="9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홍보부스 참가기업 홈페이지 등록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4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B15D-DC9E-4553-B311-4561F0EBE803}"/>
              </a:ext>
            </a:extLst>
          </p:cNvPr>
          <p:cNvSpPr txBox="1"/>
          <p:nvPr/>
        </p:nvSpPr>
        <p:spPr>
          <a:xfrm>
            <a:off x="1013311" y="1292104"/>
            <a:ext cx="54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등록완료 후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참가기업 소개</a:t>
            </a:r>
            <a:r>
              <a:rPr lang="en-US" altLang="ko-KR" dirty="0"/>
              <a:t>- </a:t>
            </a:r>
            <a:r>
              <a:rPr lang="ko-KR" altLang="en-US" dirty="0"/>
              <a:t>참가기업 소개</a:t>
            </a:r>
            <a:r>
              <a:rPr lang="en-US" altLang="ko-KR" dirty="0"/>
              <a:t>] </a:t>
            </a:r>
            <a:r>
              <a:rPr lang="ko-KR" altLang="en-US" dirty="0"/>
              <a:t>페이지에서 등록이</a:t>
            </a:r>
            <a:endParaRPr lang="en-US" altLang="ko-KR" dirty="0"/>
          </a:p>
          <a:p>
            <a:r>
              <a:rPr lang="ko-KR" altLang="en-US" dirty="0"/>
              <a:t>잘 되었는지 확인하실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411FB5-1ED3-4C9D-991C-C3E099349B95}"/>
              </a:ext>
            </a:extLst>
          </p:cNvPr>
          <p:cNvSpPr/>
          <p:nvPr/>
        </p:nvSpPr>
        <p:spPr>
          <a:xfrm>
            <a:off x="497840" y="1235847"/>
            <a:ext cx="406400" cy="40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FEE19-BB8B-474B-9BC7-C7B81A4D113E}"/>
              </a:ext>
            </a:extLst>
          </p:cNvPr>
          <p:cNvSpPr txBox="1"/>
          <p:nvPr/>
        </p:nvSpPr>
        <p:spPr>
          <a:xfrm>
            <a:off x="368300" y="8916059"/>
            <a:ext cx="6207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작성된 내용의 수정을 원하시면 운영사무국 이메일로 수정을 원하는 내용을 작성하시어 보내주시기 바랍니다</a:t>
            </a:r>
            <a:r>
              <a:rPr lang="en-US" altLang="ko-KR" dirty="0"/>
              <a:t>.</a:t>
            </a:r>
            <a:r>
              <a:rPr lang="en-US" altLang="ko-KR" sz="1400" dirty="0"/>
              <a:t> (campustown.seoul@gmail.com)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B437B-1DD2-4051-B23E-57E05AD8984A}"/>
              </a:ext>
            </a:extLst>
          </p:cNvPr>
          <p:cNvSpPr txBox="1"/>
          <p:nvPr/>
        </p:nvSpPr>
        <p:spPr>
          <a:xfrm>
            <a:off x="792607" y="1887956"/>
            <a:ext cx="5497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 : http://seoulcampustown.co.kr/intro/application/menu_01.html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E85B1E-0DE5-4502-A962-9DA2DC6A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2268365"/>
            <a:ext cx="5770880" cy="331230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11E51A-2BB1-4C7C-B7A6-F451922D5A2A}"/>
              </a:ext>
            </a:extLst>
          </p:cNvPr>
          <p:cNvSpPr/>
          <p:nvPr/>
        </p:nvSpPr>
        <p:spPr>
          <a:xfrm>
            <a:off x="948323" y="5653305"/>
            <a:ext cx="5276314" cy="906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9BDCE-4675-4B71-BAF5-03F9012C86EC}"/>
              </a:ext>
            </a:extLst>
          </p:cNvPr>
          <p:cNvSpPr txBox="1"/>
          <p:nvPr/>
        </p:nvSpPr>
        <p:spPr>
          <a:xfrm>
            <a:off x="2975095" y="595280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업로드 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E5E2BE-9AEC-40DA-983A-86924905A728}"/>
              </a:ext>
            </a:extLst>
          </p:cNvPr>
          <p:cNvSpPr/>
          <p:nvPr/>
        </p:nvSpPr>
        <p:spPr>
          <a:xfrm>
            <a:off x="1952625" y="5362575"/>
            <a:ext cx="3219450" cy="168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3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홍보부스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5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471487" y="1099921"/>
            <a:ext cx="59150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</a:t>
            </a:r>
            <a:r>
              <a:rPr lang="ko-KR" sz="1100" b="0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기업 </a:t>
            </a:r>
            <a:r>
              <a:rPr lang="ko-KR" sz="1100" b="0" i="0" u="none" strike="noStrike" cap="none" dirty="0" err="1">
                <a:solidFill>
                  <a:srgbClr val="3F3F3F"/>
                </a:solidFill>
                <a:latin typeface="+mn-ea"/>
                <a:ea typeface="+mn-ea"/>
                <a:sym typeface="Arial"/>
              </a:rPr>
              <a:t>디렉토리북</a:t>
            </a:r>
            <a:r>
              <a:rPr lang="ko-KR" sz="1100" b="0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내용 기입 정보</a:t>
            </a:r>
            <a:r>
              <a:rPr lang="en-US" altLang="ko-KR" sz="1100" b="0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1100" b="1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(</a:t>
            </a:r>
            <a:r>
              <a:rPr lang="ko-KR" altLang="en-US" sz="1100" b="1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기업로고 제출 필수 </a:t>
            </a:r>
            <a:r>
              <a:rPr lang="en-US" altLang="ko-KR" sz="1200" b="1" dirty="0">
                <a:solidFill>
                  <a:srgbClr val="3F3F3F"/>
                </a:solidFill>
                <a:latin typeface="+mn-ea"/>
                <a:ea typeface="+mn-ea"/>
              </a:rPr>
              <a:t>) 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~8/30 17:00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까지</a:t>
            </a:r>
            <a:endParaRPr sz="1100" b="1" i="0" u="none" strike="noStrike" cap="none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91" name="Google Shape;91;p1"/>
          <p:cNvGraphicFramePr/>
          <p:nvPr>
            <p:extLst>
              <p:ext uri="{D42A27DB-BD31-4B8C-83A1-F6EECF244321}">
                <p14:modId xmlns:p14="http://schemas.microsoft.com/office/powerpoint/2010/main" val="3737640030"/>
              </p:ext>
            </p:extLst>
          </p:nvPr>
        </p:nvGraphicFramePr>
        <p:xfrm>
          <a:off x="432695" y="1714757"/>
          <a:ext cx="6017530" cy="4242600"/>
        </p:xfrm>
        <a:graphic>
          <a:graphicData uri="http://schemas.openxmlformats.org/drawingml/2006/table">
            <a:tbl>
              <a:tblPr firstRow="1" firstCol="1" bandRow="1">
                <a:noFill/>
                <a:tableStyleId>{5775C93B-A8BB-4934-9143-C3B4B52B8DD0}</a:tableStyleId>
              </a:tblPr>
              <a:tblGrid>
                <a:gridCol w="14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328">
                  <a:extLst>
                    <a:ext uri="{9D8B030D-6E8A-4147-A177-3AD203B41FA5}">
                      <a16:colId xmlns:a16="http://schemas.microsoft.com/office/drawing/2014/main" val="1296766946"/>
                    </a:ext>
                  </a:extLst>
                </a:gridCol>
                <a:gridCol w="456328">
                  <a:extLst>
                    <a:ext uri="{9D8B030D-6E8A-4147-A177-3AD203B41FA5}">
                      <a16:colId xmlns:a16="http://schemas.microsoft.com/office/drawing/2014/main" val="987175396"/>
                    </a:ext>
                  </a:extLst>
                </a:gridCol>
                <a:gridCol w="456328">
                  <a:extLst>
                    <a:ext uri="{9D8B030D-6E8A-4147-A177-3AD203B41FA5}">
                      <a16:colId xmlns:a16="http://schemas.microsoft.com/office/drawing/2014/main" val="3490933400"/>
                    </a:ext>
                  </a:extLst>
                </a:gridCol>
                <a:gridCol w="456328">
                  <a:extLst>
                    <a:ext uri="{9D8B030D-6E8A-4147-A177-3AD203B41FA5}">
                      <a16:colId xmlns:a16="http://schemas.microsoft.com/office/drawing/2014/main" val="1279269335"/>
                    </a:ext>
                  </a:extLst>
                </a:gridCol>
                <a:gridCol w="456328">
                  <a:extLst>
                    <a:ext uri="{9D8B030D-6E8A-4147-A177-3AD203B41FA5}">
                      <a16:colId xmlns:a16="http://schemas.microsoft.com/office/drawing/2014/main" val="2990267610"/>
                    </a:ext>
                  </a:extLst>
                </a:gridCol>
                <a:gridCol w="456328">
                  <a:extLst>
                    <a:ext uri="{9D8B030D-6E8A-4147-A177-3AD203B41FA5}">
                      <a16:colId xmlns:a16="http://schemas.microsoft.com/office/drawing/2014/main" val="2321606110"/>
                    </a:ext>
                  </a:extLst>
                </a:gridCol>
                <a:gridCol w="456328">
                  <a:extLst>
                    <a:ext uri="{9D8B030D-6E8A-4147-A177-3AD203B41FA5}">
                      <a16:colId xmlns:a16="http://schemas.microsoft.com/office/drawing/2014/main" val="2316692223"/>
                    </a:ext>
                  </a:extLst>
                </a:gridCol>
                <a:gridCol w="456328">
                  <a:extLst>
                    <a:ext uri="{9D8B030D-6E8A-4147-A177-3AD203B41FA5}">
                      <a16:colId xmlns:a16="http://schemas.microsoft.com/office/drawing/2014/main" val="1474888704"/>
                    </a:ext>
                  </a:extLst>
                </a:gridCol>
                <a:gridCol w="456328">
                  <a:extLst>
                    <a:ext uri="{9D8B030D-6E8A-4147-A177-3AD203B41FA5}">
                      <a16:colId xmlns:a16="http://schemas.microsoft.com/office/drawing/2014/main" val="1856671162"/>
                    </a:ext>
                  </a:extLst>
                </a:gridCol>
              </a:tblGrid>
              <a:tr h="601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		</a:t>
                      </a:r>
                      <a:endParaRPr lang="ko-KR"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셀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트 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너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8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기업명</a:t>
                      </a:r>
                      <a:r>
                        <a:rPr lang="en-US" alt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ko-KR" alt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국문</a:t>
                      </a:r>
                      <a:r>
                        <a:rPr lang="en-US" alt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lang="ko-KR" altLang="en-US"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기업명</a:t>
                      </a:r>
                      <a:r>
                        <a:rPr kumimoji="0" lang="en-US" altLang="ko-KR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영문</a:t>
                      </a:r>
                      <a:r>
                        <a:rPr kumimoji="0" lang="en-US" altLang="ko-KR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P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N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50322"/>
                  </a:ext>
                </a:extLst>
              </a:tr>
              <a:tr h="6018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기업명</a:t>
                      </a:r>
                      <a:r>
                        <a:rPr kumimoji="0" lang="en-US" altLang="ko-KR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영문</a:t>
                      </a:r>
                      <a:r>
                        <a:rPr kumimoji="0" lang="en-US" altLang="ko-KR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kumimoji="0" lang="ko-KR" alt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66300" marR="6630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72341"/>
                  </a:ext>
                </a:extLst>
              </a:tr>
              <a:tr h="91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전시 참가 </a:t>
                      </a:r>
                      <a:r>
                        <a:rPr lang="ko-KR" sz="11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제품&amp;솔루션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한 줄 설명(국문)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altLang="en-U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온라인 판매자를 위한 </a:t>
                      </a:r>
                      <a:r>
                        <a:rPr lang="en-US" altLang="ko-KR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 </a:t>
                      </a:r>
                      <a:r>
                        <a:rPr lang="ko-KR" altLang="en-US" sz="11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상품 큐레이션 서비스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전시 참가 </a:t>
                      </a:r>
                      <a:r>
                        <a:rPr lang="ko-KR" sz="11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제품&amp;솔루션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한 줄 설명(영문)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AI-based product curation service for online sellers</a:t>
                      </a: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Google Shape;90;p1">
            <a:extLst>
              <a:ext uri="{FF2B5EF4-FFF2-40B4-BE49-F238E27FC236}">
                <a16:creationId xmlns:a16="http://schemas.microsoft.com/office/drawing/2014/main" id="{7EC5DA94-6DFA-43DB-A48F-61DCD4D2C716}"/>
              </a:ext>
            </a:extLst>
          </p:cNvPr>
          <p:cNvSpPr txBox="1"/>
          <p:nvPr/>
        </p:nvSpPr>
        <p:spPr>
          <a:xfrm>
            <a:off x="355421" y="6005390"/>
            <a:ext cx="591502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*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기업명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(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국문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, 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영문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) 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은 한글자당 한 </a:t>
            </a:r>
            <a:r>
              <a:rPr lang="ko-KR" altLang="en-US" sz="1100" dirty="0" err="1">
                <a:solidFill>
                  <a:srgbClr val="3F3F3F"/>
                </a:solidFill>
                <a:latin typeface="+mn-ea"/>
                <a:ea typeface="+mn-ea"/>
              </a:rPr>
              <a:t>칸씩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 작성해주세요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. (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띄어쓰기 포함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*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기업 로고는 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ai 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원본파일로 제출 필수이며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, </a:t>
            </a:r>
            <a:r>
              <a:rPr lang="ko-KR" altLang="en-US" sz="1100" dirty="0" err="1">
                <a:solidFill>
                  <a:srgbClr val="3F3F3F"/>
                </a:solidFill>
                <a:latin typeface="+mn-ea"/>
                <a:ea typeface="+mn-ea"/>
              </a:rPr>
              <a:t>미제출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 시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, 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간판에 기업명 텍스트만 기재될 수    </a:t>
            </a:r>
            <a:endParaRPr lang="en-US" altLang="ko-KR" sz="1100" dirty="0">
              <a:solidFill>
                <a:srgbClr val="3F3F3F"/>
              </a:solidFill>
              <a:latin typeface="+mn-ea"/>
              <a:ea typeface="+mn-ea"/>
            </a:endParaRPr>
          </a:p>
          <a:p>
            <a:pPr>
              <a:buClr>
                <a:srgbClr val="3F3F3F"/>
              </a:buClr>
              <a:buSzPts val="1100"/>
            </a:pP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있습니다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98F04-B194-4AE2-8492-106535AFD905}"/>
              </a:ext>
            </a:extLst>
          </p:cNvPr>
          <p:cNvSpPr txBox="1"/>
          <p:nvPr/>
        </p:nvSpPr>
        <p:spPr>
          <a:xfrm>
            <a:off x="471487" y="1326735"/>
            <a:ext cx="61199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공식상호명 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(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간판상호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, </a:t>
            </a:r>
            <a:r>
              <a:rPr lang="ko-KR" altLang="en-US" sz="1100" dirty="0" err="1">
                <a:solidFill>
                  <a:srgbClr val="3F3F3F"/>
                </a:solidFill>
                <a:latin typeface="+mn-ea"/>
                <a:ea typeface="+mn-ea"/>
              </a:rPr>
              <a:t>현황판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, 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디렉토리 등 참가기업의 공식상호명으로 사용됨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)</a:t>
            </a:r>
            <a:endParaRPr lang="ko-KR" altLang="ko-KR" sz="1100" dirty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18" name="Google Shape;110;p3">
            <a:extLst>
              <a:ext uri="{FF2B5EF4-FFF2-40B4-BE49-F238E27FC236}">
                <a16:creationId xmlns:a16="http://schemas.microsoft.com/office/drawing/2014/main" id="{77EBDF4C-73E1-4701-891D-478183783CBC}"/>
              </a:ext>
            </a:extLst>
          </p:cNvPr>
          <p:cNvSpPr/>
          <p:nvPr/>
        </p:nvSpPr>
        <p:spPr>
          <a:xfrm>
            <a:off x="471487" y="7110784"/>
            <a:ext cx="6017513" cy="9558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9;p3">
            <a:extLst>
              <a:ext uri="{FF2B5EF4-FFF2-40B4-BE49-F238E27FC236}">
                <a16:creationId xmlns:a16="http://schemas.microsoft.com/office/drawing/2014/main" id="{F0C182B6-F505-425B-B041-EAA97ACFFD2B}"/>
              </a:ext>
            </a:extLst>
          </p:cNvPr>
          <p:cNvSpPr txBox="1"/>
          <p:nvPr/>
        </p:nvSpPr>
        <p:spPr>
          <a:xfrm>
            <a:off x="471487" y="6735302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부스 그래픽 이미지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0" name="Google Shape;120;p3">
            <a:extLst>
              <a:ext uri="{FF2B5EF4-FFF2-40B4-BE49-F238E27FC236}">
                <a16:creationId xmlns:a16="http://schemas.microsoft.com/office/drawing/2014/main" id="{90052917-F6EF-4068-A6C2-AD16FC1C0503}"/>
              </a:ext>
            </a:extLst>
          </p:cNvPr>
          <p:cNvSpPr txBox="1"/>
          <p:nvPr/>
        </p:nvSpPr>
        <p:spPr>
          <a:xfrm>
            <a:off x="595682" y="7110784"/>
            <a:ext cx="541677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전시에 필요한 자료(그래픽 이미지 등) 누락 기업 사무국에서 개별 연락(메일 및 전화) 예정입니다. 안내 받은 기업은 전시 일정을 위해 빠르게 회신 및 전달 부탁드립니다</a:t>
            </a:r>
            <a:r>
              <a:rPr lang="ko-KR" sz="1200" b="0" i="0" u="none" strike="noStrike" cap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</a:t>
            </a:r>
            <a:endParaRPr sz="1200" b="0" i="0" u="none" strike="noStrike" cap="none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1" name="Google Shape;117;p3">
            <a:extLst>
              <a:ext uri="{FF2B5EF4-FFF2-40B4-BE49-F238E27FC236}">
                <a16:creationId xmlns:a16="http://schemas.microsoft.com/office/drawing/2014/main" id="{585B2EA3-AE89-4B24-900D-AE120CA2A925}"/>
              </a:ext>
            </a:extLst>
          </p:cNvPr>
          <p:cNvSpPr txBox="1"/>
          <p:nvPr/>
        </p:nvSpPr>
        <p:spPr>
          <a:xfrm>
            <a:off x="471486" y="8117182"/>
            <a:ext cx="7000125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*A1 </a:t>
            </a:r>
            <a:r>
              <a:rPr lang="ko-KR" altLang="en-US" sz="1200" b="1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사이즈의 실사 출력 사이즈로 제출 필수  </a:t>
            </a:r>
            <a:r>
              <a:rPr lang="en-US" altLang="ko-KR" sz="1200" b="1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(JPEG or</a:t>
            </a:r>
            <a:r>
              <a:rPr lang="ko-KR" altLang="en-US" sz="1200" b="1" i="0" u="none" strike="noStrike" cap="none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1200" b="1" dirty="0">
                <a:solidFill>
                  <a:srgbClr val="3F3F3F"/>
                </a:solidFill>
                <a:latin typeface="+mn-ea"/>
                <a:ea typeface="+mn-ea"/>
              </a:rPr>
              <a:t>PSD</a:t>
            </a:r>
            <a:r>
              <a:rPr lang="ko-KR" altLang="en-US" sz="1200" b="1" dirty="0">
                <a:solidFill>
                  <a:srgbClr val="3F3F3F"/>
                </a:solidFill>
                <a:latin typeface="+mn-ea"/>
                <a:ea typeface="+mn-ea"/>
              </a:rPr>
              <a:t> 파일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)  150dpi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 이상 </a:t>
            </a:r>
            <a:endParaRPr lang="en-US" altLang="ko-KR" sz="1100" dirty="0">
              <a:solidFill>
                <a:srgbClr val="3F3F3F"/>
              </a:solidFill>
              <a:latin typeface="+mn-ea"/>
              <a:ea typeface="+mn-e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기간 내 </a:t>
            </a:r>
            <a:r>
              <a:rPr lang="ko-KR" altLang="en-US" sz="1100" dirty="0" err="1">
                <a:solidFill>
                  <a:srgbClr val="3F3F3F"/>
                </a:solidFill>
                <a:latin typeface="+mn-ea"/>
                <a:ea typeface="+mn-ea"/>
              </a:rPr>
              <a:t>미제출</a:t>
            </a:r>
            <a:r>
              <a:rPr lang="ko-KR" altLang="en-US" sz="1100" dirty="0">
                <a:solidFill>
                  <a:srgbClr val="3F3F3F"/>
                </a:solidFill>
                <a:latin typeface="+mn-ea"/>
                <a:ea typeface="+mn-ea"/>
              </a:rPr>
              <a:t> 시 캠퍼스타운 창업축제 홍보 포스터로 대체 되는 점 양해 부탁드립니다</a:t>
            </a:r>
            <a:r>
              <a:rPr lang="en-US" altLang="ko-KR" sz="1100" dirty="0">
                <a:solidFill>
                  <a:srgbClr val="3F3F3F"/>
                </a:solidFill>
                <a:latin typeface="+mn-ea"/>
                <a:ea typeface="+mn-ea"/>
              </a:rPr>
              <a:t>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32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3"/>
          <p:cNvGraphicFramePr/>
          <p:nvPr>
            <p:extLst>
              <p:ext uri="{D42A27DB-BD31-4B8C-83A1-F6EECF244321}">
                <p14:modId xmlns:p14="http://schemas.microsoft.com/office/powerpoint/2010/main" val="3881479821"/>
              </p:ext>
            </p:extLst>
          </p:nvPr>
        </p:nvGraphicFramePr>
        <p:xfrm>
          <a:off x="471488" y="2399271"/>
          <a:ext cx="5915000" cy="1486602"/>
        </p:xfrm>
        <a:graphic>
          <a:graphicData uri="http://schemas.openxmlformats.org/drawingml/2006/table">
            <a:tbl>
              <a:tblPr firstRow="1" firstCol="1" bandRow="1">
                <a:noFill/>
                <a:tableStyleId>{5775C93B-A8BB-4934-9143-C3B4B52B8DD0}</a:tableStyleId>
              </a:tblPr>
              <a:tblGrid>
                <a:gridCol w="101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7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전기 종류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전기 신청 수량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단가 (원)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금액 (원)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주간 공급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24시간 공급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단상 220V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 )</a:t>
                      </a:r>
                      <a:r>
                        <a:rPr lang="en-US" alt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kw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 )</a:t>
                      </a:r>
                      <a:r>
                        <a:rPr lang="en-US" alt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kw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55,000원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698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(ex. 신청 용량*단가)</a:t>
                      </a:r>
                      <a:endParaRPr sz="11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삼상 220V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 )</a:t>
                      </a:r>
                      <a:r>
                        <a:rPr lang="en-US" alt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kw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 )</a:t>
                      </a:r>
                      <a:r>
                        <a:rPr lang="en-US" alt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kw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삼상 380V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 )</a:t>
                      </a:r>
                      <a:r>
                        <a:rPr lang="en-US" alt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kw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 )</a:t>
                      </a:r>
                      <a:r>
                        <a:rPr lang="en-US" alt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kw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" name="Google Shape;116;p3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추가 전기 용량 신청 (부가세 포함 금액) (기본제공 : 1</a:t>
            </a:r>
            <a:r>
              <a:rPr lang="en-US" alt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kw</a:t>
            </a: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/ 콘센트 2구)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471487" y="4102601"/>
            <a:ext cx="638651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LAN 신청 (기본제공 : </a:t>
            </a:r>
            <a:r>
              <a:rPr lang="en-US" alt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</a:t>
            </a: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회선)</a:t>
            </a:r>
            <a:r>
              <a:rPr lang="en-US" alt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altLang="ko-KR" sz="10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118" name="Google Shape;118;p3"/>
          <p:cNvGraphicFramePr/>
          <p:nvPr>
            <p:extLst>
              <p:ext uri="{D42A27DB-BD31-4B8C-83A1-F6EECF244321}">
                <p14:modId xmlns:p14="http://schemas.microsoft.com/office/powerpoint/2010/main" val="1894114008"/>
              </p:ext>
            </p:extLst>
          </p:nvPr>
        </p:nvGraphicFramePr>
        <p:xfrm>
          <a:off x="471487" y="4821426"/>
          <a:ext cx="5915025" cy="552450"/>
        </p:xfrm>
        <a:graphic>
          <a:graphicData uri="http://schemas.openxmlformats.org/drawingml/2006/table">
            <a:tbl>
              <a:tblPr firstRow="1" firstCol="1" bandRow="1">
                <a:noFill/>
                <a:tableStyleId>{5775C93B-A8BB-4934-9143-C3B4B52B8DD0}</a:tableStyleId>
              </a:tblPr>
              <a:tblGrid>
                <a:gridCol w="117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구분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신청 수량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단가 (원)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금액 (원)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비고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686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  ) 회선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165,000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ko-KR" sz="1000" u="none" strike="noStrike" cap="none" dirty="0" err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</a:t>
                      </a:r>
                      <a:r>
                        <a:rPr lang="ko-KR" sz="100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신청 수량*단가)</a:t>
                      </a:r>
                      <a:endParaRPr sz="100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6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sp>
        <p:nvSpPr>
          <p:cNvPr id="14" name="Google Shape;138;p4">
            <a:extLst>
              <a:ext uri="{FF2B5EF4-FFF2-40B4-BE49-F238E27FC236}">
                <a16:creationId xmlns:a16="http://schemas.microsoft.com/office/drawing/2014/main" id="{9307FF78-AF96-4B79-B453-836D3D51B2A3}"/>
              </a:ext>
            </a:extLst>
          </p:cNvPr>
          <p:cNvSpPr txBox="1"/>
          <p:nvPr/>
        </p:nvSpPr>
        <p:spPr>
          <a:xfrm>
            <a:off x="471487" y="6673764"/>
            <a:ext cx="6001210" cy="2817654"/>
          </a:xfrm>
          <a:prstGeom prst="rect">
            <a:avLst/>
          </a:prstGeom>
          <a:noFill/>
          <a:ln w="9525" cap="flat" cmpd="sng">
            <a:solidFill>
              <a:srgbClr val="7F7F7F">
                <a:alpha val="156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상기 합계 금액의 100% 납부와 함께 상기와 같이 신청합니다.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 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월    </a:t>
            </a:r>
            <a:r>
              <a:rPr lang="en-US" altLang="ko-K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담당자 :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(인) / 대표자 :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(인)</a:t>
            </a: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977900" marR="0" lvl="0" indent="-977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인터넷 및 전기 신청</a:t>
            </a:r>
            <a:r>
              <a:rPr 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문의 사항]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운영사무국 </a:t>
            </a:r>
            <a:r>
              <a:rPr lang="en-US" alt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( 070-8796-9615 </a:t>
            </a: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altLang="ko-KR" sz="11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campustown.seoul@gmail.com</a:t>
            </a:r>
            <a:r>
              <a:rPr lang="en-US" alt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ko-KR" altLang="en-US"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sz="1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비품임대 신청 비용 전액(부가세 포함)은 신청 </a:t>
            </a:r>
            <a:r>
              <a:rPr 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업체명으로 </a:t>
            </a:r>
            <a:r>
              <a:rPr lang="en-US" alt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일까지 납부</a:t>
            </a:r>
            <a:r>
              <a:rPr lang="ko-KR" sz="1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하여 주시기 바랍니다. </a:t>
            </a:r>
            <a:r>
              <a:rPr 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납부계좌번호 </a:t>
            </a:r>
            <a:r>
              <a:rPr lang="en-US" alt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068-061717-04-026 /</a:t>
            </a:r>
            <a:r>
              <a:rPr lang="ko-KR" altLang="en-US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기업은행 </a:t>
            </a:r>
            <a:r>
              <a:rPr lang="en-US" alt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ko-KR" altLang="en-US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주식회사 </a:t>
            </a:r>
            <a:r>
              <a:rPr lang="ko-KR" altLang="en-US" sz="11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유니모토</a:t>
            </a:r>
            <a:endParaRPr lang="en-US" altLang="ko-KR" sz="11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현장 납부는 카드결제만 가능합니다</a:t>
            </a:r>
            <a:endParaRPr lang="en-US" altLang="ko-KR" sz="1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altLang="en-US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세금계산서 발행 필요시</a:t>
            </a:r>
            <a:r>
              <a:rPr lang="en-US" alt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사업자등록증 첨부 부탁드립니다</a:t>
            </a:r>
            <a:r>
              <a:rPr lang="en-US" altLang="ko-KR" sz="11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alt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altLang="ko-KR" sz="11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campustown.seoul@gmail.com</a:t>
            </a:r>
            <a:endParaRPr lang="ko-KR" altLang="en-US" sz="11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7;p3">
            <a:extLst>
              <a:ext uri="{FF2B5EF4-FFF2-40B4-BE49-F238E27FC236}">
                <a16:creationId xmlns:a16="http://schemas.microsoft.com/office/drawing/2014/main" id="{08C1F622-8915-4182-9C33-CC708047D145}"/>
              </a:ext>
            </a:extLst>
          </p:cNvPr>
          <p:cNvSpPr txBox="1"/>
          <p:nvPr/>
        </p:nvSpPr>
        <p:spPr>
          <a:xfrm>
            <a:off x="471487" y="5539255"/>
            <a:ext cx="638651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</a:t>
            </a:r>
            <a:r>
              <a:rPr lang="ko-KR" altLang="en-US" sz="110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신청금액 합계</a:t>
            </a:r>
            <a:endParaRPr lang="en-US" altLang="ko-KR"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21" name="Google Shape;118;p3">
            <a:extLst>
              <a:ext uri="{FF2B5EF4-FFF2-40B4-BE49-F238E27FC236}">
                <a16:creationId xmlns:a16="http://schemas.microsoft.com/office/drawing/2014/main" id="{47D0F31B-598E-486D-B00F-CDA310925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92585"/>
              </p:ext>
            </p:extLst>
          </p:nvPr>
        </p:nvGraphicFramePr>
        <p:xfrm>
          <a:off x="471487" y="5993718"/>
          <a:ext cx="5915001" cy="552450"/>
        </p:xfrm>
        <a:graphic>
          <a:graphicData uri="http://schemas.openxmlformats.org/drawingml/2006/table">
            <a:tbl>
              <a:tblPr firstRow="1" firstCol="1" bandRow="1">
                <a:noFill/>
                <a:tableStyleId>{5775C93B-A8BB-4934-9143-C3B4B52B8DD0}</a:tableStyleId>
              </a:tblPr>
              <a:tblGrid>
                <a:gridCol w="322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소계</a:t>
                      </a:r>
                      <a:endParaRPr sz="1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₩</a:t>
                      </a:r>
                      <a:endParaRPr sz="100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합계</a:t>
                      </a:r>
                      <a:endParaRPr sz="1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₩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87;p1">
            <a:extLst>
              <a:ext uri="{FF2B5EF4-FFF2-40B4-BE49-F238E27FC236}">
                <a16:creationId xmlns:a16="http://schemas.microsoft.com/office/drawing/2014/main" id="{0692175D-21B0-4F67-B7E4-4EED06BF420E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AFB909-2819-4A08-9271-94C4E6C34B20}"/>
              </a:ext>
            </a:extLst>
          </p:cNvPr>
          <p:cNvSpPr txBox="1"/>
          <p:nvPr/>
        </p:nvSpPr>
        <p:spPr>
          <a:xfrm>
            <a:off x="471486" y="1458393"/>
            <a:ext cx="5815014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* 1kw</a:t>
            </a:r>
            <a:r>
              <a:rPr lang="ko-KR" altLang="en-US" sz="1000" dirty="0"/>
              <a:t>전력은 다음과 같은 전기 기기를 사용하는데 충분할 수 있습니다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전력 추가가 반드시 필요하신 기업만 신청을 바랍니다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   일반적인 소비전력 기준</a:t>
            </a:r>
            <a:r>
              <a:rPr lang="en-US" altLang="ko-KR" sz="1000" dirty="0"/>
              <a:t>) </a:t>
            </a:r>
            <a:r>
              <a:rPr lang="ko-KR" altLang="en-US" sz="1000" dirty="0"/>
              <a:t>  </a:t>
            </a:r>
            <a:r>
              <a:rPr lang="en-US" altLang="ko-KR" sz="900" dirty="0"/>
              <a:t>- </a:t>
            </a:r>
            <a:r>
              <a:rPr lang="ko-KR" altLang="en-US" sz="900" dirty="0"/>
              <a:t>노트북 컴퓨터</a:t>
            </a:r>
            <a:r>
              <a:rPr lang="en-US" altLang="ko-KR" sz="900" dirty="0"/>
              <a:t>(60kw)</a:t>
            </a:r>
            <a:r>
              <a:rPr lang="ko-KR" altLang="en-US" sz="900" dirty="0"/>
              <a:t> </a:t>
            </a:r>
            <a:r>
              <a:rPr lang="en-US" altLang="ko-KR" sz="900" dirty="0"/>
              <a:t>16</a:t>
            </a:r>
            <a:r>
              <a:rPr lang="ko-KR" altLang="en-US" sz="900" dirty="0"/>
              <a:t>대를 동시에 사용 가능</a:t>
            </a:r>
            <a:endParaRPr lang="en-US" altLang="ko-KR" sz="900" dirty="0"/>
          </a:p>
          <a:p>
            <a:r>
              <a:rPr lang="ko-KR" altLang="en-US" sz="900" dirty="0"/>
              <a:t>                                                 </a:t>
            </a:r>
            <a:r>
              <a:rPr lang="en-US" altLang="ko-KR" sz="900" dirty="0"/>
              <a:t>- </a:t>
            </a:r>
            <a:r>
              <a:rPr lang="ko-KR" altLang="en-US" sz="900" dirty="0"/>
              <a:t>소형 프린터</a:t>
            </a:r>
            <a:r>
              <a:rPr lang="en-US" altLang="ko-KR" sz="900" dirty="0"/>
              <a:t>(300kw) 3</a:t>
            </a:r>
            <a:r>
              <a:rPr lang="ko-KR" altLang="en-US" sz="900" dirty="0"/>
              <a:t>대를 동시에 사용 가능</a:t>
            </a:r>
            <a:endParaRPr lang="en-US" altLang="ko-KR" sz="900" dirty="0"/>
          </a:p>
          <a:p>
            <a:r>
              <a:rPr lang="ko-KR" altLang="en-US" sz="900" dirty="0"/>
              <a:t>                                                 </a:t>
            </a:r>
            <a:r>
              <a:rPr lang="en-US" altLang="ko-KR" sz="900" dirty="0"/>
              <a:t>- </a:t>
            </a:r>
            <a:r>
              <a:rPr lang="ko-KR" altLang="en-US" sz="900" dirty="0"/>
              <a:t>휴대폰 충전기</a:t>
            </a:r>
            <a:r>
              <a:rPr lang="en-US" altLang="ko-KR" sz="900" dirty="0"/>
              <a:t>(10kw) </a:t>
            </a:r>
            <a:r>
              <a:rPr lang="ko-KR" altLang="en-US" sz="900" dirty="0"/>
              <a:t>약 </a:t>
            </a:r>
            <a:r>
              <a:rPr lang="en-US" altLang="ko-KR" sz="900" dirty="0"/>
              <a:t>100</a:t>
            </a:r>
            <a:r>
              <a:rPr lang="ko-KR" altLang="en-US" sz="900" dirty="0"/>
              <a:t>대를 동시 충전 가능 </a:t>
            </a:r>
            <a:endParaRPr lang="en-US" altLang="ko-KR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D23B4-E67A-4404-8CAB-373D5C16C893}"/>
              </a:ext>
            </a:extLst>
          </p:cNvPr>
          <p:cNvSpPr txBox="1"/>
          <p:nvPr/>
        </p:nvSpPr>
        <p:spPr>
          <a:xfrm>
            <a:off x="471486" y="4417493"/>
            <a:ext cx="581501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*현장 와이파이가 제공됩니다</a:t>
            </a:r>
            <a:r>
              <a:rPr lang="en-US" altLang="ko-KR" sz="10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 (</a:t>
            </a:r>
            <a:r>
              <a:rPr lang="ko-KR" altLang="en-US" sz="10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네트워크 환경에 따라 연결이 원활하지 않을 수 있습니다</a:t>
            </a:r>
            <a:r>
              <a:rPr lang="en-US" altLang="ko-KR" sz="10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.) </a:t>
            </a:r>
            <a:r>
              <a:rPr lang="ko-KR" altLang="en-US" sz="1000" dirty="0"/>
              <a:t>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신청자 정보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133" name="Google Shape;133;p4"/>
          <p:cNvGraphicFramePr/>
          <p:nvPr>
            <p:extLst>
              <p:ext uri="{D42A27DB-BD31-4B8C-83A1-F6EECF244321}">
                <p14:modId xmlns:p14="http://schemas.microsoft.com/office/powerpoint/2010/main" val="3884353902"/>
              </p:ext>
            </p:extLst>
          </p:nvPr>
        </p:nvGraphicFramePr>
        <p:xfrm>
          <a:off x="471488" y="1454627"/>
          <a:ext cx="6017525" cy="1103025"/>
        </p:xfrm>
        <a:graphic>
          <a:graphicData uri="http://schemas.openxmlformats.org/drawingml/2006/table">
            <a:tbl>
              <a:tblPr firstRow="1" firstCol="1" bandRow="1">
                <a:noFill/>
                <a:tableStyleId>{5775C93B-A8BB-4934-9143-C3B4B52B8DD0}</a:tableStyleId>
              </a:tblPr>
              <a:tblGrid>
                <a:gridCol w="14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기업명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담당자 성함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985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직위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985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담당자 연락처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985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이메일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985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Google Shape;134;p4"/>
          <p:cNvSpPr txBox="1"/>
          <p:nvPr/>
        </p:nvSpPr>
        <p:spPr>
          <a:xfrm>
            <a:off x="471487" y="2841166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</a:t>
            </a:r>
            <a:r>
              <a:rPr lang="ko-KR" sz="1100" b="0" i="0" u="none" strike="noStrike" cap="none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임대품</a:t>
            </a: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내역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135" name="Google Shape;135;p4"/>
          <p:cNvGraphicFramePr/>
          <p:nvPr>
            <p:extLst>
              <p:ext uri="{D42A27DB-BD31-4B8C-83A1-F6EECF244321}">
                <p14:modId xmlns:p14="http://schemas.microsoft.com/office/powerpoint/2010/main" val="1579312910"/>
              </p:ext>
            </p:extLst>
          </p:nvPr>
        </p:nvGraphicFramePr>
        <p:xfrm>
          <a:off x="471488" y="3199491"/>
          <a:ext cx="6017550" cy="1470700"/>
        </p:xfrm>
        <a:graphic>
          <a:graphicData uri="http://schemas.openxmlformats.org/drawingml/2006/table">
            <a:tbl>
              <a:tblPr firstRow="1" firstCol="1" bandRow="1">
                <a:noFill/>
                <a:tableStyleId>{5775C93B-A8BB-4934-9143-C3B4B52B8DD0}</a:tableStyleId>
              </a:tblPr>
              <a:tblGrid>
                <a:gridCol w="100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기업명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수량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단가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금액(원)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Google Shape;136;p4"/>
          <p:cNvSpPr txBox="1"/>
          <p:nvPr/>
        </p:nvSpPr>
        <p:spPr>
          <a:xfrm>
            <a:off x="471487" y="4953000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 임대료 합계((비품임대 금액은 전시기간(</a:t>
            </a:r>
            <a:r>
              <a:rPr lang="en-US" alt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1</a:t>
            </a: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일)동안 임대, 설치, 철거 금액입니다.)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137" name="Google Shape;137;p4"/>
          <p:cNvGraphicFramePr/>
          <p:nvPr>
            <p:extLst>
              <p:ext uri="{D42A27DB-BD31-4B8C-83A1-F6EECF244321}">
                <p14:modId xmlns:p14="http://schemas.microsoft.com/office/powerpoint/2010/main" val="275170844"/>
              </p:ext>
            </p:extLst>
          </p:nvPr>
        </p:nvGraphicFramePr>
        <p:xfrm>
          <a:off x="471488" y="5308979"/>
          <a:ext cx="6017500" cy="1103025"/>
        </p:xfrm>
        <a:graphic>
          <a:graphicData uri="http://schemas.openxmlformats.org/drawingml/2006/table">
            <a:tbl>
              <a:tblPr firstRow="1" firstCol="1" bandRow="1">
                <a:noFill/>
                <a:tableStyleId>{5775C93B-A8BB-4934-9143-C3B4B52B8DD0}</a:tableStyleId>
              </a:tblPr>
              <a:tblGrid>
                <a:gridCol w="30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소 계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부가세 (소계의 10%)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합 계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6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300" marR="6630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8" name="Google Shape;138;p4"/>
          <p:cNvSpPr txBox="1"/>
          <p:nvPr/>
        </p:nvSpPr>
        <p:spPr>
          <a:xfrm>
            <a:off x="471487" y="6506337"/>
            <a:ext cx="6001210" cy="3206991"/>
          </a:xfrm>
          <a:prstGeom prst="rect">
            <a:avLst/>
          </a:prstGeom>
          <a:noFill/>
          <a:ln w="9525" cap="flat" cmpd="sng">
            <a:solidFill>
              <a:srgbClr val="7F7F7F">
                <a:alpha val="156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상기 합계 금액의 100% 납부와 함께 상기와 같이 임대를 신청합니다.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 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월    </a:t>
            </a:r>
            <a:r>
              <a:rPr lang="en-US" altLang="ko-K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담당자 :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(인) / 대표자 :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(인)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0" indent="-977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[비품 임대 관련 문의 사항]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sz="1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파인렌트</a:t>
            </a:r>
            <a:r>
              <a:rPr 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최혜민</a:t>
            </a: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매니저 </a:t>
            </a:r>
            <a:r>
              <a:rPr 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(02-6000-2660 / </a:t>
            </a:r>
            <a:r>
              <a:rPr lang="en-US" alt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010-2939-0959</a:t>
            </a:r>
            <a:r>
              <a:rPr 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ko-KR" sz="11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finerent@naver.com</a:t>
            </a:r>
            <a:r>
              <a:rPr 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sz="1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비품임대 신청 비용 전액(부가세 포함)은 신청 </a:t>
            </a:r>
            <a:r>
              <a:rPr lang="ko-KR" altLang="en-US" sz="11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업체명으로</a:t>
            </a:r>
            <a:r>
              <a:rPr lang="ko-KR" sz="1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ko-KR" alt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일까지 납부</a:t>
            </a:r>
            <a:r>
              <a:rPr lang="ko-KR" sz="1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하여 주시기 바랍니다. 납부계좌번호 : 389837-01-012192 (국민은행, 예금주 </a:t>
            </a:r>
            <a:r>
              <a:rPr lang="ko-KR" sz="11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파인렌트</a:t>
            </a:r>
            <a:r>
              <a:rPr lang="ko-KR" sz="1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㈜)</a:t>
            </a:r>
            <a:endParaRPr lang="en-US" altLang="ko-KR" sz="11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1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altLang="en-US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세금계산서 발행 필요시</a:t>
            </a:r>
            <a:r>
              <a:rPr lang="en-US" altLang="ko-KR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1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사업자등록증 첨부 부탁드립니다</a:t>
            </a:r>
            <a:r>
              <a:rPr lang="en-US" altLang="ko-KR" sz="11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ko-K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ko-KR" altLang="ko-KR" sz="11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finerent@naver.com</a:t>
            </a:r>
            <a:endParaRPr lang="en-US" altLang="ko-KR" sz="11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7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sp>
        <p:nvSpPr>
          <p:cNvPr id="14" name="Google Shape;87;p1">
            <a:extLst>
              <a:ext uri="{FF2B5EF4-FFF2-40B4-BE49-F238E27FC236}">
                <a16:creationId xmlns:a16="http://schemas.microsoft.com/office/drawing/2014/main" id="{D84E13C9-3894-494C-852A-2279D17EB43D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품목 리스트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8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BD5EA8-08F8-462C-8284-6ED8A1302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8" y="1397531"/>
            <a:ext cx="5983851" cy="8105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E271BA-AB8E-43B3-8D71-5A384C9DFCE3}"/>
              </a:ext>
            </a:extLst>
          </p:cNvPr>
          <p:cNvSpPr txBox="1"/>
          <p:nvPr/>
        </p:nvSpPr>
        <p:spPr>
          <a:xfrm>
            <a:off x="3283528" y="1066264"/>
            <a:ext cx="3199584" cy="26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indent="-69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*</a:t>
            </a:r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비품 품목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별 가격은 부가세 별도 가격입니다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100" b="0" i="0" u="none" strike="noStrike" cap="none" dirty="0">
              <a:solidFill>
                <a:srgbClr val="FF0000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3" name="Google Shape;87;p1">
            <a:extLst>
              <a:ext uri="{FF2B5EF4-FFF2-40B4-BE49-F238E27FC236}">
                <a16:creationId xmlns:a16="http://schemas.microsoft.com/office/drawing/2014/main" id="{630815F5-19F5-4CD4-A5AA-6F3E165974FC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/>
        </p:nvSpPr>
        <p:spPr>
          <a:xfrm>
            <a:off x="471487" y="1099921"/>
            <a:ext cx="59150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● 비품임대 품목 리스트</a:t>
            </a:r>
            <a:endParaRPr sz="11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2226469" y="9502775"/>
            <a:ext cx="240506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fld id="{00000000-1234-1234-1234-123412341234}" type="slidenum">
              <a:rPr lang="en-US" altLang="ko-KR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9</a:t>
            </a:fld>
            <a:r>
              <a:rPr 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4D3593-A4F3-460E-B80A-0D59CE200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4" y="1403459"/>
            <a:ext cx="5966555" cy="8073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6AA65-8276-435B-965D-13F0846EBC9B}"/>
              </a:ext>
            </a:extLst>
          </p:cNvPr>
          <p:cNvSpPr txBox="1"/>
          <p:nvPr/>
        </p:nvSpPr>
        <p:spPr>
          <a:xfrm>
            <a:off x="3283528" y="1066264"/>
            <a:ext cx="3199584" cy="26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0" lvl="0" indent="-69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*</a:t>
            </a:r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비품 품목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별 가격은 부가세 별도 가격입니다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  <a:endParaRPr lang="ko-KR" altLang="en-US" sz="1100" b="0" i="0" u="none" strike="noStrike" cap="none" dirty="0">
              <a:solidFill>
                <a:srgbClr val="FF0000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" name="Google Shape;87;p1">
            <a:extLst>
              <a:ext uri="{FF2B5EF4-FFF2-40B4-BE49-F238E27FC236}">
                <a16:creationId xmlns:a16="http://schemas.microsoft.com/office/drawing/2014/main" id="{743DCFF5-DC0C-43AA-9CA2-1F448017B8CC}"/>
              </a:ext>
            </a:extLst>
          </p:cNvPr>
          <p:cNvSpPr txBox="1"/>
          <p:nvPr/>
        </p:nvSpPr>
        <p:spPr>
          <a:xfrm>
            <a:off x="355421" y="400104"/>
            <a:ext cx="45459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F3F3F"/>
              </a:buClr>
              <a:buSzPts val="1100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  <a:sym typeface="Calibri"/>
              </a:rPr>
              <a:t>오프라인 스타트업 전시 참가기업 회신 사항</a:t>
            </a:r>
            <a:endParaRPr sz="1600" b="1" dirty="0">
              <a:solidFill>
                <a:schemeClr val="bg1"/>
              </a:solidFill>
              <a:latin typeface="+mn-ea"/>
              <a:ea typeface="+mn-ea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1054</Words>
  <Application>Microsoft Office PowerPoint</Application>
  <PresentationFormat>A4 용지(210x297mm)</PresentationFormat>
  <Paragraphs>187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에스코어 드림 8 Heavy</vt:lpstr>
      <vt:lpstr>Arial</vt:lpstr>
      <vt:lpstr>Calibri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guny</dc:creator>
  <cp:lastModifiedBy>황인범</cp:lastModifiedBy>
  <cp:revision>39</cp:revision>
  <dcterms:created xsi:type="dcterms:W3CDTF">2023-07-11T01:27:14Z</dcterms:created>
  <dcterms:modified xsi:type="dcterms:W3CDTF">2024-09-02T06:06:44Z</dcterms:modified>
</cp:coreProperties>
</file>