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82200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9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안녕하십니까 </a:t>
            </a:r>
            <a:r>
              <a:rPr lang="en-US" altLang="ko-KR"/>
              <a:t>78</a:t>
            </a:r>
            <a:r>
              <a:rPr lang="ko-KR" altLang="en-US"/>
              <a:t>기 </a:t>
            </a:r>
            <a:r>
              <a:rPr lang="en-US" altLang="ko-KR"/>
              <a:t>2</a:t>
            </a:r>
            <a:r>
              <a:rPr lang="ko-KR" altLang="en-US"/>
              <a:t>조 넥사크로 인사 프로젝트를 시작하도록 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90966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다음으로는 개발환경부분에 대하여 설명 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73180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프런트로는 넥사크로를 적용하여 구현였으며</a:t>
            </a:r>
            <a:r>
              <a:rPr lang="en-US" altLang="ko-KR"/>
              <a:t>,</a:t>
            </a:r>
            <a:r>
              <a:rPr lang="ko-KR" altLang="en-US"/>
              <a:t> 백으로 스프링 부트</a:t>
            </a:r>
            <a:r>
              <a:rPr lang="en-US" altLang="ko-KR"/>
              <a:t>,</a:t>
            </a:r>
            <a:r>
              <a:rPr lang="ko-KR" altLang="en-US"/>
              <a:t> 마이바티스 등을 이용하였으며</a:t>
            </a:r>
            <a:r>
              <a:rPr lang="en-US" altLang="ko-KR"/>
              <a:t>,</a:t>
            </a:r>
            <a:r>
              <a:rPr lang="ko-KR" altLang="en-US"/>
              <a:t> 데이터베이스로는 오라클</a:t>
            </a:r>
            <a:r>
              <a:rPr lang="en-US" altLang="ko-KR"/>
              <a:t>,</a:t>
            </a:r>
            <a:r>
              <a:rPr lang="ko-KR" altLang="en-US"/>
              <a:t> 툴은 인텔리제이와 지라</a:t>
            </a:r>
            <a:r>
              <a:rPr lang="en-US" altLang="ko-KR"/>
              <a:t>,</a:t>
            </a:r>
            <a:r>
              <a:rPr lang="ko-KR" altLang="en-US"/>
              <a:t> 빗버킷 등을 사용하였습니다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7972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다음으로는 기능구현을 보여드리고 마치도록 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기능구현 끝나고</a:t>
            </a:r>
            <a:r>
              <a:rPr lang="en-US" altLang="ko-KR"/>
              <a:t>]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이상 </a:t>
            </a:r>
            <a:r>
              <a:rPr lang="en-US" altLang="ko-KR"/>
              <a:t>2</a:t>
            </a:r>
            <a:r>
              <a:rPr lang="ko-KR" altLang="en-US"/>
              <a:t>조 인사 넥사크로 프로젝트 설명 및 시연을 마치겠습니다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1974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이번 프로젝트에 적용한 에자일 개발방법론에 대한 설명과 적용방법을 소개하고</a:t>
            </a:r>
            <a:r>
              <a:rPr lang="en-US" altLang="ko-KR"/>
              <a:t>,</a:t>
            </a:r>
            <a:r>
              <a:rPr lang="ko-KR" altLang="en-US"/>
              <a:t> 그에 따른 업무분석을 통한 각 유스케이스 적용한 부분을 보여드리겠습니다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3323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프로젝트에 적용한 에자일 방법론은 신속한 반복작업을 통해 실제 작동 가능한 소프트웨어를 개발하여 지속적으로 제공하기 위한 소트웨어 개발 방식으로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주기간의 스프린트를 작성하고 스크럼을 구성하게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스크럼을 통해 후향적 평가 방식을 통한 피드백 루프에 집중하여 개발에 임하였습니다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에자일 개발 방법론은 지라 소프트웨어를 이용하여 진행하였고 이를 이용하여 이슈를 추적하였습니다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자세한 설명은 지라 소프트웨어를 보면서 설명하도록하겠습니다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5847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브랜치 전략으로는 비트버킷과 툴로는 소스트리를 사용하였습니다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7798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브랜치 전략으로 많은 것이 있지만 인사프로젝트에 적용한 것은 </a:t>
            </a:r>
            <a:r>
              <a:rPr lang="en-US" altLang="ko-KR"/>
              <a:t>feature</a:t>
            </a:r>
            <a:r>
              <a:rPr lang="ko-KR" altLang="en-US"/>
              <a:t>를 컴포넌트 단위별로 나누어 병합작업을 진행 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빗버킷으로 이동하여</a:t>
            </a:r>
            <a:r>
              <a:rPr lang="en-US" altLang="ko-KR"/>
              <a:t>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https://bitbucket.org/seoulit78bb/nexainsa78back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2368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간략하게 업무분석한 것을 설명 해드리겠습니다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인사 업무는 회사 내에서 인적 자원관리와 관련한 다양한 역할을 수행하는 것입니다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8472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저희가 넥사크로 인사프로젝트를 진행하면서 기능적인 부분으로 구현하고자한 업무분석이며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이후 기능구현때 보여 드리도록 하겠습니다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2823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추가구현으로는 우편번호 찾기를 구현하였으며 자세한 내용은 기능 구현때 보여드리도록 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1268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또한 유스케이스 모델</a:t>
            </a:r>
            <a:r>
              <a:rPr lang="en-US" altLang="ko-KR"/>
              <a:t>,</a:t>
            </a:r>
            <a:r>
              <a:rPr lang="ko-KR" altLang="en-US"/>
              <a:t> 데이터모델링</a:t>
            </a:r>
            <a:r>
              <a:rPr lang="en-US" altLang="ko-KR"/>
              <a:t>,</a:t>
            </a:r>
            <a:r>
              <a:rPr lang="ko-KR" altLang="en-US"/>
              <a:t> 개발표준문서를 최신화하였습니다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메모장 참고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195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Relationship Id="rId4" Type="http://schemas.openxmlformats.org/officeDocument/2006/relationships/image" Target="../media/image11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493908" y="8597536"/>
            <a:ext cx="2599740" cy="660764"/>
            <a:chOff x="0" y="-76200"/>
            <a:chExt cx="3466320" cy="881019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3466320" cy="88101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lvl="0" algn="ctr">
                <a:lnSpc>
                  <a:spcPts val="5561"/>
                </a:lnSpc>
                <a:defRPr/>
              </a:pPr>
              <a:r>
                <a:rPr lang="en-US" sz="3972">
                  <a:solidFill>
                    <a:srgbClr val="000000"/>
                  </a:solidFill>
                  <a:latin typeface="Open Sans 1 Bold"/>
                  <a:ea typeface="Open Sans 1 Bold"/>
                </a:rPr>
                <a:t>2조 - 인사</a:t>
              </a:r>
              <a:endParaRPr lang="en-US" sz="3972">
                <a:solidFill>
                  <a:srgbClr val="000000"/>
                </a:solidFill>
                <a:latin typeface="Open Sans 1 Bold"/>
                <a:ea typeface="Open Sans 1 Bold"/>
              </a:endParaRPr>
            </a:p>
          </p:txBody>
        </p:sp>
        <p:sp>
          <p:nvSpPr>
            <p:cNvPr id="5" name="Freeform 5"/>
            <p:cNvSpPr/>
            <p:nvPr/>
          </p:nvSpPr>
          <p:spPr>
            <a:xfrm flipV="1">
              <a:off x="2925187" y="662130"/>
              <a:ext cx="150577" cy="41088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47947" y="3981450"/>
            <a:ext cx="97661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97"/>
              </a:lnSpc>
            </a:pPr>
            <a:r>
              <a:rPr lang="en-US" sz="7664">
                <a:solidFill>
                  <a:srgbClr val="000000"/>
                </a:solidFill>
                <a:latin typeface="Open Sans 2 Bold"/>
                <a:ea typeface="Open Sans 2 Bold"/>
              </a:rPr>
              <a:t>78기 인사 프로젝트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7947" y="5524732"/>
            <a:ext cx="4321820" cy="570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6"/>
              </a:lnSpc>
            </a:pPr>
            <a:r>
              <a:rPr lang="en-US" sz="3425">
                <a:solidFill>
                  <a:srgbClr val="EA5355"/>
                </a:solidFill>
                <a:latin typeface="Open Sans 1"/>
              </a:rPr>
              <a:t>Nexacro</a:t>
            </a:r>
          </a:p>
        </p:txBody>
      </p:sp>
      <p:sp>
        <p:nvSpPr>
          <p:cNvPr name="AutoShape 9" id="9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</a:rPr>
              <a:t>4. Project 설명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2754" y="2220033"/>
            <a:ext cx="2140883" cy="68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8"/>
              </a:lnSpc>
            </a:pPr>
            <a:r>
              <a:rPr lang="en-US" sz="4012">
                <a:solidFill>
                  <a:srgbClr val="000000"/>
                </a:solidFill>
                <a:ea typeface="Open Sans 1"/>
              </a:rPr>
              <a:t>개발 환경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699900" y="0"/>
            <a:ext cx="9588100" cy="10287000"/>
            <a:chOff x="0" y="0"/>
            <a:chExt cx="943616" cy="10123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3616" cy="1012398"/>
            </a:xfrm>
            <a:custGeom>
              <a:avLst/>
              <a:gdLst/>
              <a:ahLst/>
              <a:cxnLst/>
              <a:rect r="r" b="b" t="t" l="l"/>
              <a:pathLst>
                <a:path h="1012398" w="943616">
                  <a:moveTo>
                    <a:pt x="0" y="0"/>
                  </a:moveTo>
                  <a:lnTo>
                    <a:pt x="943616" y="0"/>
                  </a:lnTo>
                  <a:lnTo>
                    <a:pt x="943616" y="1012398"/>
                  </a:lnTo>
                  <a:lnTo>
                    <a:pt x="0" y="1012398"/>
                  </a:lnTo>
                  <a:close/>
                </a:path>
              </a:pathLst>
            </a:custGeom>
            <a:blipFill>
              <a:blip r:embed="rId3"/>
              <a:stretch>
                <a:fillRect l="-141473" t="0" r="-79992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239164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ea typeface="Open Sans 1 Bold"/>
              </a:rPr>
              <a:t>개발 환경</a:t>
            </a:r>
          </a:p>
        </p:txBody>
      </p:sp>
      <p:sp>
        <p:nvSpPr>
          <p:cNvPr name="AutoShape 6" id="6"/>
          <p:cNvSpPr/>
          <p:nvPr/>
        </p:nvSpPr>
        <p:spPr>
          <a:xfrm>
            <a:off x="5097417" y="1362075"/>
            <a:ext cx="12161883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35895" y="3586849"/>
            <a:ext cx="3563392" cy="4422456"/>
            <a:chOff x="0" y="0"/>
            <a:chExt cx="938507" cy="11647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8507" cy="1164762"/>
            </a:xfrm>
            <a:custGeom>
              <a:avLst/>
              <a:gdLst/>
              <a:ahLst/>
              <a:cxnLst/>
              <a:rect r="r" b="b" t="t" l="l"/>
              <a:pathLst>
                <a:path h="1164762" w="938507">
                  <a:moveTo>
                    <a:pt x="0" y="0"/>
                  </a:moveTo>
                  <a:lnTo>
                    <a:pt x="938507" y="0"/>
                  </a:lnTo>
                  <a:lnTo>
                    <a:pt x="938507" y="1164762"/>
                  </a:lnTo>
                  <a:lnTo>
                    <a:pt x="0" y="1164762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938507" cy="1193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288713" y="3586849"/>
            <a:ext cx="3563392" cy="4422456"/>
            <a:chOff x="0" y="0"/>
            <a:chExt cx="938507" cy="11647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8507" cy="1164762"/>
            </a:xfrm>
            <a:custGeom>
              <a:avLst/>
              <a:gdLst/>
              <a:ahLst/>
              <a:cxnLst/>
              <a:rect r="r" b="b" t="t" l="l"/>
              <a:pathLst>
                <a:path h="1164762" w="938507">
                  <a:moveTo>
                    <a:pt x="0" y="0"/>
                  </a:moveTo>
                  <a:lnTo>
                    <a:pt x="938507" y="0"/>
                  </a:lnTo>
                  <a:lnTo>
                    <a:pt x="938507" y="1164762"/>
                  </a:lnTo>
                  <a:lnTo>
                    <a:pt x="0" y="1164762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938507" cy="1193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37774" y="3586849"/>
            <a:ext cx="3563392" cy="4422456"/>
            <a:chOff x="0" y="0"/>
            <a:chExt cx="938507" cy="11647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8507" cy="1164762"/>
            </a:xfrm>
            <a:custGeom>
              <a:avLst/>
              <a:gdLst/>
              <a:ahLst/>
              <a:cxnLst/>
              <a:rect r="r" b="b" t="t" l="l"/>
              <a:pathLst>
                <a:path h="1164762" w="938507">
                  <a:moveTo>
                    <a:pt x="0" y="0"/>
                  </a:moveTo>
                  <a:lnTo>
                    <a:pt x="938507" y="0"/>
                  </a:lnTo>
                  <a:lnTo>
                    <a:pt x="938507" y="1164762"/>
                  </a:lnTo>
                  <a:lnTo>
                    <a:pt x="0" y="1164762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938507" cy="1193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386834" y="3586849"/>
            <a:ext cx="3563392" cy="4422456"/>
            <a:chOff x="0" y="0"/>
            <a:chExt cx="938507" cy="116476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8507" cy="1164762"/>
            </a:xfrm>
            <a:custGeom>
              <a:avLst/>
              <a:gdLst/>
              <a:ahLst/>
              <a:cxnLst/>
              <a:rect r="r" b="b" t="t" l="l"/>
              <a:pathLst>
                <a:path h="1164762" w="938507">
                  <a:moveTo>
                    <a:pt x="0" y="0"/>
                  </a:moveTo>
                  <a:lnTo>
                    <a:pt x="938507" y="0"/>
                  </a:lnTo>
                  <a:lnTo>
                    <a:pt x="938507" y="1164762"/>
                  </a:lnTo>
                  <a:lnTo>
                    <a:pt x="0" y="1164762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938507" cy="1193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35895" y="2341785"/>
            <a:ext cx="3531911" cy="1082310"/>
            <a:chOff x="0" y="0"/>
            <a:chExt cx="930215" cy="2850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30215" cy="285053"/>
            </a:xfrm>
            <a:custGeom>
              <a:avLst/>
              <a:gdLst/>
              <a:ahLst/>
              <a:cxnLst/>
              <a:rect r="r" b="b" t="t" l="l"/>
              <a:pathLst>
                <a:path h="285053" w="930215">
                  <a:moveTo>
                    <a:pt x="0" y="0"/>
                  </a:moveTo>
                  <a:lnTo>
                    <a:pt x="930215" y="0"/>
                  </a:lnTo>
                  <a:lnTo>
                    <a:pt x="9302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9302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435895" y="2582903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FRONT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362986" y="2341785"/>
            <a:ext cx="3531911" cy="1082310"/>
            <a:chOff x="0" y="0"/>
            <a:chExt cx="930215" cy="28505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30215" cy="285053"/>
            </a:xfrm>
            <a:custGeom>
              <a:avLst/>
              <a:gdLst/>
              <a:ahLst/>
              <a:cxnLst/>
              <a:rect r="r" b="b" t="t" l="l"/>
              <a:pathLst>
                <a:path h="285053" w="930215">
                  <a:moveTo>
                    <a:pt x="0" y="0"/>
                  </a:moveTo>
                  <a:lnTo>
                    <a:pt x="930215" y="0"/>
                  </a:lnTo>
                  <a:lnTo>
                    <a:pt x="9302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9302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369255" y="2341785"/>
            <a:ext cx="3531911" cy="1082310"/>
            <a:chOff x="0" y="0"/>
            <a:chExt cx="930215" cy="2850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0215" cy="285053"/>
            </a:xfrm>
            <a:custGeom>
              <a:avLst/>
              <a:gdLst/>
              <a:ahLst/>
              <a:cxnLst/>
              <a:rect r="r" b="b" t="t" l="l"/>
              <a:pathLst>
                <a:path h="285053" w="930215">
                  <a:moveTo>
                    <a:pt x="0" y="0"/>
                  </a:moveTo>
                  <a:lnTo>
                    <a:pt x="930215" y="0"/>
                  </a:lnTo>
                  <a:lnTo>
                    <a:pt x="9302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9302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320194" y="2341785"/>
            <a:ext cx="3531911" cy="1082310"/>
            <a:chOff x="0" y="0"/>
            <a:chExt cx="930215" cy="2850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30215" cy="285053"/>
            </a:xfrm>
            <a:custGeom>
              <a:avLst/>
              <a:gdLst/>
              <a:ahLst/>
              <a:cxnLst/>
              <a:rect r="r" b="b" t="t" l="l"/>
              <a:pathLst>
                <a:path h="285053" w="930215">
                  <a:moveTo>
                    <a:pt x="0" y="0"/>
                  </a:moveTo>
                  <a:lnTo>
                    <a:pt x="930215" y="0"/>
                  </a:lnTo>
                  <a:lnTo>
                    <a:pt x="9302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9302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386834" y="2582903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BACK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369255" y="2582903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DB/SERVER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304454" y="2582903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TOOLS/ETC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35895" y="5143500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NEXACRO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415338" y="3833741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Spring Boot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86834" y="4638639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My Batis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415338" y="5443538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JAVA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418315" y="6348412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Gradle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386834" y="7158038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Lombok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69326" y="4338602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Oracle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340751" y="5298263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Tomcat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369326" y="6257925"/>
            <a:ext cx="353191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SQL DEVLOPER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288713" y="4038564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IntelliJ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348841" y="4998226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Jira Software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320194" y="5960251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SourceTree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320194" y="6858000"/>
            <a:ext cx="35319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199">
                <a:solidFill>
                  <a:srgbClr val="FFFFFF"/>
                </a:solidFill>
                <a:latin typeface="Open Sans 1"/>
              </a:rPr>
              <a:t>Bitbucket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013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9283" y="8106076"/>
            <a:ext cx="658352" cy="450074"/>
          </a:xfrm>
          <a:custGeom>
            <a:avLst/>
            <a:gdLst/>
            <a:ahLst/>
            <a:cxnLst/>
            <a:rect r="r" b="b" t="t" l="l"/>
            <a:pathLst>
              <a:path h="450074" w="658352">
                <a:moveTo>
                  <a:pt x="0" y="0"/>
                </a:moveTo>
                <a:lnTo>
                  <a:pt x="658352" y="0"/>
                </a:lnTo>
                <a:lnTo>
                  <a:pt x="658352" y="450073"/>
                </a:lnTo>
                <a:lnTo>
                  <a:pt x="0" y="4500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9828" y="8018929"/>
            <a:ext cx="5693490" cy="58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  <a:spcBef>
                <a:spcPct val="0"/>
              </a:spcBef>
            </a:pPr>
            <a:r>
              <a:rPr lang="en-US" sz="3615">
                <a:solidFill>
                  <a:srgbClr val="EAEAE9"/>
                </a:solidFill>
                <a:latin typeface="Open Sans 1"/>
              </a:rPr>
              <a:t>fit9972@gmail.com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890506" y="2613790"/>
            <a:ext cx="8506989" cy="2370989"/>
            <a:chOff x="0" y="0"/>
            <a:chExt cx="11342651" cy="316131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11342651" cy="2132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9"/>
                </a:lnSpc>
              </a:pPr>
              <a:r>
                <a:rPr lang="en-US" sz="9999">
                  <a:solidFill>
                    <a:srgbClr val="FFFFFF"/>
                  </a:solidFill>
                  <a:ea typeface="Nanum Myeongjo Ultra-Bold"/>
                </a:rPr>
                <a:t>감사합니다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51669"/>
              <a:ext cx="11342651" cy="1009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>
                  <a:solidFill>
                    <a:srgbClr val="FFFFFF"/>
                  </a:solidFill>
                  <a:latin typeface="Nanum Myeongjo"/>
                  <a:ea typeface="Nanum Myeongjo"/>
                </a:rPr>
                <a:t>2조 인사 넥사크로 Project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043296"/>
            <a:ext cx="5983607" cy="4200407"/>
            <a:chOff x="0" y="0"/>
            <a:chExt cx="7978142" cy="56005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31178"/>
              <a:ext cx="464334" cy="46433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789129"/>
              <a:ext cx="464334" cy="46433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347080"/>
              <a:ext cx="464334" cy="46433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4905031"/>
              <a:ext cx="464334" cy="46433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356796" y="-38100"/>
              <a:ext cx="5538628" cy="964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74"/>
                </a:lnSpc>
                <a:spcBef>
                  <a:spcPct val="0"/>
                </a:spcBef>
              </a:pPr>
              <a:r>
                <a:rPr lang="en-US" sz="4595">
                  <a:solidFill>
                    <a:srgbClr val="000000"/>
                  </a:solidFill>
                  <a:latin typeface="Open Sans 1"/>
                  <a:ea typeface="Open Sans 1"/>
                </a:rPr>
                <a:t>Agile 소개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356796" y="1519851"/>
              <a:ext cx="3983571" cy="964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74"/>
                </a:lnSpc>
                <a:spcBef>
                  <a:spcPct val="0"/>
                </a:spcBef>
              </a:pPr>
              <a:r>
                <a:rPr lang="en-US" sz="4595">
                  <a:solidFill>
                    <a:srgbClr val="000000"/>
                  </a:solidFill>
                  <a:ea typeface="Open Sans 1"/>
                </a:rPr>
                <a:t>업무분석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356796" y="3077802"/>
              <a:ext cx="6333225" cy="964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74"/>
                </a:lnSpc>
                <a:spcBef>
                  <a:spcPct val="0"/>
                </a:spcBef>
              </a:pPr>
              <a:r>
                <a:rPr lang="en-US" sz="4595">
                  <a:solidFill>
                    <a:srgbClr val="000000"/>
                  </a:solidFill>
                  <a:ea typeface="Open Sans 1"/>
                </a:rPr>
                <a:t>추가구현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56796" y="4635753"/>
              <a:ext cx="6621346" cy="964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74"/>
                </a:lnSpc>
                <a:spcBef>
                  <a:spcPct val="0"/>
                </a:spcBef>
              </a:pPr>
              <a:r>
                <a:rPr lang="en-US" sz="4595">
                  <a:solidFill>
                    <a:srgbClr val="000000"/>
                  </a:solidFill>
                  <a:latin typeface="Open Sans 1"/>
                  <a:ea typeface="Open Sans 1"/>
                </a:rPr>
                <a:t>Project 설명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473062" y="4643954"/>
            <a:ext cx="3899701" cy="94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0"/>
              </a:lnSpc>
              <a:spcBef>
                <a:spcPct val="0"/>
              </a:spcBef>
            </a:pPr>
            <a:r>
              <a:rPr lang="en-US" sz="5854">
                <a:solidFill>
                  <a:srgbClr val="EA5355"/>
                </a:solidFill>
                <a:ea typeface="Open Sans 1 Bold"/>
              </a:rPr>
              <a:t>목    차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99900" y="0"/>
            <a:ext cx="9588100" cy="10287000"/>
            <a:chOff x="0" y="0"/>
            <a:chExt cx="943616" cy="10123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3616" cy="1012398"/>
            </a:xfrm>
            <a:custGeom>
              <a:avLst/>
              <a:gdLst/>
              <a:ahLst/>
              <a:cxnLst/>
              <a:rect r="r" b="b" t="t" l="l"/>
              <a:pathLst>
                <a:path h="1012398" w="943616">
                  <a:moveTo>
                    <a:pt x="0" y="0"/>
                  </a:moveTo>
                  <a:lnTo>
                    <a:pt x="943616" y="0"/>
                  </a:lnTo>
                  <a:lnTo>
                    <a:pt x="943616" y="1012398"/>
                  </a:lnTo>
                  <a:lnTo>
                    <a:pt x="0" y="1012398"/>
                  </a:lnTo>
                  <a:close/>
                </a:path>
              </a:pathLst>
            </a:custGeom>
            <a:blipFill>
              <a:blip r:embed="rId3"/>
              <a:stretch>
                <a:fillRect l="-767" t="0" r="-767" b="0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467376" y="990600"/>
            <a:ext cx="4814742" cy="752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85775" lvl="1" indent="0">
              <a:lnSpc>
                <a:spcPts val="5850"/>
              </a:lnSpc>
              <a:spcBef>
                <a:spcPct val="0"/>
              </a:spcBef>
              <a:buFont typeface="Arial"/>
              <a:buNone/>
              <a:defRPr/>
            </a:pPr>
            <a:r>
              <a:rPr lang="en-US" altLang="ko-KR" sz="4500">
                <a:solidFill>
                  <a:srgbClr val="ea5355"/>
                </a:solidFill>
                <a:latin typeface="Open Sans 1 Bold"/>
                <a:ea typeface="Open Sans 1 Bold"/>
              </a:rPr>
              <a:t>1.</a:t>
            </a:r>
            <a:r>
              <a:rPr lang="ko-KR" altLang="en-US" sz="4500">
                <a:solidFill>
                  <a:srgbClr val="ea5355"/>
                </a:solidFill>
                <a:latin typeface="Open Sans 1 Bold"/>
                <a:ea typeface="Open Sans 1 Bold"/>
              </a:rPr>
              <a:t> </a:t>
            </a: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</a:rPr>
              <a:t>Agile 소개</a:t>
            </a:r>
            <a:endParaRPr lang="en-US" sz="4500">
              <a:solidFill>
                <a:srgbClr val="ea5355"/>
              </a:solidFill>
              <a:latin typeface="Open Sans 1 Bold"/>
              <a:ea typeface="Open Sans 1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3833681"/>
            <a:ext cx="8699900" cy="3043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5974"/>
              </a:lnSpc>
              <a:defRPr/>
            </a:pPr>
            <a:r>
              <a:rPr lang="en-US" sz="4595">
                <a:solidFill>
                  <a:srgbClr val="000000"/>
                </a:solidFill>
                <a:ea typeface="Open Sans 1"/>
              </a:rPr>
              <a:t>신속한 반복 작업을 통해 </a:t>
            </a:r>
            <a:endParaRPr lang="en-US" sz="4595">
              <a:solidFill>
                <a:srgbClr val="000000"/>
              </a:solidFill>
              <a:ea typeface="Open Sans 1"/>
            </a:endParaRPr>
          </a:p>
          <a:p>
            <a:pPr lvl="0" algn="ctr">
              <a:lnSpc>
                <a:spcPts val="5974"/>
              </a:lnSpc>
              <a:defRPr/>
            </a:pPr>
            <a:r>
              <a:rPr lang="en-US" sz="4595">
                <a:solidFill>
                  <a:srgbClr val="000000"/>
                </a:solidFill>
                <a:ea typeface="Open Sans 1"/>
              </a:rPr>
              <a:t>실제 작동 가능한 소프트웨어를 </a:t>
            </a:r>
            <a:endParaRPr lang="en-US" sz="4595">
              <a:solidFill>
                <a:srgbClr val="000000"/>
              </a:solidFill>
              <a:ea typeface="Open Sans 1"/>
            </a:endParaRPr>
          </a:p>
          <a:p>
            <a:pPr lvl="0" algn="ctr">
              <a:lnSpc>
                <a:spcPts val="5974"/>
              </a:lnSpc>
              <a:defRPr/>
            </a:pPr>
            <a:r>
              <a:rPr lang="en-US" sz="4595">
                <a:solidFill>
                  <a:srgbClr val="000000"/>
                </a:solidFill>
                <a:ea typeface="Open Sans 1"/>
              </a:rPr>
              <a:t>개발하여 지속적으로 제공하기 </a:t>
            </a:r>
            <a:endParaRPr lang="en-US" sz="4595">
              <a:solidFill>
                <a:srgbClr val="000000"/>
              </a:solidFill>
              <a:ea typeface="Open Sans 1"/>
            </a:endParaRPr>
          </a:p>
          <a:p>
            <a:pPr lvl="0" algn="ctr">
              <a:lnSpc>
                <a:spcPts val="5974"/>
              </a:lnSpc>
              <a:defRPr/>
            </a:pPr>
            <a:r>
              <a:rPr lang="en-US" sz="4595">
                <a:solidFill>
                  <a:srgbClr val="000000"/>
                </a:solidFill>
                <a:ea typeface="Open Sans 1"/>
              </a:rPr>
              <a:t>위한 소프트웨어 개발 방식</a:t>
            </a:r>
            <a:endParaRPr lang="en-US" sz="4595">
              <a:solidFill>
                <a:srgbClr val="000000"/>
              </a:solidFill>
              <a:ea typeface="Open Sans 1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74389" y="2829258"/>
            <a:ext cx="6613758" cy="6231337"/>
            <a:chOff x="0" y="0"/>
            <a:chExt cx="1761047" cy="16592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1047" cy="1659220"/>
            </a:xfrm>
            <a:custGeom>
              <a:avLst/>
              <a:gdLst/>
              <a:ahLst/>
              <a:cxnLst/>
              <a:rect r="r" b="b" t="t" l="l"/>
              <a:pathLst>
                <a:path h="1659220" w="1761047">
                  <a:moveTo>
                    <a:pt x="0" y="0"/>
                  </a:moveTo>
                  <a:lnTo>
                    <a:pt x="1761047" y="0"/>
                  </a:lnTo>
                  <a:lnTo>
                    <a:pt x="1761047" y="1659220"/>
                  </a:lnTo>
                  <a:lnTo>
                    <a:pt x="0" y="16592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761047" cy="165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99853" y="2829258"/>
            <a:ext cx="6613758" cy="6231337"/>
            <a:chOff x="0" y="0"/>
            <a:chExt cx="1761047" cy="16592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1047" cy="1659220"/>
            </a:xfrm>
            <a:custGeom>
              <a:avLst/>
              <a:gdLst/>
              <a:ahLst/>
              <a:cxnLst/>
              <a:rect r="r" b="b" t="t" l="l"/>
              <a:pathLst>
                <a:path h="1659220" w="1761047">
                  <a:moveTo>
                    <a:pt x="0" y="0"/>
                  </a:moveTo>
                  <a:lnTo>
                    <a:pt x="1761047" y="0"/>
                  </a:lnTo>
                  <a:lnTo>
                    <a:pt x="1761047" y="1659220"/>
                  </a:lnTo>
                  <a:lnTo>
                    <a:pt x="0" y="16592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761047" cy="165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339494" y="3555249"/>
            <a:ext cx="2083548" cy="2083548"/>
            <a:chOff x="0" y="0"/>
            <a:chExt cx="2778064" cy="277806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78064" cy="277806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41467" lIns="41467" bIns="41467" rIns="41467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548097" y="586085"/>
              <a:ext cx="1681871" cy="1565669"/>
            </a:xfrm>
            <a:custGeom>
              <a:avLst/>
              <a:gdLst/>
              <a:ahLst/>
              <a:cxnLst/>
              <a:rect r="r" b="b" t="t" l="l"/>
              <a:pathLst>
                <a:path h="1565669" w="1681871">
                  <a:moveTo>
                    <a:pt x="0" y="0"/>
                  </a:moveTo>
                  <a:lnTo>
                    <a:pt x="1681870" y="0"/>
                  </a:lnTo>
                  <a:lnTo>
                    <a:pt x="1681870" y="1565668"/>
                  </a:lnTo>
                  <a:lnTo>
                    <a:pt x="0" y="1565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788070" y="5934826"/>
            <a:ext cx="3186394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A5355"/>
                </a:solidFill>
                <a:latin typeface="Open Sans 1 Bold"/>
              </a:rPr>
              <a:t>BITBUCKET</a:t>
            </a:r>
          </a:p>
        </p:txBody>
      </p:sp>
      <p:grpSp>
        <p:nvGrpSpPr>
          <p:cNvPr id="17" name="Group 17"/>
          <p:cNvGrpSpPr/>
          <p:nvPr/>
        </p:nvGrpSpPr>
        <p:grpSpPr>
          <a:xfrm rot="0">
            <a:off x="11861052" y="3517152"/>
            <a:ext cx="2083548" cy="2083548"/>
            <a:chOff x="0" y="0"/>
            <a:chExt cx="2778064" cy="2778064"/>
          </a:xfrm>
        </p:grpSpPr>
        <p:grpSp>
          <p:nvGrpSpPr>
            <p:cNvPr id="18" name="Group 18"/>
            <p:cNvGrpSpPr/>
            <p:nvPr/>
          </p:nvGrpSpPr>
          <p:grpSpPr>
            <a:xfrm rot="0">
              <a:off x="0" y="0"/>
              <a:ext cx="2778064" cy="277806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41467" tIns="41467" rIns="41467" bIns="41467" anchor="ctr"/>
              <a:lstStyle/>
              <a:p>
                <a:pPr lvl="0" algn="ctr">
                  <a:lnSpc>
                    <a:spcPts val="1800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21" name="Freeform 21"/>
            <p:cNvSpPr/>
            <p:nvPr/>
          </p:nvSpPr>
          <p:spPr>
            <a:xfrm>
              <a:off x="571829" y="348611"/>
              <a:ext cx="1634406" cy="2080841"/>
            </a:xfrm>
            <a:custGeom>
              <a:avLst/>
              <a:gdLst/>
              <a:rect l="l" t="t" r="r" b="b"/>
              <a:pathLst>
                <a:path w="1634406" h="2080841">
                  <a:moveTo>
                    <a:pt x="0" y="0"/>
                  </a:moveTo>
                  <a:lnTo>
                    <a:pt x="1634406" y="0"/>
                  </a:lnTo>
                  <a:lnTo>
                    <a:pt x="1634406" y="2080841"/>
                  </a:lnTo>
                  <a:lnTo>
                    <a:pt x="0" y="2080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8605" y="5934826"/>
            <a:ext cx="3262913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EA5355"/>
                </a:solidFill>
                <a:latin typeface="Open Sans 1"/>
              </a:rPr>
              <a:t>SOURCETREE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45191" y="7209959"/>
            <a:ext cx="6523083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1"/>
                <a:ea typeface="Open Sans 1"/>
              </a:rPr>
              <a:t>GUI를 통해 레포지토리를 시각화 하고 관리한다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</a:rPr>
              <a:t>Branch 전략</a:t>
            </a:r>
          </a:p>
        </p:txBody>
      </p:sp>
      <p:sp>
        <p:nvSpPr>
          <p:cNvPr name="AutoShape 25" id="2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2074389" y="7186465"/>
            <a:ext cx="661375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sz="2899" spc="144">
                <a:solidFill>
                  <a:srgbClr val="000000"/>
                </a:solidFill>
                <a:ea typeface="Open Sans 1"/>
              </a:rPr>
              <a:t>웹 기반 버전 관리 저장소 호스팅 서비스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69841"/>
            <a:ext cx="18288000" cy="9547318"/>
            <a:chOff x="0" y="0"/>
            <a:chExt cx="1799819" cy="939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9819" cy="939602"/>
            </a:xfrm>
            <a:custGeom>
              <a:avLst/>
              <a:gdLst/>
              <a:ahLst/>
              <a:cxnLst/>
              <a:rect r="r" b="b" t="t" l="l"/>
              <a:pathLst>
                <a:path h="939602" w="1799819">
                  <a:moveTo>
                    <a:pt x="0" y="0"/>
                  </a:moveTo>
                  <a:lnTo>
                    <a:pt x="1799819" y="0"/>
                  </a:lnTo>
                  <a:lnTo>
                    <a:pt x="1799819" y="939602"/>
                  </a:lnTo>
                  <a:lnTo>
                    <a:pt x="0" y="939602"/>
                  </a:lnTo>
                  <a:close/>
                </a:path>
              </a:pathLst>
            </a:custGeom>
            <a:blipFill>
              <a:blip r:embed="rId3"/>
              <a:stretch>
                <a:fillRect l="-3458" t="0" r="-3458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62243" y="0"/>
            <a:ext cx="10225757" cy="10287000"/>
            <a:chOff x="0" y="0"/>
            <a:chExt cx="1006371" cy="10123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6371" cy="1012398"/>
            </a:xfrm>
            <a:custGeom>
              <a:avLst/>
              <a:gdLst/>
              <a:ahLst/>
              <a:cxnLst/>
              <a:rect r="r" b="b" t="t" l="l"/>
              <a:pathLst>
                <a:path h="1012398" w="1006371">
                  <a:moveTo>
                    <a:pt x="0" y="0"/>
                  </a:moveTo>
                  <a:lnTo>
                    <a:pt x="1006371" y="0"/>
                  </a:lnTo>
                  <a:lnTo>
                    <a:pt x="1006371" y="1012398"/>
                  </a:lnTo>
                  <a:lnTo>
                    <a:pt x="0" y="1012398"/>
                  </a:lnTo>
                  <a:close/>
                </a:path>
              </a:pathLst>
            </a:custGeom>
            <a:blipFill>
              <a:blip r:embed="rId3"/>
              <a:stretch>
                <a:fillRect l="-21243" t="0" r="-21243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</a:rPr>
              <a:t>2. 업무분석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3131" y="4235029"/>
            <a:ext cx="6655494" cy="21276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5618"/>
              </a:lnSpc>
              <a:defRPr/>
            </a:pPr>
            <a:r>
              <a:rPr lang="en-US" sz="4012">
                <a:solidFill>
                  <a:srgbClr val="000000"/>
                </a:solidFill>
                <a:ea typeface="Open Sans 1"/>
              </a:rPr>
              <a:t>인사 </a:t>
            </a:r>
            <a:r>
              <a:rPr lang="ko-KR" altLang="en-US" sz="4012">
                <a:solidFill>
                  <a:srgbClr val="000000"/>
                </a:solidFill>
                <a:ea typeface="Open Sans 1"/>
              </a:rPr>
              <a:t>업</a:t>
            </a:r>
            <a:r>
              <a:rPr lang="en-US" sz="4012">
                <a:solidFill>
                  <a:srgbClr val="000000"/>
                </a:solidFill>
                <a:ea typeface="Open Sans 1"/>
              </a:rPr>
              <a:t>무는 회사 내에서 인적자원 관리와 관련한 다양한 역할을 수행</a:t>
            </a:r>
            <a:endParaRPr lang="en-US" sz="4012">
              <a:solidFill>
                <a:srgbClr val="000000"/>
              </a:solidFill>
              <a:ea typeface="Open Sans 1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42206" y="2035709"/>
            <a:ext cx="12371416" cy="1082310"/>
            <a:chOff x="0" y="0"/>
            <a:chExt cx="3258315" cy="2850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2754" y="2035709"/>
            <a:ext cx="3249453" cy="1082310"/>
            <a:chOff x="0" y="0"/>
            <a:chExt cx="855823" cy="2850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5823" cy="285053"/>
            </a:xfrm>
            <a:custGeom>
              <a:avLst/>
              <a:gdLst/>
              <a:ahLst/>
              <a:cxnLst/>
              <a:rect r="r" b="b" t="t" l="l"/>
              <a:pathLst>
                <a:path h="285053" w="855823">
                  <a:moveTo>
                    <a:pt x="0" y="0"/>
                  </a:moveTo>
                  <a:lnTo>
                    <a:pt x="855823" y="0"/>
                  </a:lnTo>
                  <a:lnTo>
                    <a:pt x="855823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55823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42206" y="3460920"/>
            <a:ext cx="12371416" cy="1082310"/>
            <a:chOff x="0" y="0"/>
            <a:chExt cx="3258315" cy="2850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2754" y="3460920"/>
            <a:ext cx="3249453" cy="1082310"/>
            <a:chOff x="0" y="0"/>
            <a:chExt cx="855823" cy="2850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5823" cy="285053"/>
            </a:xfrm>
            <a:custGeom>
              <a:avLst/>
              <a:gdLst/>
              <a:ahLst/>
              <a:cxnLst/>
              <a:rect r="r" b="b" t="t" l="l"/>
              <a:pathLst>
                <a:path h="285053" w="855823">
                  <a:moveTo>
                    <a:pt x="0" y="0"/>
                  </a:moveTo>
                  <a:lnTo>
                    <a:pt x="855823" y="0"/>
                  </a:lnTo>
                  <a:lnTo>
                    <a:pt x="855823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855823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442206" y="4886130"/>
            <a:ext cx="12371416" cy="1082310"/>
            <a:chOff x="0" y="0"/>
            <a:chExt cx="3258315" cy="2850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92754" y="4886130"/>
            <a:ext cx="3249453" cy="1082310"/>
            <a:chOff x="0" y="0"/>
            <a:chExt cx="855823" cy="28505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5823" cy="285053"/>
            </a:xfrm>
            <a:custGeom>
              <a:avLst/>
              <a:gdLst/>
              <a:ahLst/>
              <a:cxnLst/>
              <a:rect r="r" b="b" t="t" l="l"/>
              <a:pathLst>
                <a:path h="285053" w="855823">
                  <a:moveTo>
                    <a:pt x="0" y="0"/>
                  </a:moveTo>
                  <a:lnTo>
                    <a:pt x="855823" y="0"/>
                  </a:lnTo>
                  <a:lnTo>
                    <a:pt x="855823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855823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962874" y="2262857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</a:rPr>
              <a:t>사원을 등록, 조회 수정 기능을 중심으로 구현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0768" y="2254434"/>
            <a:ext cx="3153423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ea typeface="Open Sans 1 Bold"/>
              </a:rPr>
              <a:t>인사정보 관리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84789" y="3679995"/>
            <a:ext cx="2065381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ea typeface="Open Sans 1 Bold"/>
              </a:rPr>
              <a:t>사원 관리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29095" y="5105400"/>
            <a:ext cx="2376769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ea typeface="Open Sans 1 Bold"/>
              </a:rPr>
              <a:t>성과 평가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962874" y="3689520"/>
            <a:ext cx="1036577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</a:rPr>
              <a:t>사원의 인사 발령, 근태, 일용직 직원 관리를 구현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2874" y="5181405"/>
            <a:ext cx="1036577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</a:rPr>
              <a:t>사원의 인사고과의 등록, 조회, 반려, 승인 기능을 중심으로 구현</a:t>
            </a:r>
          </a:p>
        </p:txBody>
      </p:sp>
      <p:sp>
        <p:nvSpPr>
          <p:cNvPr name="AutoShape 29" id="29"/>
          <p:cNvSpPr/>
          <p:nvPr/>
        </p:nvSpPr>
        <p:spPr>
          <a:xfrm>
            <a:off x="4574263" y="1362075"/>
            <a:ext cx="12685037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30" name="TextBox 30"/>
          <p:cNvSpPr txBox="1"/>
          <p:nvPr/>
        </p:nvSpPr>
        <p:spPr>
          <a:xfrm>
            <a:off x="1393484" y="1094938"/>
            <a:ext cx="2416516" cy="6005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 spc="199">
                <a:solidFill>
                  <a:srgbClr val="000000"/>
                </a:solidFill>
                <a:ea typeface="Open Sans 1"/>
              </a:rPr>
              <a:t>업무분석</a:t>
            </a:r>
            <a:endParaRPr lang="en-US" sz="3999" spc="199">
              <a:solidFill>
                <a:srgbClr val="000000"/>
              </a:solidFill>
              <a:ea typeface="Open Sans 1"/>
            </a:endParaRPr>
          </a:p>
        </p:txBody>
      </p:sp>
      <p:grpSp>
        <p:nvGrpSpPr>
          <p:cNvPr name="Group 31" id="31"/>
          <p:cNvGrpSpPr/>
          <p:nvPr/>
        </p:nvGrpSpPr>
        <p:grpSpPr>
          <a:xfrm rot="0">
            <a:off x="1192754" y="6311341"/>
            <a:ext cx="3249453" cy="1082310"/>
            <a:chOff x="0" y="0"/>
            <a:chExt cx="855823" cy="28505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55823" cy="285053"/>
            </a:xfrm>
            <a:custGeom>
              <a:avLst/>
              <a:gdLst/>
              <a:ahLst/>
              <a:cxnLst/>
              <a:rect r="r" b="b" t="t" l="l"/>
              <a:pathLst>
                <a:path h="285053" w="855823">
                  <a:moveTo>
                    <a:pt x="0" y="0"/>
                  </a:moveTo>
                  <a:lnTo>
                    <a:pt x="855823" y="0"/>
                  </a:lnTo>
                  <a:lnTo>
                    <a:pt x="855823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855823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442206" y="6311341"/>
            <a:ext cx="12371416" cy="1082310"/>
            <a:chOff x="0" y="0"/>
            <a:chExt cx="3258315" cy="28505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29095" y="6528964"/>
            <a:ext cx="2376769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ea typeface="Open Sans 1"/>
              </a:rPr>
              <a:t>근태 관리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962874" y="6595321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</a:rPr>
              <a:t>사원의 일, 월 근태를 관리하고, 호봉별 연차 적용 기능을 중심으로 구현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192754" y="7736551"/>
            <a:ext cx="3249453" cy="1082310"/>
            <a:chOff x="0" y="0"/>
            <a:chExt cx="855823" cy="28505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55823" cy="285053"/>
            </a:xfrm>
            <a:custGeom>
              <a:avLst/>
              <a:gdLst/>
              <a:ahLst/>
              <a:cxnLst/>
              <a:rect r="r" b="b" t="t" l="l"/>
              <a:pathLst>
                <a:path h="285053" w="855823">
                  <a:moveTo>
                    <a:pt x="0" y="0"/>
                  </a:moveTo>
                  <a:lnTo>
                    <a:pt x="855823" y="0"/>
                  </a:lnTo>
                  <a:lnTo>
                    <a:pt x="855823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855823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442206" y="7736551"/>
            <a:ext cx="12371416" cy="1082310"/>
            <a:chOff x="0" y="0"/>
            <a:chExt cx="3258315" cy="28505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258315" cy="285053"/>
            </a:xfrm>
            <a:custGeom>
              <a:avLst/>
              <a:gdLst/>
              <a:ahLst/>
              <a:cxnLst/>
              <a:rect r="r" b="b" t="t" l="l"/>
              <a:pathLst>
                <a:path h="285053" w="3258315">
                  <a:moveTo>
                    <a:pt x="0" y="0"/>
                  </a:moveTo>
                  <a:lnTo>
                    <a:pt x="3258315" y="0"/>
                  </a:lnTo>
                  <a:lnTo>
                    <a:pt x="3258315" y="285053"/>
                  </a:lnTo>
                  <a:lnTo>
                    <a:pt x="0" y="2850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3258315" cy="285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629095" y="7955626"/>
            <a:ext cx="2376769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4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ea typeface="Open Sans 1 Bold"/>
              </a:rPr>
              <a:t>급여 관리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962874" y="8022301"/>
            <a:ext cx="110815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Open Sans 1"/>
              </a:rPr>
              <a:t>회사의 급여 기준을 반영하여 사원 급여지급액 결정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92817" y="0"/>
            <a:ext cx="9795183" cy="3085483"/>
          </a:xfrm>
          <a:custGeom>
            <a:avLst/>
            <a:gdLst/>
            <a:ahLst/>
            <a:cxnLst/>
            <a:rect r="r" b="b" t="t" l="l"/>
            <a:pathLst>
              <a:path h="3085483" w="9795183">
                <a:moveTo>
                  <a:pt x="0" y="0"/>
                </a:moveTo>
                <a:lnTo>
                  <a:pt x="9795183" y="0"/>
                </a:lnTo>
                <a:lnTo>
                  <a:pt x="9795183" y="3085483"/>
                </a:lnTo>
                <a:lnTo>
                  <a:pt x="0" y="308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5384" y="4280248"/>
            <a:ext cx="17068266" cy="5246370"/>
            <a:chOff x="0" y="0"/>
            <a:chExt cx="264432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4321" cy="812800"/>
            </a:xfrm>
            <a:custGeom>
              <a:avLst/>
              <a:gdLst/>
              <a:ahLst/>
              <a:cxnLst/>
              <a:rect r="r" b="b" t="t" l="l"/>
              <a:pathLst>
                <a:path h="812800" w="2644321">
                  <a:moveTo>
                    <a:pt x="0" y="0"/>
                  </a:moveTo>
                  <a:lnTo>
                    <a:pt x="2644321" y="0"/>
                  </a:lnTo>
                  <a:lnTo>
                    <a:pt x="264432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0" t="-985" r="0" b="-985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</a:rPr>
              <a:t>3. 추가 구현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3383567"/>
            <a:ext cx="17773650" cy="6074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4799"/>
              </a:lnSpc>
              <a:spcBef>
                <a:spcPct val="0"/>
              </a:spcBef>
              <a:defRPr/>
            </a:pPr>
            <a:r>
              <a:rPr lang="en-US" sz="3999" spc="199">
                <a:solidFill>
                  <a:srgbClr val="ea5355"/>
                </a:solidFill>
                <a:latin typeface="Open Sans 1"/>
                <a:ea typeface="Open Sans 1"/>
              </a:rPr>
              <a:t>사원 등록시 주소검색 시 우편번호와 주소 해당 edit에 값이 입력되도록 구현 </a:t>
            </a:r>
            <a:endParaRPr lang="en-US" sz="3999" spc="199">
              <a:solidFill>
                <a:srgbClr val="ea5355"/>
              </a:solidFill>
              <a:latin typeface="Open Sans 1"/>
              <a:ea typeface="Open Sans 1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"/>
                <a:ea typeface="Open Sans 1"/>
              </a:rPr>
              <a:t> 추가 구현사항</a:t>
            </a:r>
          </a:p>
        </p:txBody>
      </p:sp>
      <p:sp>
        <p:nvSpPr>
          <p:cNvPr name="AutoShape 6" id="6"/>
          <p:cNvSpPr/>
          <p:nvPr/>
        </p:nvSpPr>
        <p:spPr>
          <a:xfrm>
            <a:off x="5097417" y="1362075"/>
            <a:ext cx="12161883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46418" y="2970594"/>
            <a:ext cx="6752547" cy="2676948"/>
            <a:chOff x="0" y="0"/>
            <a:chExt cx="1778449" cy="7050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449" cy="705040"/>
            </a:xfrm>
            <a:custGeom>
              <a:avLst/>
              <a:gdLst/>
              <a:ahLst/>
              <a:cxnLst/>
              <a:rect r="r" b="b" t="t" l="l"/>
              <a:pathLst>
                <a:path h="705040" w="1778449">
                  <a:moveTo>
                    <a:pt x="0" y="0"/>
                  </a:moveTo>
                  <a:lnTo>
                    <a:pt x="1778449" y="0"/>
                  </a:lnTo>
                  <a:lnTo>
                    <a:pt x="1778449" y="705040"/>
                  </a:lnTo>
                  <a:lnTo>
                    <a:pt x="0" y="7050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449" cy="733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60828" y="2970594"/>
            <a:ext cx="6752547" cy="2676948"/>
            <a:chOff x="0" y="0"/>
            <a:chExt cx="1778449" cy="705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78449" cy="705040"/>
            </a:xfrm>
            <a:custGeom>
              <a:avLst/>
              <a:gdLst/>
              <a:ahLst/>
              <a:cxnLst/>
              <a:rect r="r" b="b" t="t" l="l"/>
              <a:pathLst>
                <a:path h="705040" w="1778449">
                  <a:moveTo>
                    <a:pt x="0" y="0"/>
                  </a:moveTo>
                  <a:lnTo>
                    <a:pt x="1778449" y="0"/>
                  </a:lnTo>
                  <a:lnTo>
                    <a:pt x="1778449" y="705040"/>
                  </a:lnTo>
                  <a:lnTo>
                    <a:pt x="0" y="7050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778449" cy="733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46418" y="6486102"/>
            <a:ext cx="6752547" cy="2676948"/>
            <a:chOff x="0" y="0"/>
            <a:chExt cx="1778449" cy="7050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78449" cy="705040"/>
            </a:xfrm>
            <a:custGeom>
              <a:avLst/>
              <a:gdLst/>
              <a:ahLst/>
              <a:cxnLst/>
              <a:rect r="r" b="b" t="t" l="l"/>
              <a:pathLst>
                <a:path h="705040" w="1778449">
                  <a:moveTo>
                    <a:pt x="0" y="0"/>
                  </a:moveTo>
                  <a:lnTo>
                    <a:pt x="1778449" y="0"/>
                  </a:lnTo>
                  <a:lnTo>
                    <a:pt x="1778449" y="705040"/>
                  </a:lnTo>
                  <a:lnTo>
                    <a:pt x="0" y="7050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778449" cy="733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74625" y="2654817"/>
            <a:ext cx="1214831" cy="1214831"/>
            <a:chOff x="0" y="0"/>
            <a:chExt cx="1619775" cy="161977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619775" cy="161977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5106" y="106466"/>
              <a:ext cx="1569563" cy="1238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3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8422" y="2654817"/>
            <a:ext cx="1214831" cy="1214831"/>
            <a:chOff x="0" y="0"/>
            <a:chExt cx="1619775" cy="161977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619775" cy="16197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5106" y="157266"/>
              <a:ext cx="1569563" cy="1238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3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74625" y="6170325"/>
            <a:ext cx="1214831" cy="1214831"/>
            <a:chOff x="0" y="0"/>
            <a:chExt cx="1619775" cy="161977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619775" cy="16197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4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25106" y="119166"/>
              <a:ext cx="1569563" cy="1238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645740" y="3967756"/>
            <a:ext cx="5553904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</a:rPr>
              <a:t>Usecase Model 추가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93254" y="3967756"/>
            <a:ext cx="5553904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ea typeface="Open Sans 1"/>
              </a:rPr>
              <a:t>데이터 모델링 추가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89456" y="7347056"/>
            <a:ext cx="5553904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3" indent="-431796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ea typeface="Open Sans 1"/>
              </a:rPr>
              <a:t>개발표준문서 최신화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175</ep:Words>
  <ep:PresentationFormat>On-screen Show (4:3)</ep:PresentationFormat>
  <ep:Paragraphs>53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fit99</cp:lastModifiedBy>
  <dcterms:modified xsi:type="dcterms:W3CDTF">2024-03-05T08:05:08.143</dcterms:modified>
  <cp:revision>22</cp:revision>
  <dc:title>그레이 레드 깔끔한 회사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