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A8B81-F638-9240-A564-849C11588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36BD0-A782-B348-9D68-F00A823BF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9FFB3-7C6D-2340-8C56-0AEE90CA3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BF0D-5DBE-2C42-B6A6-6C0D6FFFCF95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FA1DB-6BC7-AB4F-AA1D-3B057E7E6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58945-776F-B240-9312-1DCD5258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AC2B-45EF-4D4D-B576-4EA518BE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1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E413-C825-0749-A542-88EC6DFA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9FE21-85AC-7B45-AE23-5B6351841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16789-363E-9948-B27D-C78EF492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BF0D-5DBE-2C42-B6A6-6C0D6FFFCF95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6D61-3253-5548-B3FB-F87EB0E27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C156F-2DB4-7341-B634-00204269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AC2B-45EF-4D4D-B576-4EA518BE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8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DF9E5-6903-8C42-A3EF-9AE3BF1AB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02936-7476-934B-90D9-2DEAF33C4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1A548-566B-0940-9EEF-11DBA14B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BF0D-5DBE-2C42-B6A6-6C0D6FFFCF95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BDB4B-721C-554C-8113-F762758CB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F2BC8-9B18-B74C-8363-365C0A29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AC2B-45EF-4D4D-B576-4EA518BE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8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9B794-2F3D-2C41-B415-EAA6A26B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E66C2-0984-4C4A-9B76-E96E58868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74CB2-0836-B240-879E-51D90CDA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BF0D-5DBE-2C42-B6A6-6C0D6FFFCF95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1D77E-4CAB-1442-A785-AD6F1A4C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C75DE-DC89-0146-A709-E4A61E6D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AC2B-45EF-4D4D-B576-4EA518BE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6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975D-89F2-F144-AE18-C99AAEFE8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3645F-8AEF-E640-9C33-D2EE1A6E6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C343B-021A-5749-A9ED-6DCD9CD0D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BF0D-5DBE-2C42-B6A6-6C0D6FFFCF95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3856B-A76A-AF44-B592-96836F9C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A0BC2-AD9D-0840-9C5D-F7D5693E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AC2B-45EF-4D4D-B576-4EA518BE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6B48C-4A42-3249-A0EC-01339A7B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22500-1140-794F-A781-A55F7C3DC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7C8ED-A294-F048-99BE-4D9D9641A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AEDB0-29C6-9D4F-A106-DE1CAF03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BF0D-5DBE-2C42-B6A6-6C0D6FFFCF95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447F0-267A-1049-956F-C10BFA7B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1AFB3-4A98-2542-9DF6-6CA88FBE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AC2B-45EF-4D4D-B576-4EA518BE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5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C1CB-715D-A04A-B161-059BF559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2D7DD-0BE2-D74C-9D1E-7B9A1D5C8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08A57-D7B1-3648-8A69-DEAF848A4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8C19B-F022-224B-92C1-F335CC70B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0CA289-8006-6C4A-BDAD-4960212BB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9C85AB-AC1F-0643-BDB2-0708B7933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BF0D-5DBE-2C42-B6A6-6C0D6FFFCF95}" type="datetimeFigureOut">
              <a:rPr lang="en-US" smtClean="0"/>
              <a:t>5/7/19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CF55D5-81B3-834B-8238-26F1948E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24A55-5CD6-C34E-A49B-C32A73E1F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AC2B-45EF-4D4D-B576-4EA518BE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2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B465-4E15-6643-A00E-45A88FB2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6CDF4-3EFB-5844-AE8B-B8A15ECF9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BF0D-5DBE-2C42-B6A6-6C0D6FFFCF95}" type="datetimeFigureOut">
              <a:rPr lang="en-US" smtClean="0"/>
              <a:t>5/7/19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87D33-1346-C346-B9AB-C1BDA86E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C7E6D-D83D-294A-AA7C-6015325E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AC2B-45EF-4D4D-B576-4EA518BE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0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CD2F6A-1C48-8140-A49E-1BE224FF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BF0D-5DBE-2C42-B6A6-6C0D6FFFCF95}" type="datetimeFigureOut">
              <a:rPr lang="en-US" smtClean="0"/>
              <a:t>5/7/19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F2523-9525-4547-9DD6-8E2001F6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BA9F4-B755-6C4E-B731-AD50D3E1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AC2B-45EF-4D4D-B576-4EA518BE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5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C072-8BE2-B540-A2B3-8B02AFA03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C6B0B-B97F-254B-838E-5EC5D3F0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F5E73-23CE-B04D-9D29-F89401721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28A28-9F5A-474F-9D94-95DBC8B5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BF0D-5DBE-2C42-B6A6-6C0D6FFFCF95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0CE6E-453E-8743-A4BA-3B665399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37D68-7538-434F-8318-C8F2607E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AC2B-45EF-4D4D-B576-4EA518BE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1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6385-3C81-7D45-832C-3FBE49584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F96D68-4D19-1F42-8B9E-F68222405A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11F26-33E5-5A4D-8941-7120C1E08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8C528-3D54-D54A-A066-6FE78135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BF0D-5DBE-2C42-B6A6-6C0D6FFFCF95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DDE44-AF72-3947-9F2D-8CF1BC15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8E1E4-E730-154F-A7E4-8EBF2F81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AC2B-45EF-4D4D-B576-4EA518BE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6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7AABB3-D935-2D40-AAA1-DFBA665F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32393-7C10-A146-A1BA-CDEE4977D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09B8-7A1B-C041-A814-BB9170BE4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EBF0D-5DBE-2C42-B6A6-6C0D6FFFCF95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98168-FD58-A643-AD6F-178DEC3C0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3EC67-5C19-6D40-9B97-DC17664BB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7AC2B-45EF-4D4D-B576-4EA518BE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4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8%81%EC%96%B4" TargetMode="External"/><Relationship Id="rId2" Type="http://schemas.openxmlformats.org/officeDocument/2006/relationships/hyperlink" Target="https://ko.wikipedia.org/wiki/%ED%95%99%EB%AA%8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D%81%AC%EB%A6%B4%EC%83%88%EC%9A%B0" TargetMode="External"/><Relationship Id="rId3" Type="http://schemas.openxmlformats.org/officeDocument/2006/relationships/hyperlink" Target="https://ko.wikipedia.org/wiki/%EB%8C%80%EC%84%9C%EC%96%91" TargetMode="External"/><Relationship Id="rId7" Type="http://schemas.openxmlformats.org/officeDocument/2006/relationships/hyperlink" Target="https://ko.wikipedia.org/wiki/%EC%98%A4%EC%A7%95%EC%96%B4" TargetMode="External"/><Relationship Id="rId2" Type="http://schemas.openxmlformats.org/officeDocument/2006/relationships/hyperlink" Target="https://ko.wikipedia.org/wiki/%EC%95%84%EC%A2%8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D%81%B0%EA%B3%A0%EB%9E%98#cite_note-nmfs-6" TargetMode="External"/><Relationship Id="rId5" Type="http://schemas.openxmlformats.org/officeDocument/2006/relationships/hyperlink" Target="https://ko.wikipedia.org/wiki/%EC%98%A8%EB%8C%80" TargetMode="External"/><Relationship Id="rId4" Type="http://schemas.openxmlformats.org/officeDocument/2006/relationships/hyperlink" Target="https://ko.wikipedia.org/wiki/%EB%82%A8%EA%B7%B9" TargetMode="External"/><Relationship Id="rId9" Type="http://schemas.openxmlformats.org/officeDocument/2006/relationships/hyperlink" Target="https://ko.wikipedia.org/wiki/%EA%B0%91%EA%B0%81%EB%A5%98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A%B3%A0%EB%9E%98%EC%9E%A1%EC%9D%B4" TargetMode="External"/><Relationship Id="rId3" Type="http://schemas.openxmlformats.org/officeDocument/2006/relationships/hyperlink" Target="https://ko.wikipedia.org/wiki/IWC" TargetMode="External"/><Relationship Id="rId7" Type="http://schemas.openxmlformats.org/officeDocument/2006/relationships/hyperlink" Target="https://ko.wikipedia.org/wiki/2008%EB%85%84" TargetMode="External"/><Relationship Id="rId2" Type="http://schemas.openxmlformats.org/officeDocument/2006/relationships/hyperlink" Target="https://ko.wikipedia.org/wiki/%ED%8F%AC%EA%B2%BD%EC%97%8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C%9D%BC%EB%B3%B8" TargetMode="External"/><Relationship Id="rId5" Type="http://schemas.openxmlformats.org/officeDocument/2006/relationships/hyperlink" Target="https://ko.wikipedia.org/wiki/%EC%95%84%EC%9D%B4%EC%8A%AC%EB%9E%80%EB%93%9C" TargetMode="External"/><Relationship Id="rId10" Type="http://schemas.openxmlformats.org/officeDocument/2006/relationships/hyperlink" Target="https://ko.wikipedia.org/wiki/%EC%86%8C%EC%9D%8C_%EA%B3%B5%ED%95%B4" TargetMode="External"/><Relationship Id="rId4" Type="http://schemas.openxmlformats.org/officeDocument/2006/relationships/hyperlink" Target="https://ko.wikipedia.org/wiki/%ED%81%B0%EA%B3%A0%EB%9E%98#cite_note-7" TargetMode="External"/><Relationship Id="rId9" Type="http://schemas.openxmlformats.org/officeDocument/2006/relationships/hyperlink" Target="https://ko.wikipedia.org/wiki/%EC%84%A0%EB%B0%95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D%98%B9%EB%93%B1%EA%B3%A0%EB%9E%98" TargetMode="External"/><Relationship Id="rId13" Type="http://schemas.openxmlformats.org/officeDocument/2006/relationships/hyperlink" Target="https://ko.wikipedia.org/wiki/%EC%A4%91%EC%8B%A0%EC%84%B8" TargetMode="External"/><Relationship Id="rId18" Type="http://schemas.openxmlformats.org/officeDocument/2006/relationships/hyperlink" Target="https://ko.wikipedia.org/wiki/%ED%81%B0%EA%B3%A0%EB%9E%98#cite_note-doroshenko-11" TargetMode="External"/><Relationship Id="rId3" Type="http://schemas.openxmlformats.org/officeDocument/2006/relationships/hyperlink" Target="https://ko.wikipedia.org/wiki/1725%EB%85%84" TargetMode="External"/><Relationship Id="rId7" Type="http://schemas.openxmlformats.org/officeDocument/2006/relationships/hyperlink" Target="https://ko.wikipedia.org/wiki/%EC%88%98%EC%97%BC%EA%B3%A0%EB%9E%AB%EA%B3%BC" TargetMode="External"/><Relationship Id="rId12" Type="http://schemas.openxmlformats.org/officeDocument/2006/relationships/hyperlink" Target="https://ko.wikipedia.org/wiki/%EC%88%98%EC%97%BC%EA%B3%A0%EB%9E%98%EB%A5%98" TargetMode="External"/><Relationship Id="rId17" Type="http://schemas.openxmlformats.org/officeDocument/2006/relationships/hyperlink" Target="https://ko.wikipedia.org/wiki/%ED%83%9C%ED%8F%89%EC%96%91" TargetMode="External"/><Relationship Id="rId2" Type="http://schemas.openxmlformats.org/officeDocument/2006/relationships/hyperlink" Target="https://ko.wikipedia.org/wiki/1675%EB%85%84" TargetMode="External"/><Relationship Id="rId16" Type="http://schemas.openxmlformats.org/officeDocument/2006/relationships/hyperlink" Target="https://ko.wikipedia.org/wiki/%ED%81%B0%EA%B3%A0%EB%9E%98#cite_note-berube_and_aguilar-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D%81%B0%EA%B3%A0%EB%9E%98#cite_note-8" TargetMode="External"/><Relationship Id="rId11" Type="http://schemas.openxmlformats.org/officeDocument/2006/relationships/hyperlink" Target="https://ko.wikipedia.org/wiki/%EB%B3%B4%EB%A6%AC%EA%B3%A0%EB%9E%98" TargetMode="External"/><Relationship Id="rId5" Type="http://schemas.openxmlformats.org/officeDocument/2006/relationships/hyperlink" Target="https://ko.wikipedia.org/wiki/%EB%A6%B0%EB%84%A4" TargetMode="External"/><Relationship Id="rId15" Type="http://schemas.openxmlformats.org/officeDocument/2006/relationships/hyperlink" Target="https://ko.wikipedia.org/wiki/%EB%8C%80%EC%84%9C%EC%96%91" TargetMode="External"/><Relationship Id="rId10" Type="http://schemas.openxmlformats.org/officeDocument/2006/relationships/hyperlink" Target="https://ko.wikipedia.org/wiki/%EC%87%A0%EC%A0%95%EC%96%B4%EB%A6%AC%EA%B3%A0%EB%9E%98" TargetMode="External"/><Relationship Id="rId4" Type="http://schemas.openxmlformats.org/officeDocument/2006/relationships/hyperlink" Target="https://ko.wikipedia.org/w/index.php?title=%ED%8F%B4_%EB%8D%94%EB%93%A4%EB%A6%AC&amp;action=edit&amp;redlink=1" TargetMode="External"/><Relationship Id="rId9" Type="http://schemas.openxmlformats.org/officeDocument/2006/relationships/hyperlink" Target="https://ko.wikipedia.org/wiki/%EB%8C%80%EC%99%95%EA%B3%A0%EB%9E%98" TargetMode="External"/><Relationship Id="rId14" Type="http://schemas.openxmlformats.org/officeDocument/2006/relationships/hyperlink" Target="https://ko.wikipedia.org/wiki/%ED%81%B0%EA%B3%A0%EB%9E%98#cite_note-evolution-9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D%81%B0%EA%B3%A0%EB%9E%98#cite_note-nmfs-6" TargetMode="External"/><Relationship Id="rId3" Type="http://schemas.openxmlformats.org/officeDocument/2006/relationships/hyperlink" Target="https://ko.wikipedia.org/wiki/%EC%95%84%EC%A2%85" TargetMode="External"/><Relationship Id="rId7" Type="http://schemas.openxmlformats.org/officeDocument/2006/relationships/hyperlink" Target="https://ko.wikipedia.org/wiki/%ED%83%9C%ED%8F%89%EC%96%91" TargetMode="External"/><Relationship Id="rId2" Type="http://schemas.openxmlformats.org/officeDocument/2006/relationships/hyperlink" Target="https://ko.wikipedia.org/wiki/2006%EB%85%8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D%81%B0%EA%B3%A0%EB%9E%98#cite_note-itis-12" TargetMode="External"/><Relationship Id="rId5" Type="http://schemas.openxmlformats.org/officeDocument/2006/relationships/hyperlink" Target="https://ko.wikipedia.org/wiki/%EB%82%A8%EA%B7%B9" TargetMode="External"/><Relationship Id="rId4" Type="http://schemas.openxmlformats.org/officeDocument/2006/relationships/hyperlink" Target="https://ko.wikipedia.org/wiki/%EB%8C%80%EC%84%9C%EC%96%9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C98A-B418-1B49-8346-7839A9C02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큰고래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35183-6158-DD4F-B8DC-679A1BE51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/>
              <a:t>큰고래</a:t>
            </a:r>
            <a:r>
              <a:rPr lang="en-US" dirty="0"/>
              <a:t>(</a:t>
            </a:r>
            <a:r>
              <a:rPr lang="ko-KR" altLang="en-US" dirty="0"/>
              <a:t>또는</a:t>
            </a:r>
            <a:r>
              <a:rPr lang="en-US" dirty="0"/>
              <a:t> </a:t>
            </a:r>
            <a:r>
              <a:rPr lang="ko-KR" altLang="en-US" b="1" dirty="0" err="1"/>
              <a:t>긴수염고래</a:t>
            </a:r>
            <a:r>
              <a:rPr lang="en-US" dirty="0"/>
              <a:t>, </a:t>
            </a:r>
            <a:r>
              <a:rPr lang="ko-KR" altLang="en-US" u="sng" dirty="0">
                <a:hlinkClick r:id="rId2" tooltip="학명"/>
              </a:rPr>
              <a:t>학명</a:t>
            </a:r>
            <a:r>
              <a:rPr lang="en-US" dirty="0"/>
              <a:t>: </a:t>
            </a:r>
            <a:r>
              <a:rPr lang="en-US" i="1" dirty="0" err="1"/>
              <a:t>Balaenoptera</a:t>
            </a:r>
            <a:r>
              <a:rPr lang="en-US" i="1" dirty="0"/>
              <a:t> </a:t>
            </a:r>
            <a:r>
              <a:rPr lang="en-US" i="1" dirty="0" err="1"/>
              <a:t>physalus</a:t>
            </a:r>
            <a:r>
              <a:rPr lang="en-US" dirty="0"/>
              <a:t>, </a:t>
            </a:r>
            <a:r>
              <a:rPr lang="ko-KR" altLang="en-US" u="sng" dirty="0">
                <a:hlinkClick r:id="rId3" tooltip="영어"/>
              </a:rPr>
              <a:t>영어</a:t>
            </a:r>
            <a:r>
              <a:rPr lang="en-US" dirty="0"/>
              <a:t>: fin whale, finback whale </a:t>
            </a:r>
            <a:r>
              <a:rPr lang="ko-KR" altLang="en-US" dirty="0"/>
              <a:t>또는</a:t>
            </a:r>
            <a:r>
              <a:rPr lang="en-US" dirty="0"/>
              <a:t> common rorqual)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9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5634-5CB2-C44E-9CB3-68F5D817E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EECA3-B513-014E-BF3A-FFF6C6CDA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몸은 전체적으로 길고 날씬하며</a:t>
            </a:r>
            <a:r>
              <a:rPr lang="en-US" dirty="0"/>
              <a:t>, </a:t>
            </a:r>
            <a:r>
              <a:rPr lang="ko-KR" altLang="en-US" dirty="0"/>
              <a:t>밤색을 띠고 배 쪽은 색이 옅다</a:t>
            </a:r>
            <a:r>
              <a:rPr lang="en-US" dirty="0"/>
              <a:t>. </a:t>
            </a:r>
            <a:r>
              <a:rPr lang="ko-KR" altLang="en-US" dirty="0"/>
              <a:t>적어도 두 가지 분명한</a:t>
            </a:r>
            <a:r>
              <a:rPr lang="en-US" dirty="0"/>
              <a:t> </a:t>
            </a:r>
            <a:r>
              <a:rPr lang="ko-KR" altLang="en-US" dirty="0" err="1">
                <a:hlinkClick r:id="rId2" tooltip="아종"/>
              </a:rPr>
              <a:t>아종</a:t>
            </a:r>
            <a:r>
              <a:rPr lang="ko-KR" altLang="en-US" dirty="0" err="1"/>
              <a:t>이</a:t>
            </a:r>
            <a:r>
              <a:rPr lang="ko-KR" altLang="en-US" dirty="0"/>
              <a:t> 북</a:t>
            </a:r>
            <a:r>
              <a:rPr lang="ko-KR" altLang="en-US" dirty="0">
                <a:hlinkClick r:id="rId3" tooltip="대서양"/>
              </a:rPr>
              <a:t>대서양</a:t>
            </a:r>
            <a:r>
              <a:rPr lang="ko-KR" altLang="en-US" dirty="0"/>
              <a:t>과</a:t>
            </a:r>
            <a:r>
              <a:rPr lang="en-US" dirty="0"/>
              <a:t> </a:t>
            </a:r>
            <a:r>
              <a:rPr lang="ko-KR" altLang="en-US" dirty="0">
                <a:hlinkClick r:id="rId4" tooltip="남극"/>
              </a:rPr>
              <a:t>남극</a:t>
            </a:r>
            <a:r>
              <a:rPr lang="ko-KR" altLang="en-US" dirty="0"/>
              <a:t>에 있다</a:t>
            </a:r>
            <a:r>
              <a:rPr lang="en-US" dirty="0"/>
              <a:t>. </a:t>
            </a:r>
            <a:r>
              <a:rPr lang="ko-KR" altLang="en-US" dirty="0"/>
              <a:t>전 세계의 대양</a:t>
            </a:r>
            <a:r>
              <a:rPr lang="en-US" dirty="0"/>
              <a:t>, </a:t>
            </a:r>
            <a:r>
              <a:rPr lang="ko-KR" altLang="en-US" dirty="0"/>
              <a:t>극지방</a:t>
            </a:r>
            <a:r>
              <a:rPr lang="en-US" dirty="0"/>
              <a:t>, </a:t>
            </a:r>
            <a:r>
              <a:rPr lang="ko-KR" altLang="en-US" dirty="0"/>
              <a:t>열대 지방에 걸쳐 분포하지만 극지방의 빙산 지역에서는 보이지 않는다</a:t>
            </a:r>
            <a:r>
              <a:rPr lang="en-US" dirty="0"/>
              <a:t>. </a:t>
            </a:r>
            <a:r>
              <a:rPr lang="ko-KR" altLang="en-US" dirty="0"/>
              <a:t>개체 밀도는</a:t>
            </a:r>
            <a:r>
              <a:rPr lang="en-US" dirty="0"/>
              <a:t> </a:t>
            </a:r>
            <a:r>
              <a:rPr lang="ko-KR" altLang="en-US" dirty="0">
                <a:hlinkClick r:id="rId5" tooltip="온대"/>
              </a:rPr>
              <a:t>온대</a:t>
            </a:r>
            <a:r>
              <a:rPr lang="en-US" dirty="0"/>
              <a:t> </a:t>
            </a:r>
            <a:r>
              <a:rPr lang="ko-KR" altLang="en-US" dirty="0"/>
              <a:t>지방에서 가장 높다</a:t>
            </a:r>
            <a:r>
              <a:rPr lang="en-US" dirty="0"/>
              <a:t>.</a:t>
            </a:r>
            <a:r>
              <a:rPr lang="en-US" baseline="30000" dirty="0">
                <a:hlinkClick r:id="rId6"/>
              </a:rPr>
              <a:t>[6]</a:t>
            </a:r>
            <a:r>
              <a:rPr lang="en-US" dirty="0"/>
              <a:t> </a:t>
            </a:r>
            <a:r>
              <a:rPr lang="ko-KR" altLang="en-US" dirty="0"/>
              <a:t>무리 지어 다니는 작은 물고기 및</a:t>
            </a:r>
            <a:r>
              <a:rPr lang="en-US" dirty="0"/>
              <a:t> </a:t>
            </a:r>
            <a:r>
              <a:rPr lang="ko-KR" altLang="en-US" dirty="0">
                <a:hlinkClick r:id="rId7" tooltip="오징어"/>
              </a:rPr>
              <a:t>오징어</a:t>
            </a:r>
            <a:r>
              <a:rPr lang="en-US" dirty="0"/>
              <a:t>, </a:t>
            </a:r>
            <a:r>
              <a:rPr lang="ko-KR" altLang="en-US" dirty="0">
                <a:hlinkClick r:id="rId8" tooltip="크릴새우"/>
              </a:rPr>
              <a:t>크릴새우</a:t>
            </a:r>
            <a:r>
              <a:rPr lang="en-US" dirty="0"/>
              <a:t> </a:t>
            </a:r>
            <a:r>
              <a:rPr lang="ko-KR" altLang="en-US" dirty="0"/>
              <a:t>같은</a:t>
            </a:r>
            <a:r>
              <a:rPr lang="en-US" dirty="0"/>
              <a:t> </a:t>
            </a:r>
            <a:r>
              <a:rPr lang="ko-KR" altLang="en-US" dirty="0">
                <a:hlinkClick r:id="rId9" tooltip="갑각류"/>
              </a:rPr>
              <a:t>갑각류</a:t>
            </a:r>
            <a:r>
              <a:rPr lang="ko-KR" altLang="en-US" dirty="0"/>
              <a:t>를 먹는다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29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5634-5CB2-C44E-9CB3-68F5D817E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EECA3-B513-014E-BF3A-FFF6C6CDA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대형 고래처럼 큰고래 또한 대규모</a:t>
            </a:r>
            <a:r>
              <a:rPr lang="en-US" dirty="0"/>
              <a:t> </a:t>
            </a:r>
            <a:r>
              <a:rPr lang="ko-KR" altLang="en-US" u="sng" dirty="0" err="1">
                <a:hlinkClick r:id="rId2" tooltip="포경업"/>
              </a:rPr>
              <a:t>포경업</a:t>
            </a:r>
            <a:r>
              <a:rPr lang="ko-KR" altLang="en-US" dirty="0" err="1"/>
              <a:t>의</a:t>
            </a:r>
            <a:r>
              <a:rPr lang="ko-KR" altLang="en-US" dirty="0"/>
              <a:t> 대상에 포함되었다</a:t>
            </a:r>
            <a:r>
              <a:rPr lang="en-US" dirty="0"/>
              <a:t>. </a:t>
            </a:r>
            <a:r>
              <a:rPr lang="ko-KR" altLang="en-US" dirty="0"/>
              <a:t>하지만</a:t>
            </a:r>
            <a:r>
              <a:rPr lang="en-US" dirty="0"/>
              <a:t> 20</a:t>
            </a:r>
            <a:r>
              <a:rPr lang="ko-KR" altLang="en-US" dirty="0"/>
              <a:t>세기에 들어서면서 보호 대상으로 지정되어</a:t>
            </a:r>
            <a:r>
              <a:rPr lang="en-US" dirty="0"/>
              <a:t> </a:t>
            </a:r>
            <a:r>
              <a:rPr lang="en-US" u="sng" dirty="0">
                <a:hlinkClick r:id="rId3" tooltip="IWC"/>
              </a:rPr>
              <a:t>IWC</a:t>
            </a:r>
            <a:r>
              <a:rPr lang="ko-KR" altLang="en-US" dirty="0"/>
              <a:t>에서 포경 제한을 촉구했다</a:t>
            </a:r>
            <a:r>
              <a:rPr lang="en-US" dirty="0"/>
              <a:t>.</a:t>
            </a:r>
            <a:r>
              <a:rPr lang="en-US" u="sng" baseline="30000" dirty="0">
                <a:hlinkClick r:id="rId4"/>
              </a:rPr>
              <a:t>[7]</a:t>
            </a:r>
            <a:r>
              <a:rPr lang="en-US" dirty="0"/>
              <a:t> </a:t>
            </a:r>
            <a:r>
              <a:rPr lang="ko-KR" altLang="en-US" u="sng" dirty="0">
                <a:hlinkClick r:id="rId5" tooltip="아이슬란드"/>
              </a:rPr>
              <a:t>아이슬란드</a:t>
            </a:r>
            <a:r>
              <a:rPr lang="ko-KR" altLang="en-US" dirty="0"/>
              <a:t>와</a:t>
            </a:r>
            <a:r>
              <a:rPr lang="en-US" dirty="0"/>
              <a:t> </a:t>
            </a:r>
            <a:r>
              <a:rPr lang="ko-KR" altLang="en-US" u="sng" dirty="0">
                <a:hlinkClick r:id="rId6" tooltip="일본"/>
              </a:rPr>
              <a:t>일본</a:t>
            </a:r>
            <a:r>
              <a:rPr lang="ko-KR" altLang="en-US" dirty="0"/>
              <a:t>에서 임의로 이들을 다시 포획하고 있어 개체 수가 줄고 있는 상황이었다가</a:t>
            </a:r>
            <a:r>
              <a:rPr lang="en-US" dirty="0"/>
              <a:t> </a:t>
            </a:r>
            <a:r>
              <a:rPr lang="en-US" u="sng" dirty="0">
                <a:hlinkClick r:id="rId7" tooltip="2008년"/>
              </a:rPr>
              <a:t>2008</a:t>
            </a:r>
            <a:r>
              <a:rPr lang="ko-KR" altLang="en-US" u="sng" dirty="0">
                <a:hlinkClick r:id="rId7" tooltip="2008년"/>
              </a:rPr>
              <a:t>년</a:t>
            </a:r>
            <a:r>
              <a:rPr lang="ko-KR" altLang="en-US" dirty="0"/>
              <a:t>에 </a:t>
            </a:r>
            <a:r>
              <a:rPr lang="ko-KR" altLang="en-US" dirty="0" err="1"/>
              <a:t>포획량이</a:t>
            </a:r>
            <a:r>
              <a:rPr lang="en-US" dirty="0"/>
              <a:t> 50</a:t>
            </a:r>
            <a:r>
              <a:rPr lang="ko-KR" altLang="en-US" dirty="0"/>
              <a:t>마리로 규정되었다</a:t>
            </a:r>
            <a:r>
              <a:rPr lang="en-US" dirty="0"/>
              <a:t>. </a:t>
            </a:r>
            <a:r>
              <a:rPr lang="ko-KR" altLang="en-US" u="sng" dirty="0">
                <a:hlinkClick r:id="rId8" tooltip="고래잡이"/>
              </a:rPr>
              <a:t>고래잡이</a:t>
            </a:r>
            <a:r>
              <a:rPr lang="ko-KR" altLang="en-US" dirty="0"/>
              <a:t>뿐만 아니라</a:t>
            </a:r>
            <a:r>
              <a:rPr lang="en-US" dirty="0"/>
              <a:t> </a:t>
            </a:r>
            <a:r>
              <a:rPr lang="ko-KR" altLang="en-US" u="sng" dirty="0">
                <a:hlinkClick r:id="rId9" tooltip="선박"/>
              </a:rPr>
              <a:t>선박</a:t>
            </a:r>
            <a:r>
              <a:rPr lang="ko-KR" altLang="en-US" dirty="0"/>
              <a:t>과의 충돌</a:t>
            </a:r>
            <a:r>
              <a:rPr lang="en-US" dirty="0"/>
              <a:t>, </a:t>
            </a:r>
            <a:r>
              <a:rPr lang="ko-KR" altLang="en-US" u="sng" dirty="0">
                <a:hlinkClick r:id="rId10" tooltip="소음 공해"/>
              </a:rPr>
              <a:t>소음 공해</a:t>
            </a:r>
            <a:r>
              <a:rPr lang="ko-KR" altLang="en-US" dirty="0"/>
              <a:t>가 이들의 생존에 영향을 끼치는 요소이다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5634-5CB2-C44E-9CB3-68F5D817E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EECA3-B513-014E-BF3A-FFF6C6CDA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큰고래는 분류학자들에게 오랫동안 알려져 왔으며</a:t>
            </a:r>
            <a:r>
              <a:rPr lang="en-US" dirty="0"/>
              <a:t>, </a:t>
            </a:r>
            <a:r>
              <a:rPr lang="en-US" dirty="0">
                <a:hlinkClick r:id="rId2" tooltip="1675년"/>
              </a:rPr>
              <a:t>1675</a:t>
            </a:r>
            <a:r>
              <a:rPr lang="ko-KR" altLang="en-US" dirty="0">
                <a:hlinkClick r:id="rId2" tooltip="1675년"/>
              </a:rPr>
              <a:t>년</a:t>
            </a:r>
            <a:r>
              <a:rPr lang="en-US" dirty="0"/>
              <a:t> </a:t>
            </a:r>
            <a:r>
              <a:rPr lang="ko-KR" altLang="en-US" dirty="0" err="1"/>
              <a:t>프레드릭</a:t>
            </a:r>
            <a:r>
              <a:rPr lang="ko-KR" altLang="en-US" dirty="0"/>
              <a:t> </a:t>
            </a:r>
            <a:r>
              <a:rPr lang="ko-KR" altLang="en-US" dirty="0" err="1"/>
              <a:t>마텐즈가</a:t>
            </a:r>
            <a:r>
              <a:rPr lang="ko-KR" altLang="en-US" dirty="0"/>
              <a:t> 처음 묘사했고</a:t>
            </a:r>
            <a:r>
              <a:rPr lang="en-US" dirty="0"/>
              <a:t>, </a:t>
            </a:r>
            <a:r>
              <a:rPr lang="ko-KR" altLang="en-US" dirty="0"/>
              <a:t>그 뒤인</a:t>
            </a:r>
            <a:r>
              <a:rPr lang="en-US" dirty="0"/>
              <a:t> </a:t>
            </a:r>
            <a:r>
              <a:rPr lang="en-US" dirty="0">
                <a:hlinkClick r:id="rId3" tooltip="1725년"/>
              </a:rPr>
              <a:t>1725</a:t>
            </a:r>
            <a:r>
              <a:rPr lang="ko-KR" altLang="en-US" dirty="0">
                <a:hlinkClick r:id="rId3" tooltip="1725년"/>
              </a:rPr>
              <a:t>년</a:t>
            </a:r>
            <a:r>
              <a:rPr lang="ko-KR" altLang="en-US" dirty="0"/>
              <a:t>에</a:t>
            </a:r>
            <a:r>
              <a:rPr lang="en-US" dirty="0"/>
              <a:t> </a:t>
            </a:r>
            <a:r>
              <a:rPr lang="ko-KR" altLang="en-US" dirty="0">
                <a:hlinkClick r:id="rId4" tooltip="폴 더들리 (없는 문서)"/>
              </a:rPr>
              <a:t>폴 더들리</a:t>
            </a:r>
            <a:r>
              <a:rPr lang="ko-KR" altLang="en-US" dirty="0"/>
              <a:t>가 다시 설명한 바가 있다</a:t>
            </a:r>
            <a:r>
              <a:rPr lang="en-US" dirty="0"/>
              <a:t>. </a:t>
            </a:r>
            <a:r>
              <a:rPr lang="ko-KR" altLang="en-US" dirty="0"/>
              <a:t>그들의 묘사는</a:t>
            </a:r>
            <a:r>
              <a:rPr lang="en-US" dirty="0"/>
              <a:t> </a:t>
            </a:r>
            <a:r>
              <a:rPr lang="ko-KR" altLang="en-US" dirty="0" err="1">
                <a:hlinkClick r:id="rId5" tooltip="린네"/>
              </a:rPr>
              <a:t>린네</a:t>
            </a:r>
            <a:r>
              <a:rPr lang="ko-KR" altLang="en-US" dirty="0" err="1"/>
              <a:t>가</a:t>
            </a:r>
            <a:r>
              <a:rPr lang="ko-KR" altLang="en-US" dirty="0"/>
              <a:t> 묘사한 것에 기초를 했다</a:t>
            </a:r>
            <a:r>
              <a:rPr lang="en-US" dirty="0"/>
              <a:t>.</a:t>
            </a:r>
            <a:r>
              <a:rPr lang="en-US" baseline="30000" dirty="0">
                <a:hlinkClick r:id="rId6"/>
              </a:rPr>
              <a:t>[8]</a:t>
            </a:r>
            <a:endParaRPr lang="en-US" dirty="0"/>
          </a:p>
          <a:p>
            <a:r>
              <a:rPr lang="ko-KR" altLang="en-US" dirty="0"/>
              <a:t>큰고래는</a:t>
            </a:r>
            <a:r>
              <a:rPr lang="en-US" dirty="0"/>
              <a:t> </a:t>
            </a:r>
            <a:r>
              <a:rPr lang="ko-KR" altLang="en-US" dirty="0" err="1">
                <a:hlinkClick r:id="rId7" tooltip="수염고랫과"/>
              </a:rPr>
              <a:t>수염고랫과</a:t>
            </a:r>
            <a:r>
              <a:rPr lang="ko-KR" altLang="en-US" dirty="0" err="1"/>
              <a:t>에</a:t>
            </a:r>
            <a:r>
              <a:rPr lang="ko-KR" altLang="en-US" dirty="0"/>
              <a:t> 속하는데</a:t>
            </a:r>
            <a:r>
              <a:rPr lang="en-US" dirty="0"/>
              <a:t>, </a:t>
            </a:r>
            <a:r>
              <a:rPr lang="ko-KR" altLang="en-US" dirty="0"/>
              <a:t>이 과에는</a:t>
            </a:r>
            <a:r>
              <a:rPr lang="en-US" dirty="0"/>
              <a:t> </a:t>
            </a:r>
            <a:r>
              <a:rPr lang="ko-KR" altLang="en-US" dirty="0">
                <a:hlinkClick r:id="rId8" tooltip="혹등고래"/>
              </a:rPr>
              <a:t>혹등고래</a:t>
            </a:r>
            <a:r>
              <a:rPr lang="en-US" dirty="0"/>
              <a:t>, </a:t>
            </a:r>
            <a:r>
              <a:rPr lang="ko-KR" altLang="en-US" dirty="0">
                <a:hlinkClick r:id="rId9" tooltip="대왕고래"/>
              </a:rPr>
              <a:t>대왕고래</a:t>
            </a:r>
            <a:r>
              <a:rPr lang="en-US" dirty="0"/>
              <a:t>, </a:t>
            </a:r>
            <a:r>
              <a:rPr lang="ko-KR" altLang="en-US" dirty="0">
                <a:hlinkClick r:id="rId10" tooltip="쇠정어리고래"/>
              </a:rPr>
              <a:t>쇠정어리고래</a:t>
            </a:r>
            <a:r>
              <a:rPr lang="en-US" dirty="0"/>
              <a:t>, </a:t>
            </a:r>
            <a:r>
              <a:rPr lang="ko-KR" altLang="en-US" dirty="0">
                <a:hlinkClick r:id="rId11" tooltip="보리고래"/>
              </a:rPr>
              <a:t>보리고래</a:t>
            </a:r>
            <a:r>
              <a:rPr lang="en-US" dirty="0"/>
              <a:t> </a:t>
            </a:r>
            <a:r>
              <a:rPr lang="ko-KR" altLang="en-US" dirty="0"/>
              <a:t>같은 대형 고래가 포함되어 있다</a:t>
            </a:r>
            <a:r>
              <a:rPr lang="en-US" dirty="0"/>
              <a:t>. </a:t>
            </a:r>
            <a:r>
              <a:rPr lang="ko-KR" altLang="en-US" dirty="0" err="1">
                <a:hlinkClick r:id="rId7" tooltip="수염고랫과"/>
              </a:rPr>
              <a:t>수염고랫과</a:t>
            </a:r>
            <a:r>
              <a:rPr lang="ko-KR" altLang="en-US" dirty="0" err="1"/>
              <a:t>는</a:t>
            </a:r>
            <a:r>
              <a:rPr lang="en-US" dirty="0"/>
              <a:t> </a:t>
            </a:r>
            <a:r>
              <a:rPr lang="ko-KR" altLang="en-US" dirty="0">
                <a:hlinkClick r:id="rId12" tooltip="수염고래류"/>
              </a:rPr>
              <a:t>수염고래소목</a:t>
            </a:r>
            <a:r>
              <a:rPr lang="ko-KR" altLang="en-US" dirty="0"/>
              <a:t>에서 분화하여</a:t>
            </a:r>
            <a:r>
              <a:rPr lang="en-US" dirty="0"/>
              <a:t> </a:t>
            </a:r>
            <a:r>
              <a:rPr lang="ko-KR" altLang="en-US" dirty="0">
                <a:hlinkClick r:id="rId13" tooltip="중신세"/>
              </a:rPr>
              <a:t>중신세</a:t>
            </a:r>
            <a:r>
              <a:rPr lang="ko-KR" altLang="en-US" dirty="0"/>
              <a:t>에 갈라진 것으로 여겨진다</a:t>
            </a:r>
            <a:r>
              <a:rPr lang="en-US" dirty="0"/>
              <a:t>.</a:t>
            </a:r>
            <a:r>
              <a:rPr lang="en-US" baseline="30000" dirty="0">
                <a:hlinkClick r:id="rId14"/>
              </a:rPr>
              <a:t>[9]</a:t>
            </a:r>
            <a:r>
              <a:rPr lang="en-US" dirty="0"/>
              <a:t> </a:t>
            </a:r>
            <a:r>
              <a:rPr lang="ko-KR" altLang="en-US" dirty="0"/>
              <a:t>하지만 정확히 언제 </a:t>
            </a:r>
            <a:r>
              <a:rPr lang="ko-KR" altLang="en-US" dirty="0" err="1"/>
              <a:t>갈라졌는지는</a:t>
            </a:r>
            <a:r>
              <a:rPr lang="ko-KR" altLang="en-US" dirty="0"/>
              <a:t> 알 수가 없다</a:t>
            </a:r>
            <a:r>
              <a:rPr lang="en-US" dirty="0"/>
              <a:t>. </a:t>
            </a:r>
            <a:r>
              <a:rPr lang="ko-KR" altLang="en-US" dirty="0">
                <a:hlinkClick r:id="rId9" tooltip="대왕고래"/>
              </a:rPr>
              <a:t>대왕고래</a:t>
            </a:r>
            <a:r>
              <a:rPr lang="ko-KR" altLang="en-US" dirty="0"/>
              <a:t>와의 잡종이 북</a:t>
            </a:r>
            <a:r>
              <a:rPr lang="ko-KR" altLang="en-US" dirty="0">
                <a:hlinkClick r:id="rId15" tooltip="대서양"/>
              </a:rPr>
              <a:t>대서양</a:t>
            </a:r>
            <a:r>
              <a:rPr lang="ko-KR" altLang="en-US" dirty="0"/>
              <a:t>에서 드물게 일어나는 것으로도 알려져 있으며</a:t>
            </a:r>
            <a:r>
              <a:rPr lang="en-US" dirty="0"/>
              <a:t>,</a:t>
            </a:r>
            <a:r>
              <a:rPr lang="en-US" baseline="30000" dirty="0">
                <a:hlinkClick r:id="rId16"/>
              </a:rPr>
              <a:t>[10]</a:t>
            </a:r>
            <a:r>
              <a:rPr lang="en-US" dirty="0"/>
              <a:t> </a:t>
            </a:r>
            <a:r>
              <a:rPr lang="ko-KR" altLang="en-US" dirty="0"/>
              <a:t>북</a:t>
            </a:r>
            <a:r>
              <a:rPr lang="ko-KR" altLang="en-US" dirty="0">
                <a:hlinkClick r:id="rId17" tooltip="태평양"/>
              </a:rPr>
              <a:t>태평양</a:t>
            </a:r>
            <a:r>
              <a:rPr lang="ko-KR" altLang="en-US" dirty="0"/>
              <a:t>에서도 잡종이 발견되었다</a:t>
            </a:r>
            <a:r>
              <a:rPr lang="en-US" dirty="0"/>
              <a:t>.</a:t>
            </a:r>
            <a:r>
              <a:rPr lang="en-US" baseline="30000" dirty="0">
                <a:hlinkClick r:id="rId18"/>
              </a:rPr>
              <a:t>[11]</a:t>
            </a:r>
            <a:r>
              <a:rPr lang="en-US" dirty="0"/>
              <a:t> 2014</a:t>
            </a:r>
            <a:r>
              <a:rPr lang="ko-KR" altLang="en-US" dirty="0"/>
              <a:t>년 한국에서 최초로 </a:t>
            </a:r>
            <a:r>
              <a:rPr lang="ko-KR" altLang="en-US" dirty="0" err="1"/>
              <a:t>밍크고래의</a:t>
            </a:r>
            <a:r>
              <a:rPr lang="ko-KR" altLang="en-US" dirty="0"/>
              <a:t> </a:t>
            </a:r>
            <a:r>
              <a:rPr lang="ko-KR" altLang="en-US" dirty="0" err="1"/>
              <a:t>표준게놈을</a:t>
            </a:r>
            <a:r>
              <a:rPr lang="ko-KR" altLang="en-US" dirty="0"/>
              <a:t> 해독하고</a:t>
            </a:r>
            <a:r>
              <a:rPr lang="en-US" dirty="0"/>
              <a:t>, </a:t>
            </a:r>
            <a:r>
              <a:rPr lang="ko-KR" altLang="en-US" dirty="0"/>
              <a:t>그것과 같이 </a:t>
            </a:r>
            <a:r>
              <a:rPr lang="ko-KR" altLang="en-US" dirty="0" err="1"/>
              <a:t>긴수염고래의</a:t>
            </a:r>
            <a:r>
              <a:rPr lang="ko-KR" altLang="en-US" dirty="0"/>
              <a:t> 게놈이 해독이 되었는데</a:t>
            </a:r>
            <a:r>
              <a:rPr lang="en-US" dirty="0"/>
              <a:t>, </a:t>
            </a:r>
            <a:r>
              <a:rPr lang="ko-KR" altLang="en-US" dirty="0"/>
              <a:t>그때</a:t>
            </a:r>
            <a:r>
              <a:rPr lang="en-US" dirty="0"/>
              <a:t>, </a:t>
            </a:r>
            <a:r>
              <a:rPr lang="ko-KR" altLang="en-US" dirty="0" err="1"/>
              <a:t>긴수염고래의</a:t>
            </a:r>
            <a:r>
              <a:rPr lang="ko-KR" altLang="en-US" dirty="0"/>
              <a:t> 게놈 다양성이 타 고래보다 월등히 높게 나타났다</a:t>
            </a:r>
            <a:r>
              <a:rPr lang="en-US" dirty="0"/>
              <a:t>. </a:t>
            </a:r>
            <a:r>
              <a:rPr lang="ko-KR" altLang="en-US" dirty="0"/>
              <a:t>저자들은 이것을 </a:t>
            </a:r>
            <a:r>
              <a:rPr lang="ko-KR" altLang="en-US" dirty="0" err="1"/>
              <a:t>대왕고래와</a:t>
            </a:r>
            <a:r>
              <a:rPr lang="ko-KR" altLang="en-US" dirty="0"/>
              <a:t> 교잡을 하기 때문에 생긴 것으로 보고 했다</a:t>
            </a:r>
            <a:r>
              <a:rPr lang="en-US" dirty="0"/>
              <a:t>. </a:t>
            </a:r>
            <a:r>
              <a:rPr lang="ko-KR" altLang="en-US" dirty="0"/>
              <a:t>이것은 </a:t>
            </a:r>
            <a:r>
              <a:rPr lang="ko-KR" altLang="en-US" dirty="0" err="1"/>
              <a:t>긴수염고래가</a:t>
            </a:r>
            <a:r>
              <a:rPr lang="ko-KR" altLang="en-US" dirty="0"/>
              <a:t> 오랫동안 자주 교잡해왔다는 것을 의미한다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521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5634-5CB2-C44E-9CB3-68F5D817E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EECA3-B513-014E-BF3A-FFF6C6CDA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 tooltip="2006년"/>
              </a:rPr>
              <a:t>2006</a:t>
            </a:r>
            <a:r>
              <a:rPr lang="ko-KR" altLang="en-US" dirty="0">
                <a:hlinkClick r:id="rId2" tooltip="2006년"/>
              </a:rPr>
              <a:t>년</a:t>
            </a:r>
            <a:r>
              <a:rPr lang="ko-KR" altLang="en-US" dirty="0"/>
              <a:t>에는 외형과 노래가 구분되는</a:t>
            </a:r>
            <a:r>
              <a:rPr lang="en-US" dirty="0"/>
              <a:t> </a:t>
            </a:r>
            <a:r>
              <a:rPr lang="ko-KR" altLang="en-US" dirty="0" err="1">
                <a:hlinkClick r:id="rId3" tooltip="아종"/>
              </a:rPr>
              <a:t>아종</a:t>
            </a:r>
            <a:r>
              <a:rPr lang="ko-KR" altLang="en-US" dirty="0" err="1"/>
              <a:t>이</a:t>
            </a:r>
            <a:r>
              <a:rPr lang="ko-KR" altLang="en-US" dirty="0"/>
              <a:t> 발견되었다</a:t>
            </a:r>
            <a:r>
              <a:rPr lang="en-US" dirty="0"/>
              <a:t>. </a:t>
            </a:r>
            <a:r>
              <a:rPr lang="ko-KR" altLang="en-US" b="1" dirty="0" err="1"/>
              <a:t>북방큰고래</a:t>
            </a:r>
            <a:r>
              <a:rPr lang="en-US" dirty="0"/>
              <a:t>(</a:t>
            </a:r>
            <a:r>
              <a:rPr lang="en-US" i="1" dirty="0"/>
              <a:t>B. p. </a:t>
            </a:r>
            <a:r>
              <a:rPr lang="en-US" i="1" dirty="0" err="1"/>
              <a:t>physalus</a:t>
            </a:r>
            <a:r>
              <a:rPr lang="en-US" dirty="0"/>
              <a:t> (Linnaeus 1758))</a:t>
            </a:r>
            <a:r>
              <a:rPr lang="ko-KR" altLang="en-US" dirty="0"/>
              <a:t>가 북</a:t>
            </a:r>
            <a:r>
              <a:rPr lang="ko-KR" altLang="en-US" dirty="0">
                <a:hlinkClick r:id="rId4" tooltip="대서양"/>
              </a:rPr>
              <a:t>대서양</a:t>
            </a:r>
            <a:r>
              <a:rPr lang="ko-KR" altLang="en-US" dirty="0"/>
              <a:t>에서</a:t>
            </a:r>
            <a:r>
              <a:rPr lang="en-US" dirty="0"/>
              <a:t>, </a:t>
            </a:r>
            <a:r>
              <a:rPr lang="ko-KR" altLang="en-US" b="1" dirty="0" err="1"/>
              <a:t>남극큰고래</a:t>
            </a:r>
            <a:r>
              <a:rPr lang="en-US" dirty="0"/>
              <a:t>(B. p. </a:t>
            </a:r>
            <a:r>
              <a:rPr lang="en-US" dirty="0" err="1"/>
              <a:t>quoyi</a:t>
            </a:r>
            <a:r>
              <a:rPr lang="en-US" dirty="0"/>
              <a:t> (Fischer 1829))</a:t>
            </a:r>
            <a:r>
              <a:rPr lang="ko-KR" altLang="en-US" dirty="0"/>
              <a:t>가</a:t>
            </a:r>
            <a:r>
              <a:rPr lang="en-US" dirty="0"/>
              <a:t> </a:t>
            </a:r>
            <a:r>
              <a:rPr lang="ko-KR" altLang="en-US" dirty="0">
                <a:hlinkClick r:id="rId5" tooltip="남극"/>
              </a:rPr>
              <a:t>남극</a:t>
            </a:r>
            <a:r>
              <a:rPr lang="en-US" dirty="0"/>
              <a:t> </a:t>
            </a:r>
            <a:r>
              <a:rPr lang="ko-KR" altLang="en-US" dirty="0"/>
              <a:t>지방에서 발견되었다</a:t>
            </a:r>
            <a:r>
              <a:rPr lang="en-US" dirty="0"/>
              <a:t>.</a:t>
            </a:r>
            <a:r>
              <a:rPr lang="en-US" baseline="30000" dirty="0">
                <a:hlinkClick r:id="rId6"/>
              </a:rPr>
              <a:t>[12]</a:t>
            </a:r>
            <a:r>
              <a:rPr lang="en-US" dirty="0"/>
              <a:t> </a:t>
            </a:r>
            <a:r>
              <a:rPr lang="ko-KR" altLang="en-US" dirty="0"/>
              <a:t>많은 전문가들은 북</a:t>
            </a:r>
            <a:r>
              <a:rPr lang="ko-KR" altLang="en-US" dirty="0">
                <a:hlinkClick r:id="rId7" tooltip="태평양"/>
              </a:rPr>
              <a:t>태평양</a:t>
            </a:r>
            <a:r>
              <a:rPr lang="ko-KR" altLang="en-US" dirty="0"/>
              <a:t>에 분포하는 큰고래를 이름 붙여지지 않은 세 번째 </a:t>
            </a:r>
            <a:r>
              <a:rPr lang="ko-KR" altLang="en-US" dirty="0" err="1"/>
              <a:t>아종으로</a:t>
            </a:r>
            <a:r>
              <a:rPr lang="ko-KR" altLang="en-US" dirty="0"/>
              <a:t> 여기고 있다</a:t>
            </a:r>
            <a:r>
              <a:rPr lang="en-US" dirty="0"/>
              <a:t>.</a:t>
            </a:r>
            <a:r>
              <a:rPr lang="en-US" baseline="30000" dirty="0">
                <a:hlinkClick r:id="rId8"/>
              </a:rPr>
              <a:t>[6]</a:t>
            </a:r>
            <a:r>
              <a:rPr lang="en-US" dirty="0"/>
              <a:t> </a:t>
            </a:r>
            <a:r>
              <a:rPr lang="ko-KR" altLang="en-US" dirty="0"/>
              <a:t>전 세계적으로 이들 세 그룹이 섞이는 경우는 거의 없는 것으로 보인다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2670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</Words>
  <Application>Microsoft Macintosh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큰고래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큰고래</dc:title>
  <dc:creator>Hwang Jongtaek</dc:creator>
  <cp:lastModifiedBy>Hwang Jongtaek</cp:lastModifiedBy>
  <cp:revision>1</cp:revision>
  <dcterms:created xsi:type="dcterms:W3CDTF">2019-05-07T08:11:19Z</dcterms:created>
  <dcterms:modified xsi:type="dcterms:W3CDTF">2019-05-07T08:12:43Z</dcterms:modified>
</cp:coreProperties>
</file>