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3" r:id="rId5"/>
    <p:sldId id="266" r:id="rId6"/>
    <p:sldId id="269" r:id="rId7"/>
    <p:sldId id="270" r:id="rId8"/>
    <p:sldId id="271" r:id="rId9"/>
    <p:sldId id="272" r:id="rId10"/>
    <p:sldId id="265" r:id="rId11"/>
    <p:sldId id="263" r:id="rId12"/>
    <p:sldId id="258" r:id="rId13"/>
    <p:sldId id="259" r:id="rId14"/>
    <p:sldId id="260" r:id="rId15"/>
    <p:sldId id="267" r:id="rId16"/>
    <p:sldId id="268" r:id="rId17"/>
    <p:sldId id="261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C9C9C9"/>
    <a:srgbClr val="212121"/>
    <a:srgbClr val="939393"/>
    <a:srgbClr val="AAAAAA"/>
    <a:srgbClr val="E2E2E2"/>
    <a:srgbClr val="FAF8F8"/>
    <a:srgbClr val="F4F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416-053C-49E0-B6F4-055B9B2DA40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DCCC-7B58-472A-A061-B1B62A64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1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416-053C-49E0-B6F4-055B9B2DA40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DCCC-7B58-472A-A061-B1B62A64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9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416-053C-49E0-B6F4-055B9B2DA40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DCCC-7B58-472A-A061-B1B62A64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9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416-053C-49E0-B6F4-055B9B2DA40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DCCC-7B58-472A-A061-B1B62A64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9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416-053C-49E0-B6F4-055B9B2DA40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DCCC-7B58-472A-A061-B1B62A64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20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416-053C-49E0-B6F4-055B9B2DA40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DCCC-7B58-472A-A061-B1B62A64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4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416-053C-49E0-B6F4-055B9B2DA40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DCCC-7B58-472A-A061-B1B62A64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416-053C-49E0-B6F4-055B9B2DA40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DCCC-7B58-472A-A061-B1B62A64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2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416-053C-49E0-B6F4-055B9B2DA40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DCCC-7B58-472A-A061-B1B62A64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6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416-053C-49E0-B6F4-055B9B2DA40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DCCC-7B58-472A-A061-B1B62A64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5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416-053C-49E0-B6F4-055B9B2DA40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DCCC-7B58-472A-A061-B1B62A64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4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8416-053C-49E0-B6F4-055B9B2DA40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4DCCC-7B58-472A-A061-B1B62A64C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3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38870" y="2451100"/>
            <a:ext cx="3114261" cy="210406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38870" y="2462107"/>
            <a:ext cx="3114261" cy="1349859"/>
          </a:xfrm>
        </p:spPr>
        <p:txBody>
          <a:bodyPr/>
          <a:lstStyle/>
          <a:p>
            <a:r>
              <a:rPr lang="en-US" altLang="ko-KR" spc="-150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Anitel</a:t>
            </a:r>
            <a:r>
              <a:rPr lang="en-US" altLang="ko-KR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369366" y="4688774"/>
            <a:ext cx="5453269" cy="122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pc="-150" dirty="0" err="1" smtClean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신한양</a:t>
            </a:r>
            <a:r>
              <a:rPr lang="ko-KR" altLang="en-US" sz="1800" spc="-150" dirty="0" smtClean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직업전문학교</a:t>
            </a:r>
            <a:endParaRPr lang="en-US" altLang="ko-KR" sz="1800" spc="-150" dirty="0" smtClean="0">
              <a:solidFill>
                <a:srgbClr val="21212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800" spc="-150" dirty="0" err="1" smtClean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과정평가형</a:t>
            </a:r>
            <a:r>
              <a:rPr lang="ko-KR" altLang="en-US" sz="1800" spc="-150" dirty="0" smtClean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정보처리산업기사 </a:t>
            </a:r>
            <a:r>
              <a:rPr lang="en-US" altLang="ko-KR" sz="1800" spc="-150" dirty="0" smtClean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sz="1800" spc="-150" dirty="0" smtClean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</a:t>
            </a:r>
            <a:endParaRPr lang="en-US" altLang="ko-KR" sz="1800" spc="-150" dirty="0" smtClean="0">
              <a:solidFill>
                <a:srgbClr val="21212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800" spc="-150" dirty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2022/10/4 ~ </a:t>
            </a:r>
            <a:r>
              <a:rPr lang="en-US" altLang="ko-KR" sz="1800" spc="-150" dirty="0" smtClean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2022/11/16 (6</a:t>
            </a:r>
            <a:r>
              <a:rPr lang="ko-KR" altLang="en-US" sz="1800" spc="-150" dirty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</a:t>
            </a:r>
            <a:r>
              <a:rPr lang="en-US" altLang="ko-KR" sz="1800" spc="-150" dirty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1800" spc="-150" dirty="0">
              <a:solidFill>
                <a:srgbClr val="21212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474266" y="2268602"/>
            <a:ext cx="3243469" cy="392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150" dirty="0" smtClean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반려동물 호텔 웹 프로젝트</a:t>
            </a:r>
            <a:endParaRPr lang="ko-KR" altLang="en-US" sz="2400" spc="-150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0014" y="33342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111460" y="502024"/>
            <a:ext cx="3067293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역할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02668" y="1891659"/>
            <a:ext cx="1292341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팀장 </a:t>
            </a:r>
            <a:r>
              <a:rPr lang="ko-KR" altLang="en-US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김종관</a:t>
            </a:r>
            <a:endParaRPr lang="ko-KR" altLang="en-US" sz="1400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61917" y="3411081"/>
            <a:ext cx="814647" cy="436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lnSpc>
                <a:spcPct val="150000"/>
              </a:lnSpc>
            </a:pPr>
            <a:r>
              <a:rPr lang="ko-KR" altLang="en-US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김현석</a:t>
            </a:r>
            <a:endParaRPr lang="ko-KR" altLang="en-US" sz="1400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94823" y="4839960"/>
            <a:ext cx="814647" cy="436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lnSpc>
                <a:spcPct val="150000"/>
              </a:lnSpc>
            </a:pPr>
            <a:r>
              <a:rPr lang="ko-KR" altLang="en-US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정태양</a:t>
            </a:r>
            <a:endParaRPr lang="ko-KR" altLang="en-US" sz="1400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77729" y="4839960"/>
            <a:ext cx="814647" cy="436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lnSpc>
                <a:spcPct val="150000"/>
              </a:lnSpc>
            </a:pPr>
            <a:r>
              <a:rPr lang="ko-KR" altLang="en-US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양우진</a:t>
            </a:r>
            <a:endParaRPr lang="ko-KR" altLang="en-US" sz="1400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77729" y="3411081"/>
            <a:ext cx="814647" cy="436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lnSpc>
                <a:spcPct val="150000"/>
              </a:lnSpc>
            </a:pPr>
            <a:r>
              <a:rPr lang="ko-KR" altLang="en-US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김보혜</a:t>
            </a:r>
            <a:endParaRPr lang="ko-KR" altLang="en-US" sz="1400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38682" y="3411081"/>
            <a:ext cx="814647" cy="436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lnSpc>
                <a:spcPct val="150000"/>
              </a:lnSpc>
            </a:pPr>
            <a:r>
              <a:rPr lang="ko-KR" altLang="en-US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박무홍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54495" y="3411081"/>
            <a:ext cx="814647" cy="436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lnSpc>
                <a:spcPct val="150000"/>
              </a:lnSpc>
            </a:pPr>
            <a:r>
              <a:rPr lang="ko-KR" altLang="en-US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문경록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38682" y="4839960"/>
            <a:ext cx="814647" cy="436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lnSpc>
                <a:spcPct val="150000"/>
              </a:lnSpc>
            </a:pPr>
            <a:r>
              <a:rPr lang="ko-KR" altLang="en-US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황문혁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29301" y="4839960"/>
            <a:ext cx="814647" cy="436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>
              <a:lnSpc>
                <a:spcPct val="150000"/>
              </a:lnSpc>
            </a:pPr>
            <a:r>
              <a:rPr lang="ko-KR" altLang="en-US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정현정</a:t>
            </a:r>
            <a:endParaRPr lang="ko-KR" altLang="en-US" sz="1400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6692" b="9896"/>
          <a:stretch/>
        </p:blipFill>
        <p:spPr>
          <a:xfrm>
            <a:off x="670026" y="1673100"/>
            <a:ext cx="938930" cy="95940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85" y="4579752"/>
            <a:ext cx="935146" cy="91147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604" y="4580811"/>
            <a:ext cx="962238" cy="932168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252" y="3151468"/>
            <a:ext cx="956600" cy="92689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11" y="4529617"/>
            <a:ext cx="1015065" cy="99416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6293" y="3185292"/>
            <a:ext cx="866839" cy="88091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4435" y="3136322"/>
            <a:ext cx="952281" cy="92566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999" y="3151469"/>
            <a:ext cx="952719" cy="92689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2325" y="4574242"/>
            <a:ext cx="952500" cy="9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111460" y="502024"/>
            <a:ext cx="3067293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역할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22798"/>
              </p:ext>
            </p:extLst>
          </p:nvPr>
        </p:nvGraphicFramePr>
        <p:xfrm>
          <a:off x="664954" y="1336741"/>
          <a:ext cx="10862091" cy="4840221"/>
        </p:xfrm>
        <a:graphic>
          <a:graphicData uri="http://schemas.openxmlformats.org/drawingml/2006/table">
            <a:tbl>
              <a:tblPr/>
              <a:tblGrid>
                <a:gridCol w="1290036">
                  <a:extLst>
                    <a:ext uri="{9D8B030D-6E8A-4147-A177-3AD203B41FA5}">
                      <a16:colId xmlns:a16="http://schemas.microsoft.com/office/drawing/2014/main" val="3868834068"/>
                    </a:ext>
                  </a:extLst>
                </a:gridCol>
                <a:gridCol w="2463966">
                  <a:extLst>
                    <a:ext uri="{9D8B030D-6E8A-4147-A177-3AD203B41FA5}">
                      <a16:colId xmlns:a16="http://schemas.microsoft.com/office/drawing/2014/main" val="859129216"/>
                    </a:ext>
                  </a:extLst>
                </a:gridCol>
                <a:gridCol w="1560941">
                  <a:extLst>
                    <a:ext uri="{9D8B030D-6E8A-4147-A177-3AD203B41FA5}">
                      <a16:colId xmlns:a16="http://schemas.microsoft.com/office/drawing/2014/main" val="1603147456"/>
                    </a:ext>
                  </a:extLst>
                </a:gridCol>
                <a:gridCol w="180604">
                  <a:extLst>
                    <a:ext uri="{9D8B030D-6E8A-4147-A177-3AD203B41FA5}">
                      <a16:colId xmlns:a16="http://schemas.microsoft.com/office/drawing/2014/main" val="1889533906"/>
                    </a:ext>
                  </a:extLst>
                </a:gridCol>
                <a:gridCol w="1651244">
                  <a:extLst>
                    <a:ext uri="{9D8B030D-6E8A-4147-A177-3AD203B41FA5}">
                      <a16:colId xmlns:a16="http://schemas.microsoft.com/office/drawing/2014/main" val="1419667117"/>
                    </a:ext>
                  </a:extLst>
                </a:gridCol>
                <a:gridCol w="2425264">
                  <a:extLst>
                    <a:ext uri="{9D8B030D-6E8A-4147-A177-3AD203B41FA5}">
                      <a16:colId xmlns:a16="http://schemas.microsoft.com/office/drawing/2014/main" val="3992371735"/>
                    </a:ext>
                  </a:extLst>
                </a:gridCol>
                <a:gridCol w="1290036">
                  <a:extLst>
                    <a:ext uri="{9D8B030D-6E8A-4147-A177-3AD203B41FA5}">
                      <a16:colId xmlns:a16="http://schemas.microsoft.com/office/drawing/2014/main" val="3599170325"/>
                    </a:ext>
                  </a:extLst>
                </a:gridCol>
              </a:tblGrid>
              <a:tr h="4016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 err="1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메인페이지</a:t>
                      </a:r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메인페이지 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정현정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0"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 err="1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마이페이지</a:t>
                      </a:r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유저정보 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문경록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9808157"/>
                  </a:ext>
                </a:extLst>
              </a:tr>
              <a:tr h="40161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 smtClean="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호텔 소개</a:t>
                      </a:r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소개 페이지 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정태양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최근 예약정보 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86928"/>
                  </a:ext>
                </a:extLst>
              </a:tr>
              <a:tr h="401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소개 페이지 수정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최근 리뷰정보 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26876"/>
                  </a:ext>
                </a:extLst>
              </a:tr>
              <a:tr h="21384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 smtClean="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시설 소개</a:t>
                      </a:r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소개 페이지 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예약 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56278"/>
                  </a:ext>
                </a:extLst>
              </a:tr>
              <a:tr h="213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소개 페이지 수정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예약 취소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25680"/>
                  </a:ext>
                </a:extLst>
              </a:tr>
              <a:tr h="213846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유저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회원가입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박무홍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문의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문의글 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김보혜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558767"/>
                  </a:ext>
                </a:extLst>
              </a:tr>
              <a:tr h="213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로그인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문의글 작성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6679"/>
                  </a:ext>
                </a:extLst>
              </a:tr>
              <a:tr h="213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로그아웃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문의글 수정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31329"/>
                  </a:ext>
                </a:extLst>
              </a:tr>
              <a:tr h="213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회원정보수정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황문혁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문의글 삭제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574939"/>
                  </a:ext>
                </a:extLst>
              </a:tr>
              <a:tr h="213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회원탈퇴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 smtClean="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멤버십</a:t>
                      </a:r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 smtClean="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멤버십 </a:t>
                      </a:r>
                      <a:r>
                        <a:rPr lang="ko-KR" altLang="en-US" sz="1100" dirty="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황문혁</a:t>
                      </a:r>
                      <a:r>
                        <a:rPr lang="en-US" altLang="ko-KR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, </a:t>
                      </a:r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정현정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0866787"/>
                  </a:ext>
                </a:extLst>
              </a:tr>
              <a:tr h="213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비밀번호 재입력 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19046"/>
                  </a:ext>
                </a:extLst>
              </a:tr>
              <a:tr h="213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예약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호텔 예약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김종관</a:t>
                      </a:r>
                      <a:r>
                        <a:rPr lang="en-US" altLang="ko-KR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, </a:t>
                      </a:r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김현석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관리자페이지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회원 정보 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정현정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3433790"/>
                  </a:ext>
                </a:extLst>
              </a:tr>
              <a:tr h="213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예약 수정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회원 정보 수정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8914"/>
                  </a:ext>
                </a:extLst>
              </a:tr>
              <a:tr h="213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오류페이지 대체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회원 탈퇴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29054"/>
                  </a:ext>
                </a:extLst>
              </a:tr>
              <a:tr h="213846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리뷰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리뷰 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양우진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예약 정보 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김종관</a:t>
                      </a:r>
                      <a:r>
                        <a:rPr lang="en-US" altLang="ko-KR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, </a:t>
                      </a:r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김현석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1748138"/>
                  </a:ext>
                </a:extLst>
              </a:tr>
              <a:tr h="213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개인 리뷰조회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예약 정보 수정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55478"/>
                  </a:ext>
                </a:extLst>
              </a:tr>
              <a:tr h="213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리뷰 작성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예약 확인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65983"/>
                  </a:ext>
                </a:extLst>
              </a:tr>
              <a:tr h="213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좋아요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리뷰 정보 조회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양우진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362971"/>
                  </a:ext>
                </a:extLst>
              </a:tr>
              <a:tr h="213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리뷰 수정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리뷰 정보 수정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09155"/>
                  </a:ext>
                </a:extLst>
              </a:tr>
              <a:tr h="213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리뷰 삭제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L="17584" marR="17584" marT="11722" marB="11722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dirty="0"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리뷰 삭제</a:t>
                      </a:r>
                    </a:p>
                  </a:txBody>
                  <a:tcPr marL="17584" marR="17584" marT="11722" marB="1172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65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6519" y="502024"/>
            <a:ext cx="1668799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51" b="96622" l="2649" r="963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24" y="1759243"/>
            <a:ext cx="2876951" cy="2819794"/>
          </a:xfrm>
          <a:prstGeom prst="rect">
            <a:avLst/>
          </a:prstGeom>
        </p:spPr>
      </p:pic>
      <p:pic>
        <p:nvPicPr>
          <p:cNvPr id="11" name="그림 10" descr="&lt;strong&gt;스프링&lt;/strong&gt;(&lt;strong&gt;Spring&lt;/strong&gt;), &lt;strong&gt;스프링 부트&lt;/strong&gt;(&lt;strong&gt;Spring&lt;/strong&gt; &lt;strong&gt;Boot&lt;/strong&gt;)란? 개념 정리 - Easy is Perfe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75" y="1169550"/>
            <a:ext cx="5602893" cy="2401240"/>
          </a:xfrm>
          <a:prstGeom prst="rect">
            <a:avLst/>
          </a:prstGeom>
        </p:spPr>
      </p:pic>
      <p:pic>
        <p:nvPicPr>
          <p:cNvPr id="1032" name="Picture 8" descr="안드로이드를 위한 Gradle #1, 구글은 왜 그레이들을 채택했을까 - 한빛미디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896" y="3166955"/>
            <a:ext cx="4568054" cy="151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224250" y="5168085"/>
            <a:ext cx="37434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STS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4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SpringBoot</a:t>
            </a:r>
            <a:r>
              <a:rPr lang="ko-KR" altLang="en-US" sz="2000" dirty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/ </a:t>
            </a:r>
            <a:r>
              <a:rPr lang="ko-KR" altLang="en-US" sz="2000" dirty="0" err="1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Gradle</a:t>
            </a:r>
            <a:endParaRPr lang="ko-KR" altLang="en-US" sz="2000" dirty="0">
              <a:solidFill>
                <a:srgbClr val="21212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0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6519" y="502024"/>
            <a:ext cx="1668799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Apache-Tomcat] - 톰캣 설치 및 이클립스 연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15" y="1416890"/>
            <a:ext cx="3517285" cy="351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408207" y="1416891"/>
            <a:ext cx="2982330" cy="3633642"/>
            <a:chOff x="5726005" y="1038431"/>
            <a:chExt cx="3127077" cy="3810000"/>
          </a:xfrm>
        </p:grpSpPr>
        <p:pic>
          <p:nvPicPr>
            <p:cNvPr id="2056" name="Picture 8" descr="하나금융그룹, 오라클 클라우드 기반 통합 멤버십 서비스 운영 &lt; 컴퓨팅 &lt; 기사본문 - 디지털투데이 (DigitalToday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96" b="89911" l="0" r="100000">
                          <a14:foregroundMark x1="34167" y1="55490" x2="34167" y2="55490"/>
                          <a14:foregroundMark x1="48333" y1="54599" x2="48333" y2="54599"/>
                          <a14:foregroundMark x1="54500" y1="57864" x2="54500" y2="57864"/>
                          <a14:foregroundMark x1="69167" y1="53412" x2="69167" y2="53412"/>
                          <a14:foregroundMark x1="85167" y1="53412" x2="85167" y2="534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363" y="3109668"/>
              <a:ext cx="3095719" cy="1738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오라클 익스프레스 11g (Oracle Express 11g) 설치 파일 다운로드 링크 입니다. : 데이터 셰프 : 아카이브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6005" y="1038431"/>
              <a:ext cx="3031434" cy="303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24250" y="5168085"/>
            <a:ext cx="37434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Apache Tomcat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9 </a:t>
            </a:r>
            <a:r>
              <a:rPr lang="en-US" altLang="ko-KR" sz="2000" dirty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oracle </a:t>
            </a:r>
            <a:r>
              <a:rPr lang="en-US" altLang="ko-KR" sz="2000" dirty="0" err="1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xe</a:t>
            </a:r>
            <a:endParaRPr lang="ko-KR" altLang="en-US" sz="2000" dirty="0">
              <a:solidFill>
                <a:srgbClr val="21212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5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6519" y="502024"/>
            <a:ext cx="1668799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37907" y="2241361"/>
            <a:ext cx="5685804" cy="2314967"/>
            <a:chOff x="1930587" y="2034172"/>
            <a:chExt cx="5685804" cy="2314967"/>
          </a:xfrm>
        </p:grpSpPr>
        <p:pic>
          <p:nvPicPr>
            <p:cNvPr id="3074" name="Picture 2" descr="HTML5 - 위키백과, 우리 모두의 백과사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587" y="2142954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SS - 위키백과, 우리 모두의 백과사전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463" y="2144166"/>
              <a:ext cx="1518191" cy="2141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자바스크립트(JavaScript) 공부하자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424" y="2034172"/>
              <a:ext cx="2314967" cy="2314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jQuery(제이쿼리) 정리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50" y="1103048"/>
            <a:ext cx="4173817" cy="227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AVA] JVM은 무엇이며 자바 코드는 어떻게 실행하는 것인가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48" y="2870033"/>
            <a:ext cx="3471090" cy="21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36683" y="5168085"/>
            <a:ext cx="5859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Html5 / </a:t>
            </a:r>
            <a:r>
              <a:rPr lang="en-US" altLang="ko-KR" sz="2000" dirty="0" err="1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css</a:t>
            </a:r>
            <a:r>
              <a:rPr lang="en-US" altLang="ko-KR" sz="2000" dirty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</a:t>
            </a:r>
            <a:r>
              <a:rPr lang="en-US" altLang="ko-KR" sz="2000" dirty="0" err="1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javaScript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– </a:t>
            </a:r>
            <a:r>
              <a:rPr lang="en-US" altLang="ko-KR" sz="2000" dirty="0" err="1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jquery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/ java</a:t>
            </a:r>
          </a:p>
        </p:txBody>
      </p:sp>
    </p:spTree>
    <p:extLst>
      <p:ext uri="{BB962C8B-B14F-4D97-AF65-F5344CB8AC3E}">
        <p14:creationId xmlns:p14="http://schemas.microsoft.com/office/powerpoint/2010/main" val="4190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6519" y="502024"/>
            <a:ext cx="1668799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10205" y="5079305"/>
            <a:ext cx="1959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mvc</a:t>
            </a:r>
            <a:r>
              <a:rPr lang="en-US" altLang="ko-KR" sz="2000" dirty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패턴 개발</a:t>
            </a:r>
            <a:endParaRPr lang="en-US" altLang="ko-KR" sz="2000" dirty="0" smtClean="0">
              <a:solidFill>
                <a:srgbClr val="21212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35846" y="5079305"/>
            <a:ext cx="1959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mybatis</a:t>
            </a:r>
            <a:endParaRPr lang="en-US" altLang="ko-KR" sz="2000" dirty="0" smtClean="0">
              <a:solidFill>
                <a:srgbClr val="21212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29" y="2281199"/>
            <a:ext cx="3181794" cy="25911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53" y="1589250"/>
            <a:ext cx="4630189" cy="32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6519" y="502024"/>
            <a:ext cx="1668799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26090" y="4765706"/>
            <a:ext cx="1959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lombok</a:t>
            </a:r>
            <a:endParaRPr lang="en-US" altLang="ko-KR" sz="2000" dirty="0" smtClean="0">
              <a:solidFill>
                <a:srgbClr val="21212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56262" y="4765706"/>
            <a:ext cx="1959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tiles</a:t>
            </a:r>
            <a:endParaRPr lang="en-US" altLang="ko-KR" sz="2000" dirty="0" smtClean="0">
              <a:solidFill>
                <a:srgbClr val="21212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95" y="2541016"/>
            <a:ext cx="2912953" cy="177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93" y="2505851"/>
            <a:ext cx="3581900" cy="1581371"/>
          </a:xfrm>
          <a:prstGeom prst="rect">
            <a:avLst/>
          </a:prstGeom>
        </p:spPr>
      </p:pic>
      <p:pic>
        <p:nvPicPr>
          <p:cNvPr id="1026" name="Picture 2" descr="Ajax - 위키백과, 우리 모두의 백과사전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51" y="2505851"/>
            <a:ext cx="3073436" cy="14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275388" y="4765706"/>
            <a:ext cx="1959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jax</a:t>
            </a:r>
          </a:p>
        </p:txBody>
      </p:sp>
    </p:spTree>
    <p:extLst>
      <p:ext uri="{BB962C8B-B14F-4D97-AF65-F5344CB8AC3E}">
        <p14:creationId xmlns:p14="http://schemas.microsoft.com/office/powerpoint/2010/main" val="12124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6519" y="502024"/>
            <a:ext cx="1668799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협업 툴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100" name="Picture 4" descr="Git &amp; GitHub] 깃(git)이란 무엇인가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8" y="2823462"/>
            <a:ext cx="3403466" cy="142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] git 로컬에 만들기, github 연동하기, add -- commit -- push (0717 1차 수정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929" r="89953">
                        <a14:foregroundMark x1="27927" y1="80459" x2="28204" y2="86788"/>
                        <a14:foregroundMark x1="38331" y1="83149" x2="38331" y2="83149"/>
                        <a14:foregroundMark x1="43829" y1="80380" x2="43829" y2="80380"/>
                        <a14:foregroundMark x1="38331" y1="72152" x2="38331" y2="72152"/>
                        <a14:foregroundMark x1="50554" y1="79747" x2="52097" y2="80696"/>
                        <a14:foregroundMark x1="60166" y1="83465" x2="60166" y2="83465"/>
                        <a14:foregroundMark x1="70134" y1="80380" x2="70134" y2="803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91" y="1660202"/>
            <a:ext cx="6230833" cy="311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6683" y="5168085"/>
            <a:ext cx="5859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git</a:t>
            </a:r>
            <a:r>
              <a:rPr lang="en-US" altLang="ko-KR" sz="2000" dirty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/ </a:t>
            </a:r>
            <a:r>
              <a:rPr lang="en-US" altLang="ko-KR" sz="2000" dirty="0" err="1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github</a:t>
            </a:r>
            <a:r>
              <a:rPr lang="en-US" altLang="ko-KR" sz="2000" dirty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21212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통한 협업</a:t>
            </a:r>
            <a:endParaRPr lang="en-US" altLang="ko-KR" sz="2000" dirty="0" smtClean="0">
              <a:solidFill>
                <a:srgbClr val="21212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0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8" y="1554260"/>
            <a:ext cx="11595432" cy="45357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48187" y="735717"/>
            <a:ext cx="3485663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74619" y="502024"/>
            <a:ext cx="3102031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구조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908839" y="1449527"/>
            <a:ext cx="1225011" cy="51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예약 테이블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2699" y="1336741"/>
            <a:ext cx="1225011" cy="51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리뷰 테이블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243446" y="3765933"/>
            <a:ext cx="1633257" cy="51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고객문의 테이블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013653" y="5533577"/>
            <a:ext cx="1633257" cy="51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회원 테이블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484466" y="1500746"/>
            <a:ext cx="1633257" cy="51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예약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펫 서비스 테이블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2699" y="5285666"/>
            <a:ext cx="1798061" cy="51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리뷰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좋아요 테이블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549419" y="1681493"/>
            <a:ext cx="2310861" cy="302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호텔 소개 테이블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644918" y="1680596"/>
            <a:ext cx="2310861" cy="302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시설 소개 테이블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0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6519" y="502024"/>
            <a:ext cx="1668799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369366" y="1714500"/>
            <a:ext cx="5453269" cy="39930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en-US" altLang="ko-KR" sz="2400" spc="-150" dirty="0" smtClean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 smtClean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spc="-150" dirty="0" err="1" smtClean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en-US" altLang="ko-KR" sz="2400" spc="-150" dirty="0" smtClean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spc="-150" dirty="0" smtClean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명세서</a:t>
            </a:r>
            <a:endParaRPr lang="en-US" altLang="ko-KR" sz="2400" spc="-150" dirty="0" smtClean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 smtClean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역할</a:t>
            </a:r>
            <a:endParaRPr lang="en-US" altLang="ko-KR" sz="2400" spc="-150" dirty="0" smtClean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구조</a:t>
            </a:r>
            <a:endParaRPr lang="en-US" altLang="ko-KR" sz="2400" spc="-150" dirty="0" smtClean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 smtClean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</a:t>
            </a:r>
            <a:endParaRPr lang="en-US" altLang="ko-KR" sz="2400" spc="-150" dirty="0" smtClean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 smtClean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협업 툴</a:t>
            </a:r>
            <a:endParaRPr lang="en-US" altLang="ko-KR" sz="2400" spc="-150" dirty="0" smtClean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pc="-150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solidFill>
                  <a:srgbClr val="21212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베이스 구조</a:t>
            </a:r>
            <a:endParaRPr lang="en-US" altLang="ko-KR" sz="2400" spc="-150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spc="-150" dirty="0">
              <a:solidFill>
                <a:srgbClr val="21212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1155211" y="3319406"/>
            <a:ext cx="6869449" cy="65910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9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대부분의 반려동물 호텔서비스는 카카오톡이나 전화로만 예약이 가능</a:t>
            </a:r>
            <a:endParaRPr lang="en-US" altLang="ko-KR" dirty="0">
              <a:solidFill>
                <a:srgbClr val="21212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9113" y="502024"/>
            <a:ext cx="3067293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26" y="1894671"/>
            <a:ext cx="3405961" cy="468854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469812" y="1790136"/>
            <a:ext cx="1747558" cy="566361"/>
            <a:chOff x="890867" y="2186266"/>
            <a:chExt cx="1747558" cy="56636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867" y="2186266"/>
              <a:ext cx="685896" cy="56205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452938" y="2229407"/>
              <a:ext cx="11854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spc="-150" dirty="0" err="1" smtClean="0">
                  <a:solidFill>
                    <a:srgbClr val="2121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Anitel</a:t>
              </a:r>
              <a:r>
                <a:rPr lang="en-US" altLang="ko-KR" spc="-150" dirty="0" smtClean="0">
                  <a:solidFill>
                    <a:srgbClr val="2121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ko-KR" altLang="en-US" dirty="0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803062" y="2551318"/>
            <a:ext cx="7903856" cy="609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altLang="ko-KR" sz="180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  <a:endParaRPr lang="en-US" altLang="ko-KR" sz="1600" dirty="0">
              <a:solidFill>
                <a:srgbClr val="21212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91162" y="2399816"/>
            <a:ext cx="5590688" cy="6587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5211" y="5099651"/>
            <a:ext cx="6869449" cy="65910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9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예약 정보를 바로 확인하기 어렵고 변경도 시간이 </a:t>
            </a:r>
            <a:r>
              <a:rPr lang="ko-KR" altLang="en-US" dirty="0" smtClean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걸림</a:t>
            </a:r>
            <a:endParaRPr lang="en-US" altLang="ko-KR" dirty="0">
              <a:solidFill>
                <a:srgbClr val="21212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337523" y="4220484"/>
            <a:ext cx="504825" cy="637191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1155211" y="3319405"/>
            <a:ext cx="6869449" cy="2471861"/>
          </a:xfrm>
          <a:prstGeom prst="roundRect">
            <a:avLst>
              <a:gd name="adj" fmla="val 14934"/>
            </a:avLst>
          </a:prstGeom>
          <a:noFill/>
          <a:ln w="19050">
            <a:solidFill>
              <a:srgbClr val="C9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실시간으로 예약과 조회가 가능한</a:t>
            </a:r>
            <a:r>
              <a:rPr lang="en-US" altLang="ko-KR" dirty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펫 호텔 서비스 웹사이트를 제작</a:t>
            </a:r>
            <a:endParaRPr lang="en-US" altLang="ko-KR" dirty="0" smtClean="0">
              <a:solidFill>
                <a:srgbClr val="21212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endParaRPr lang="en-US" altLang="ko-KR" dirty="0">
              <a:solidFill>
                <a:srgbClr val="21212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사이트로도 이용할 수 있어 예약과 변경 및 관리가 쉽다</a:t>
            </a:r>
            <a:r>
              <a:rPr lang="en-US" altLang="ko-KR" dirty="0" smtClean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dirty="0">
              <a:solidFill>
                <a:srgbClr val="21212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9113" y="502024"/>
            <a:ext cx="3067293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26" y="1894671"/>
            <a:ext cx="3405961" cy="468854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469812" y="1790136"/>
            <a:ext cx="1747558" cy="566361"/>
            <a:chOff x="890867" y="2186266"/>
            <a:chExt cx="1747558" cy="56636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867" y="2186266"/>
              <a:ext cx="685896" cy="56205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452938" y="2229407"/>
              <a:ext cx="11854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spc="-150" dirty="0" err="1" smtClean="0">
                  <a:solidFill>
                    <a:srgbClr val="2121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Anitel</a:t>
              </a:r>
              <a:r>
                <a:rPr lang="en-US" altLang="ko-KR" spc="-150" dirty="0" smtClean="0">
                  <a:solidFill>
                    <a:srgbClr val="2121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endParaRPr lang="ko-KR" altLang="en-US" dirty="0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803062" y="2551318"/>
            <a:ext cx="7903856" cy="609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altLang="ko-KR" sz="1800" dirty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Solution</a:t>
            </a:r>
            <a:endParaRPr lang="en-US" altLang="ko-KR" sz="1600" dirty="0">
              <a:solidFill>
                <a:srgbClr val="21212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91162" y="2399816"/>
            <a:ext cx="5590688" cy="6587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9113" y="502024"/>
            <a:ext cx="3067293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en-US" altLang="ko-KR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명세서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79954" y="1792562"/>
            <a:ext cx="340267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메인 페이지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main.do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/returnReview.do 메인페이지에서 리뷰 조회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91484" y="2985251"/>
            <a:ext cx="26628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호텔 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소개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/introduce.do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호텔 소개 페이지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/modintroduce.do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호텔 소개 수정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79954" y="4115781"/>
            <a:ext cx="26628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시설 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소개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/facilities.do 시설소개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/modfacilities.do 시설소개 수정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12665" y="919382"/>
            <a:ext cx="44367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유저</a:t>
            </a:r>
            <a:endPara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/login.do -  로그인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/logout.do -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로그아웃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/userForm.do -회원가입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/find_id_form.do - 로그인 아이디 찾기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/find_pw_form.do - 로그인 패스워드 찾기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/find_id.do - 아이디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찾기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/find_pw.do - 패스워드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찾기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/addUser.do 회원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추가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idCheck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- 아이디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중복 확인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/loginForm.do - 로그인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/pw_changeForm.do -비밀번호 확인(회원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정보수정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/modMemberForm.do 회원 정보수정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/modMember.do - 회원 정보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수정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retirng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탈퇴하기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/adduserprofill_pic.do 프로필 이미지</a:t>
            </a:r>
          </a:p>
        </p:txBody>
      </p:sp>
    </p:spTree>
    <p:extLst>
      <p:ext uri="{BB962C8B-B14F-4D97-AF65-F5344CB8AC3E}">
        <p14:creationId xmlns:p14="http://schemas.microsoft.com/office/powerpoint/2010/main" val="24153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9113" y="502024"/>
            <a:ext cx="3067293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en-US" altLang="ko-KR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명세서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44138" y="1672644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예약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/reservationForm.do 예약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/reservationComplete.do 예약 완료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/reservationUpdate.do 예약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수정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/reservationAdd.do 예약 삽입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438293" y="139564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리뷰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review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reviewDetail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_[1~3].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do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리뷰조회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1~3 소형, 중형 대형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분류별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/review/reviewForm.do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리뷰작성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/review/checkReview.do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리뷰작성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여부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확인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review/checkReview2.do 관리자페이지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리뷰조회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/review/viewReview.do 리뷰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상세보기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/review/reviewBoard.do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리뷰통합게시판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/returnAllRes.do 자신의 예약 조회)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리뷰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작성전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/review/addNewReview.do 리뷰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작성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/review/removeReview.do 리뷰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삭제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/review/modReview.do 리뷰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수정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/like/like.do 좋아요 또는 좋아요 취소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44138" y="356001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마이페이지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/mypage/myPage.do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마이페이지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이동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/mypage/checkReserve.do 예약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조회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/mypage/cancelMyReserve.do</a:t>
            </a:r>
          </a:p>
        </p:txBody>
      </p:sp>
    </p:spTree>
    <p:extLst>
      <p:ext uri="{BB962C8B-B14F-4D97-AF65-F5344CB8AC3E}">
        <p14:creationId xmlns:p14="http://schemas.microsoft.com/office/powerpoint/2010/main" val="41218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9113" y="502024"/>
            <a:ext cx="3067293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en-US" altLang="ko-KR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명세서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83697" y="227146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문의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/questions/questionsList.do 고객센터 페이지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/questions/*Form.do 각 작성 게시판으로 이동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/questions/questionViewArticle.do 문의 글 조회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/questions/addNewQuestion.do 문의 글 작성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/questions/addReplyQuestion.do 답글 작성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/questions/removeArticle.do 글 삭제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/questions/modQuestionsArticle.do 글 수정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72163" y="3079379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멤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버십</a:t>
            </a:r>
            <a:endParaRPr lang="en-US" altLang="ko-KR" sz="1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/membership.do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멤버십 조회 페이지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memberShipMod.do 이용횟수 조회</a:t>
            </a:r>
          </a:p>
        </p:txBody>
      </p:sp>
    </p:spTree>
    <p:extLst>
      <p:ext uri="{BB962C8B-B14F-4D97-AF65-F5344CB8AC3E}">
        <p14:creationId xmlns:p14="http://schemas.microsoft.com/office/powerpoint/2010/main" val="3736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9113" y="502024"/>
            <a:ext cx="3067293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pc="-150" dirty="0" err="1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en-US" altLang="ko-KR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명세서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45397" y="204275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관리자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회원  -------------------------------------------------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/admin/adminUserList.do 회원 조회 페이지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이동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/returnAllUser.do 회원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목록 전체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조회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첫 회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한정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조회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/adminSearchUser.do 검색, 필터 된 유저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목록 조회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adminModUser.do 회원정보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수정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/adminActiveUser.do 탈퇴한 유저 활성화.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계정 복구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78078" y="236157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예약  -------------------------------------------------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/admin/adminResList.do 예약 조회 페이지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/ResPageAjax.do 예약 정보 조회 )필터,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페이징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검색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/SearchReservationNum.do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예약 정보 상세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ReservaitionCheckY.do 예약확인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/ReservaitionCheckC.do 예약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취소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/adminResUpdate.do 예약 수정</a:t>
            </a:r>
          </a:p>
        </p:txBody>
      </p:sp>
    </p:spTree>
    <p:extLst>
      <p:ext uri="{BB962C8B-B14F-4D97-AF65-F5344CB8AC3E}">
        <p14:creationId xmlns:p14="http://schemas.microsoft.com/office/powerpoint/2010/main" val="17333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56"/>
          <p:cNvSpPr/>
          <p:nvPr/>
        </p:nvSpPr>
        <p:spPr>
          <a:xfrm>
            <a:off x="3544382" y="1404015"/>
            <a:ext cx="7533193" cy="285509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rot="5400000">
            <a:off x="9111127" y="3851117"/>
            <a:ext cx="633499" cy="76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233651" y="1706091"/>
            <a:ext cx="633499" cy="221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8187" y="735717"/>
            <a:ext cx="3114261" cy="367331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66358" y="502024"/>
            <a:ext cx="3067293" cy="601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pc="-150" dirty="0" smtClean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구조</a:t>
            </a:r>
            <a:endParaRPr lang="ko-KR" altLang="en-US" sz="3200" spc="-15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0014" y="6486579"/>
            <a:ext cx="11391973" cy="457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485814" y="1892694"/>
            <a:ext cx="748218" cy="801541"/>
            <a:chOff x="1853958" y="3179353"/>
            <a:chExt cx="748218" cy="801541"/>
          </a:xfrm>
        </p:grpSpPr>
        <p:grpSp>
          <p:nvGrpSpPr>
            <p:cNvPr id="28" name="그룹 27"/>
            <p:cNvGrpSpPr/>
            <p:nvPr/>
          </p:nvGrpSpPr>
          <p:grpSpPr>
            <a:xfrm>
              <a:off x="1920638" y="3179353"/>
              <a:ext cx="540424" cy="801541"/>
              <a:chOff x="932776" y="2993273"/>
              <a:chExt cx="540424" cy="801541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932776" y="3261413"/>
                <a:ext cx="540424" cy="533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045962" y="2993273"/>
                <a:ext cx="314051" cy="314051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32776" y="3474696"/>
                <a:ext cx="540424" cy="3201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853958" y="3660775"/>
              <a:ext cx="748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2121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</a:t>
              </a:r>
              <a:r>
                <a:rPr lang="en-US" altLang="ko-KR" sz="1400" dirty="0" smtClean="0">
                  <a:solidFill>
                    <a:srgbClr val="2121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dmin</a:t>
              </a:r>
              <a:endParaRPr lang="ko-KR" altLang="en-US" sz="1400" dirty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473341" y="1706090"/>
            <a:ext cx="1752845" cy="1735962"/>
            <a:chOff x="3584889" y="1483097"/>
            <a:chExt cx="1752845" cy="173596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889" y="1723425"/>
              <a:ext cx="1752845" cy="149563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941425" y="1483097"/>
              <a:ext cx="1039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2121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Front End</a:t>
              </a:r>
              <a:endParaRPr lang="ko-KR" altLang="en-US" sz="1400" dirty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841019" y="1706090"/>
            <a:ext cx="1203215" cy="1292198"/>
            <a:chOff x="7927037" y="1928231"/>
            <a:chExt cx="1203215" cy="1292198"/>
          </a:xfrm>
        </p:grpSpPr>
        <p:grpSp>
          <p:nvGrpSpPr>
            <p:cNvPr id="24" name="그룹 23"/>
            <p:cNvGrpSpPr/>
            <p:nvPr/>
          </p:nvGrpSpPr>
          <p:grpSpPr>
            <a:xfrm>
              <a:off x="7927037" y="2463550"/>
              <a:ext cx="1203215" cy="756879"/>
              <a:chOff x="1532109" y="3554771"/>
              <a:chExt cx="1346414" cy="846958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532109" y="3554771"/>
                <a:ext cx="1346414" cy="242529"/>
              </a:xfrm>
              <a:prstGeom prst="roundRect">
                <a:avLst>
                  <a:gd name="adj" fmla="val 28922"/>
                </a:avLst>
              </a:prstGeom>
              <a:solidFill>
                <a:srgbClr val="AAAA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647825" y="3640624"/>
                <a:ext cx="70822" cy="708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763541" y="3640624"/>
                <a:ext cx="70822" cy="708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883192" y="3640624"/>
                <a:ext cx="70822" cy="708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1532109" y="3854133"/>
                <a:ext cx="1346414" cy="242529"/>
              </a:xfrm>
              <a:prstGeom prst="roundRect">
                <a:avLst>
                  <a:gd name="adj" fmla="val 28922"/>
                </a:avLst>
              </a:prstGeom>
              <a:solidFill>
                <a:srgbClr val="C9C9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647825" y="3939986"/>
                <a:ext cx="70822" cy="708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763541" y="3939986"/>
                <a:ext cx="70822" cy="708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83192" y="3939986"/>
                <a:ext cx="70822" cy="708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532109" y="4159200"/>
                <a:ext cx="1346414" cy="242529"/>
              </a:xfrm>
              <a:prstGeom prst="roundRect">
                <a:avLst>
                  <a:gd name="adj" fmla="val 28922"/>
                </a:avLst>
              </a:prstGeom>
              <a:solidFill>
                <a:srgbClr val="AAAA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647825" y="4245053"/>
                <a:ext cx="70822" cy="708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763541" y="4245053"/>
                <a:ext cx="70822" cy="708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883192" y="4245053"/>
                <a:ext cx="70822" cy="708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043673" y="1928231"/>
              <a:ext cx="98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2121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Back End</a:t>
              </a:r>
              <a:endParaRPr lang="ko-KR" altLang="en-US" sz="1400" dirty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919056" y="4729284"/>
            <a:ext cx="1047137" cy="1576411"/>
            <a:chOff x="7207972" y="4738135"/>
            <a:chExt cx="1047137" cy="1576411"/>
          </a:xfrm>
        </p:grpSpPr>
        <p:grpSp>
          <p:nvGrpSpPr>
            <p:cNvPr id="7" name="그룹 6"/>
            <p:cNvGrpSpPr/>
            <p:nvPr/>
          </p:nvGrpSpPr>
          <p:grpSpPr>
            <a:xfrm>
              <a:off x="7207972" y="5038725"/>
              <a:ext cx="1047137" cy="1275821"/>
              <a:chOff x="5726005" y="1038431"/>
              <a:chExt cx="3127077" cy="3810000"/>
            </a:xfrm>
          </p:grpSpPr>
          <p:pic>
            <p:nvPicPr>
              <p:cNvPr id="8" name="Picture 8" descr="하나금융그룹, 오라클 클라우드 기반 통합 멤버십 서비스 운영 &lt; 컴퓨팅 &lt; 기사본문 - 디지털투데이 (DigitalToday)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496" b="89911" l="0" r="100000">
                            <a14:foregroundMark x1="34167" y1="55490" x2="34167" y2="55490"/>
                            <a14:foregroundMark x1="48333" y1="54599" x2="48333" y2="54599"/>
                            <a14:foregroundMark x1="54500" y1="57864" x2="54500" y2="57864"/>
                            <a14:foregroundMark x1="69167" y1="53412" x2="69167" y2="53412"/>
                            <a14:foregroundMark x1="85167" y1="53412" x2="85167" y2="5341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7363" y="3109668"/>
                <a:ext cx="3095719" cy="1738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0" descr="오라클 익스프레스 11g (Oracle Express 11g) 설치 파일 다운로드 링크 입니다. : 데이터 셰프 : 아카이브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6005" y="1038431"/>
                <a:ext cx="3031434" cy="3031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7238096" y="4738135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2121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Database</a:t>
              </a:r>
              <a:endParaRPr lang="ko-KR" altLang="en-US" sz="1400" dirty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338973" y="3481069"/>
            <a:ext cx="2021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JSP, JavaScript, jQuery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94912" y="3491837"/>
            <a:ext cx="2495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Boot, </a:t>
            </a:r>
            <a:r>
              <a:rPr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Gradle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mybatis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552700" y="2106980"/>
            <a:ext cx="1619250" cy="307425"/>
            <a:chOff x="2552700" y="2464130"/>
            <a:chExt cx="1619250" cy="307425"/>
          </a:xfrm>
        </p:grpSpPr>
        <p:cxnSp>
          <p:nvCxnSpPr>
            <p:cNvPr id="42" name="직선 화살표 연결선 41"/>
            <p:cNvCxnSpPr/>
            <p:nvPr/>
          </p:nvCxnSpPr>
          <p:spPr>
            <a:xfrm>
              <a:off x="2552700" y="2464130"/>
              <a:ext cx="1619250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2552701" y="2771555"/>
              <a:ext cx="1619249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597145" y="2457504"/>
            <a:ext cx="1619250" cy="307425"/>
            <a:chOff x="6496050" y="2388101"/>
            <a:chExt cx="1619250" cy="307425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6496050" y="2388101"/>
              <a:ext cx="1619250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>
              <a:off x="6496051" y="2695526"/>
              <a:ext cx="1619249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 rot="5400000">
            <a:off x="9122984" y="4133714"/>
            <a:ext cx="607253" cy="307425"/>
            <a:chOff x="2705100" y="2616530"/>
            <a:chExt cx="1619250" cy="307425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2705100" y="2616530"/>
              <a:ext cx="1619250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2705101" y="2923955"/>
              <a:ext cx="1619249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7008263" y="2150080"/>
            <a:ext cx="760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Request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79545" y="2778739"/>
            <a:ext cx="868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Response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485814" y="2970451"/>
            <a:ext cx="676788" cy="801541"/>
            <a:chOff x="1853958" y="3179353"/>
            <a:chExt cx="676788" cy="801541"/>
          </a:xfrm>
        </p:grpSpPr>
        <p:grpSp>
          <p:nvGrpSpPr>
            <p:cNvPr id="64" name="그룹 63"/>
            <p:cNvGrpSpPr/>
            <p:nvPr/>
          </p:nvGrpSpPr>
          <p:grpSpPr>
            <a:xfrm>
              <a:off x="1920638" y="3179353"/>
              <a:ext cx="540424" cy="801541"/>
              <a:chOff x="932776" y="2993273"/>
              <a:chExt cx="540424" cy="801541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932776" y="3261413"/>
                <a:ext cx="540424" cy="5334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045962" y="2993273"/>
                <a:ext cx="314051" cy="314051"/>
              </a:xfrm>
              <a:prstGeom prst="ellipse">
                <a:avLst/>
              </a:prstGeom>
              <a:solidFill>
                <a:srgbClr val="0070C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932776" y="3474696"/>
                <a:ext cx="540424" cy="3201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853958" y="3660775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2121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Users</a:t>
              </a:r>
              <a:endParaRPr lang="ko-KR" altLang="en-US" sz="1400" dirty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543916" y="3121187"/>
            <a:ext cx="1619250" cy="307425"/>
            <a:chOff x="2552700" y="2464130"/>
            <a:chExt cx="1619250" cy="307425"/>
          </a:xfrm>
        </p:grpSpPr>
        <p:cxnSp>
          <p:nvCxnSpPr>
            <p:cNvPr id="71" name="직선 화살표 연결선 70"/>
            <p:cNvCxnSpPr/>
            <p:nvPr/>
          </p:nvCxnSpPr>
          <p:spPr>
            <a:xfrm>
              <a:off x="2552700" y="2464130"/>
              <a:ext cx="1619250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flipH="1">
              <a:off x="2552701" y="2771555"/>
              <a:ext cx="1619249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2575090" y="1825423"/>
            <a:ext cx="15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예약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사이트 관리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1248" y="2439483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정보 조회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62282" y="2859284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예약 및 변경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35952" y="3462327"/>
            <a:ext cx="15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확인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예약 조회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40256" y="2489088"/>
            <a:ext cx="1521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ModelAndView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JSON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641</Words>
  <Application>Microsoft Office PowerPoint</Application>
  <PresentationFormat>와이드스크린</PresentationFormat>
  <Paragraphs>218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나눔스퀘어</vt:lpstr>
      <vt:lpstr>나눔스퀘어 ExtraBold</vt:lpstr>
      <vt:lpstr>나눔스퀘어 Light</vt:lpstr>
      <vt:lpstr>나눔스퀘어_ac</vt:lpstr>
      <vt:lpstr>나눔스퀘어_ac ExtraBold</vt:lpstr>
      <vt:lpstr>나눔스퀘어_ac Light</vt:lpstr>
      <vt:lpstr>맑은 고딕</vt:lpstr>
      <vt:lpstr>Arial</vt:lpstr>
      <vt:lpstr>Office 테마</vt:lpstr>
      <vt:lpstr>Anitel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Anitel</dc:title>
  <dc:creator>oem</dc:creator>
  <cp:lastModifiedBy>oem</cp:lastModifiedBy>
  <cp:revision>53</cp:revision>
  <dcterms:created xsi:type="dcterms:W3CDTF">2022-10-27T01:17:31Z</dcterms:created>
  <dcterms:modified xsi:type="dcterms:W3CDTF">2022-11-16T02:49:36Z</dcterms:modified>
</cp:coreProperties>
</file>