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irWPm5HhyOLps0Ah1XDGxx/AXS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CAB697-E4B9-426A-93A6-00BFE5E666E2}">
  <a:tblStyle styleId="{F8CAB697-E4B9-426A-93A6-00BFE5E666E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Average-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90500" lvl="0" marL="1244600" rtl="0" algn="l">
              <a:lnSpc>
                <a:spcPct val="115000"/>
              </a:lnSpc>
              <a:spcBef>
                <a:spcPts val="1200"/>
              </a:spcBef>
              <a:spcAft>
                <a:spcPts val="0"/>
              </a:spcAft>
              <a:buClr>
                <a:schemeClr val="dk1"/>
              </a:buClr>
              <a:buSzPts val="1100"/>
              <a:buFont typeface="Arial"/>
              <a:buNone/>
            </a:pPr>
            <a:r>
              <a:rPr lang="ko" sz="800">
                <a:solidFill>
                  <a:schemeClr val="dk1"/>
                </a:solidFill>
              </a:rPr>
              <a:t>상관 행렬의 결과 ‘MELT_WEIGHT’및 차분화한 변수는 종속변수와의 상관관계가 낮은 것으로 나타났다. 하지만 기본적인 머신러닝의 학습 알고리즘상 단일 독립변수가 종속변수에 영향을 끼치지 못하더라도 여러 독립변수간의 상호작용으로 인해 종속변수에 영향을 미칠 수가 있기 때문에 해당 변수를 머신러닝 분석을 위한 데이터로 사용하였다</a:t>
            </a:r>
            <a:r>
              <a:rPr lang="ko" sz="1400">
                <a:solidFill>
                  <a:schemeClr val="dk1"/>
                </a:solidFill>
              </a:rPr>
              <a:t>.</a:t>
            </a:r>
            <a:endParaRPr sz="1400">
              <a:solidFill>
                <a:schemeClr val="dk1"/>
              </a:solidFill>
            </a:endParaRPr>
          </a:p>
          <a:p>
            <a:pPr indent="0" lvl="0" marL="0" rtl="0" algn="l">
              <a:lnSpc>
                <a:spcPct val="100000"/>
              </a:lnSpc>
              <a:spcBef>
                <a:spcPts val="120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3"/>
          <p:cNvGrpSpPr/>
          <p:nvPr/>
        </p:nvGrpSpPr>
        <p:grpSpPr>
          <a:xfrm>
            <a:off x="4350279" y="2855377"/>
            <a:ext cx="443589" cy="105632"/>
            <a:chOff x="4137525" y="2915950"/>
            <a:chExt cx="869100" cy="207000"/>
          </a:xfrm>
        </p:grpSpPr>
        <p:sp>
          <p:nvSpPr>
            <p:cNvPr id="11" name="Google Shape;11;p2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3"/>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2"/>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4" name="Shape 24"/>
        <p:cNvGrpSpPr/>
        <p:nvPr/>
      </p:nvGrpSpPr>
      <p:grpSpPr>
        <a:xfrm>
          <a:off x="0" y="0"/>
          <a:ext cx="0" cy="0"/>
          <a:chOff x="0" y="0"/>
          <a:chExt cx="0" cy="0"/>
        </a:xfrm>
      </p:grpSpPr>
      <p:sp>
        <p:nvSpPr>
          <p:cNvPr id="25" name="Google Shape;25;p26"/>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6" name="Google Shape;26;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28"/>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 name="Google Shape;32;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3" name="Google Shape;33;p28"/>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2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35" name="Google Shape;35;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36" name="Google Shape;36;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617250"/>
            <a:ext cx="7801500" cy="1730100"/>
          </a:xfrm>
          <a:prstGeom prst="rect">
            <a:avLst/>
          </a:prstGeom>
          <a:noFill/>
          <a:ln>
            <a:noFill/>
          </a:ln>
        </p:spPr>
        <p:txBody>
          <a:bodyPr anchorCtr="0" anchor="b" bIns="91425" lIns="91425" spcFirstLastPara="1" rIns="91425" wrap="square" tIns="91425">
            <a:noAutofit/>
          </a:bodyPr>
          <a:lstStyle/>
          <a:p>
            <a:pPr indent="-317500" lvl="0" marL="990600" rtl="0" algn="ctr">
              <a:lnSpc>
                <a:spcPct val="115000"/>
              </a:lnSpc>
              <a:spcBef>
                <a:spcPts val="1200"/>
              </a:spcBef>
              <a:spcAft>
                <a:spcPts val="0"/>
              </a:spcAft>
              <a:buSzPts val="4800"/>
              <a:buNone/>
            </a:pPr>
            <a:r>
              <a:t/>
            </a:r>
            <a:endParaRPr sz="1600">
              <a:solidFill>
                <a:srgbClr val="1B1760"/>
              </a:solidFill>
              <a:latin typeface="Arial"/>
              <a:ea typeface="Arial"/>
              <a:cs typeface="Arial"/>
              <a:sym typeface="Arial"/>
            </a:endParaRPr>
          </a:p>
          <a:p>
            <a:pPr indent="0" lvl="0" marL="0" rtl="0" algn="l">
              <a:lnSpc>
                <a:spcPct val="115000"/>
              </a:lnSpc>
              <a:spcBef>
                <a:spcPts val="1200"/>
              </a:spcBef>
              <a:spcAft>
                <a:spcPts val="0"/>
              </a:spcAft>
              <a:buSzPts val="4800"/>
              <a:buNone/>
            </a:pPr>
            <a:r>
              <a:rPr lang="ko"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ctr">
              <a:lnSpc>
                <a:spcPct val="100000"/>
              </a:lnSpc>
              <a:spcBef>
                <a:spcPts val="1200"/>
              </a:spcBef>
              <a:spcAft>
                <a:spcPts val="0"/>
              </a:spcAft>
              <a:buSzPts val="4800"/>
              <a:buNone/>
            </a:pPr>
            <a:r>
              <a:t/>
            </a:r>
            <a:endParaRPr/>
          </a:p>
        </p:txBody>
      </p:sp>
      <p:sp>
        <p:nvSpPr>
          <p:cNvPr id="60" name="Google Shape;60;p1"/>
          <p:cNvSpPr txBox="1"/>
          <p:nvPr/>
        </p:nvSpPr>
        <p:spPr>
          <a:xfrm>
            <a:off x="487350" y="317350"/>
            <a:ext cx="8016900" cy="2485800"/>
          </a:xfrm>
          <a:prstGeom prst="rect">
            <a:avLst/>
          </a:prstGeom>
          <a:noFill/>
          <a:ln>
            <a:noFill/>
          </a:ln>
        </p:spPr>
        <p:txBody>
          <a:bodyPr anchorCtr="0" anchor="t" bIns="91425" lIns="91425" spcFirstLastPara="1" rIns="91425" wrap="square" tIns="91425">
            <a:spAutoFit/>
          </a:bodyPr>
          <a:lstStyle/>
          <a:p>
            <a:pPr indent="-317500" lvl="0" marL="990600" marR="0" rtl="0" algn="ctr">
              <a:lnSpc>
                <a:spcPct val="115000"/>
              </a:lnSpc>
              <a:spcBef>
                <a:spcPts val="1200"/>
              </a:spcBef>
              <a:spcAft>
                <a:spcPts val="0"/>
              </a:spcAft>
              <a:buClr>
                <a:srgbClr val="000000"/>
              </a:buClr>
              <a:buSzPts val="3000"/>
              <a:buFont typeface="Arial"/>
              <a:buNone/>
            </a:pPr>
            <a:r>
              <a:rPr b="1" i="0" lang="ko" sz="3000" u="none" cap="none" strike="noStrike">
                <a:solidFill>
                  <a:schemeClr val="dk1"/>
                </a:solidFill>
                <a:latin typeface="Arial"/>
                <a:ea typeface="Arial"/>
                <a:cs typeface="Arial"/>
                <a:sym typeface="Arial"/>
              </a:rPr>
              <a:t>용해탱크의 품질향상을 위한</a:t>
            </a:r>
            <a:endParaRPr b="1" i="0" sz="3000" u="none" cap="none" strike="noStrike">
              <a:solidFill>
                <a:schemeClr val="dk1"/>
              </a:solidFill>
              <a:latin typeface="Arial"/>
              <a:ea typeface="Arial"/>
              <a:cs typeface="Arial"/>
              <a:sym typeface="Arial"/>
            </a:endParaRPr>
          </a:p>
          <a:p>
            <a:pPr indent="-317500" lvl="0" marL="990600" marR="0" rtl="0" algn="ctr">
              <a:lnSpc>
                <a:spcPct val="115000"/>
              </a:lnSpc>
              <a:spcBef>
                <a:spcPts val="1200"/>
              </a:spcBef>
              <a:spcAft>
                <a:spcPts val="0"/>
              </a:spcAft>
              <a:buClr>
                <a:srgbClr val="000000"/>
              </a:buClr>
              <a:buSzPts val="3000"/>
              <a:buFont typeface="Arial"/>
              <a:buNone/>
            </a:pPr>
            <a:r>
              <a:rPr b="1" i="0" lang="ko" sz="3000" u="none" cap="none" strike="noStrike">
                <a:solidFill>
                  <a:schemeClr val="dk1"/>
                </a:solidFill>
                <a:latin typeface="Arial"/>
                <a:ea typeface="Arial"/>
                <a:cs typeface="Arial"/>
                <a:sym typeface="Arial"/>
              </a:rPr>
              <a:t>자동화 품질측정모델 개발</a:t>
            </a:r>
            <a:endParaRPr b="1" i="0" sz="3000" u="none" cap="none" strike="noStrike">
              <a:solidFill>
                <a:schemeClr val="dk1"/>
              </a:solidFill>
              <a:latin typeface="Arial"/>
              <a:ea typeface="Arial"/>
              <a:cs typeface="Arial"/>
              <a:sym typeface="Arial"/>
            </a:endParaRPr>
          </a:p>
          <a:p>
            <a:pPr indent="-317500" lvl="0" marL="990600" marR="0" rtl="0" algn="ctr">
              <a:lnSpc>
                <a:spcPct val="115000"/>
              </a:lnSpc>
              <a:spcBef>
                <a:spcPts val="1200"/>
              </a:spcBef>
              <a:spcAft>
                <a:spcPts val="0"/>
              </a:spcAft>
              <a:buClr>
                <a:srgbClr val="000000"/>
              </a:buClr>
              <a:buSzPts val="3000"/>
              <a:buFont typeface="Arial"/>
              <a:buNone/>
            </a:pPr>
            <a:r>
              <a:rPr b="1" i="0" lang="ko" sz="3000" u="none" cap="none" strike="noStrike">
                <a:solidFill>
                  <a:schemeClr val="dk1"/>
                </a:solidFill>
                <a:latin typeface="Arial"/>
                <a:ea typeface="Arial"/>
                <a:cs typeface="Arial"/>
                <a:sym typeface="Arial"/>
              </a:rPr>
              <a:t>(품질판단 시스템 구축)</a:t>
            </a:r>
            <a:endParaRPr b="1" i="0" sz="3000" u="none" cap="none" strike="noStrike">
              <a:solidFill>
                <a:schemeClr val="dk1"/>
              </a:solidFill>
              <a:latin typeface="Arial"/>
              <a:ea typeface="Arial"/>
              <a:cs typeface="Arial"/>
              <a:sym typeface="Arial"/>
            </a:endParaRPr>
          </a:p>
          <a:p>
            <a:pPr indent="-317500" lvl="0" marL="990600" marR="0" rtl="0" algn="ctr">
              <a:lnSpc>
                <a:spcPct val="115000"/>
              </a:lnSpc>
              <a:spcBef>
                <a:spcPts val="1200"/>
              </a:spcBef>
              <a:spcAft>
                <a:spcPts val="1200"/>
              </a:spcAft>
              <a:buClr>
                <a:srgbClr val="000000"/>
              </a:buClr>
              <a:buSzPts val="1600"/>
              <a:buFont typeface="Arial"/>
              <a:buNone/>
            </a:pPr>
            <a:r>
              <a:rPr b="0" i="0" lang="ko" sz="1600" u="none" cap="none" strike="noStrike">
                <a:solidFill>
                  <a:schemeClr val="dk1"/>
                </a:solidFill>
                <a:latin typeface="Arial"/>
                <a:ea typeface="Arial"/>
                <a:cs typeface="Arial"/>
                <a:sym typeface="Arial"/>
              </a:rPr>
              <a:t>(2022년 제2회 K-인공지능 제조데이터분석 경진대회)</a:t>
            </a:r>
            <a:endParaRPr b="0" i="0" sz="1400" u="none" cap="none" strike="noStrike">
              <a:solidFill>
                <a:srgbClr val="000000"/>
              </a:solidFill>
              <a:latin typeface="Average"/>
              <a:ea typeface="Average"/>
              <a:cs typeface="Average"/>
              <a:sym typeface="Average"/>
            </a:endParaRPr>
          </a:p>
        </p:txBody>
      </p:sp>
      <p:sp>
        <p:nvSpPr>
          <p:cNvPr id="61" name="Google Shape;61;p1"/>
          <p:cNvSpPr txBox="1"/>
          <p:nvPr/>
        </p:nvSpPr>
        <p:spPr>
          <a:xfrm>
            <a:off x="671250" y="3864825"/>
            <a:ext cx="79452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ko" sz="1900" u="none" cap="none" strike="noStrike">
                <a:solidFill>
                  <a:srgbClr val="FFFFFF"/>
                </a:solidFill>
                <a:latin typeface="Average"/>
                <a:ea typeface="Average"/>
                <a:cs typeface="Average"/>
                <a:sym typeface="Average"/>
              </a:rPr>
              <a:t>팀명: MM3</a:t>
            </a:r>
            <a:endParaRPr b="0" i="0" sz="1900" u="none" cap="none" strike="noStrike">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140" name="Google Shape;140;p10"/>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41" name="Google Shape;141;p10"/>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GRU 소개</a:t>
            </a:r>
            <a:endParaRPr sz="1800"/>
          </a:p>
        </p:txBody>
      </p:sp>
      <p:pic>
        <p:nvPicPr>
          <p:cNvPr id="142" name="Google Shape;142;p10"/>
          <p:cNvPicPr preferRelativeResize="0"/>
          <p:nvPr/>
        </p:nvPicPr>
        <p:blipFill rotWithShape="1">
          <a:blip r:embed="rId3">
            <a:alphaModFix/>
          </a:blip>
          <a:srcRect b="0" l="0" r="0" t="0"/>
          <a:stretch/>
        </p:blipFill>
        <p:spPr>
          <a:xfrm>
            <a:off x="462525" y="1482475"/>
            <a:ext cx="8015250" cy="27499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148" name="Google Shape;148;p11"/>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49" name="Google Shape;149;p11"/>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GRU layer 설계</a:t>
            </a:r>
            <a:endParaRPr sz="1800"/>
          </a:p>
        </p:txBody>
      </p:sp>
      <p:pic>
        <p:nvPicPr>
          <p:cNvPr id="150" name="Google Shape;150;p11"/>
          <p:cNvPicPr preferRelativeResize="0"/>
          <p:nvPr/>
        </p:nvPicPr>
        <p:blipFill rotWithShape="1">
          <a:blip r:embed="rId3">
            <a:alphaModFix/>
          </a:blip>
          <a:srcRect b="0" l="0" r="0" t="0"/>
          <a:stretch/>
        </p:blipFill>
        <p:spPr>
          <a:xfrm>
            <a:off x="913875" y="1204775"/>
            <a:ext cx="5808100" cy="1861573"/>
          </a:xfrm>
          <a:prstGeom prst="rect">
            <a:avLst/>
          </a:prstGeom>
          <a:noFill/>
          <a:ln>
            <a:noFill/>
          </a:ln>
        </p:spPr>
      </p:pic>
      <p:pic>
        <p:nvPicPr>
          <p:cNvPr id="151" name="Google Shape;151;p11"/>
          <p:cNvPicPr preferRelativeResize="0"/>
          <p:nvPr/>
        </p:nvPicPr>
        <p:blipFill rotWithShape="1">
          <a:blip r:embed="rId4">
            <a:alphaModFix/>
          </a:blip>
          <a:srcRect b="0" l="0" r="0" t="0"/>
          <a:stretch/>
        </p:blipFill>
        <p:spPr>
          <a:xfrm>
            <a:off x="913875" y="3209913"/>
            <a:ext cx="4429125" cy="193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157" name="Google Shape;157;p12"/>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58" name="Google Shape;158;p12"/>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손실함수와  옵티마이저(optimizer)  및 하이퍼파라미터 선정</a:t>
            </a:r>
            <a:endParaRPr sz="1800"/>
          </a:p>
        </p:txBody>
      </p:sp>
      <p:pic>
        <p:nvPicPr>
          <p:cNvPr id="159" name="Google Shape;159;p12"/>
          <p:cNvPicPr preferRelativeResize="0"/>
          <p:nvPr/>
        </p:nvPicPr>
        <p:blipFill rotWithShape="1">
          <a:blip r:embed="rId3">
            <a:alphaModFix/>
          </a:blip>
          <a:srcRect b="0" l="0" r="0" t="0"/>
          <a:stretch/>
        </p:blipFill>
        <p:spPr>
          <a:xfrm>
            <a:off x="612150" y="1435175"/>
            <a:ext cx="7031250" cy="291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165" name="Google Shape;165;p13"/>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66" name="Google Shape;166;p13"/>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 배치사이즈 설정 및 학습</a:t>
            </a:r>
            <a:endParaRPr sz="1800"/>
          </a:p>
        </p:txBody>
      </p:sp>
      <p:pic>
        <p:nvPicPr>
          <p:cNvPr id="167" name="Google Shape;167;p13"/>
          <p:cNvPicPr preferRelativeResize="0"/>
          <p:nvPr/>
        </p:nvPicPr>
        <p:blipFill rotWithShape="1">
          <a:blip r:embed="rId3">
            <a:alphaModFix/>
          </a:blip>
          <a:srcRect b="0" l="0" r="0" t="0"/>
          <a:stretch/>
        </p:blipFill>
        <p:spPr>
          <a:xfrm>
            <a:off x="315450" y="3254175"/>
            <a:ext cx="8591550" cy="1428750"/>
          </a:xfrm>
          <a:prstGeom prst="rect">
            <a:avLst/>
          </a:prstGeom>
          <a:noFill/>
          <a:ln>
            <a:noFill/>
          </a:ln>
        </p:spPr>
      </p:pic>
      <p:pic>
        <p:nvPicPr>
          <p:cNvPr id="168" name="Google Shape;168;p13"/>
          <p:cNvPicPr preferRelativeResize="0"/>
          <p:nvPr/>
        </p:nvPicPr>
        <p:blipFill rotWithShape="1">
          <a:blip r:embed="rId4">
            <a:alphaModFix/>
          </a:blip>
          <a:srcRect b="0" l="0" r="0" t="0"/>
          <a:stretch/>
        </p:blipFill>
        <p:spPr>
          <a:xfrm>
            <a:off x="315438" y="1301750"/>
            <a:ext cx="3019425" cy="1695450"/>
          </a:xfrm>
          <a:prstGeom prst="rect">
            <a:avLst/>
          </a:prstGeom>
          <a:noFill/>
          <a:ln>
            <a:noFill/>
          </a:ln>
        </p:spPr>
      </p:pic>
      <p:pic>
        <p:nvPicPr>
          <p:cNvPr id="169" name="Google Shape;169;p13"/>
          <p:cNvPicPr preferRelativeResize="0"/>
          <p:nvPr/>
        </p:nvPicPr>
        <p:blipFill rotWithShape="1">
          <a:blip r:embed="rId5">
            <a:alphaModFix/>
          </a:blip>
          <a:srcRect b="0" l="0" r="0" t="0"/>
          <a:stretch/>
        </p:blipFill>
        <p:spPr>
          <a:xfrm>
            <a:off x="4460625" y="244450"/>
            <a:ext cx="3888122" cy="289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175" name="Google Shape;175;p14"/>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76" name="Google Shape;176;p14"/>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Test data set 예측 및 혼동 행렬</a:t>
            </a:r>
            <a:endParaRPr sz="1800"/>
          </a:p>
        </p:txBody>
      </p:sp>
      <p:pic>
        <p:nvPicPr>
          <p:cNvPr id="177" name="Google Shape;177;p14"/>
          <p:cNvPicPr preferRelativeResize="0"/>
          <p:nvPr/>
        </p:nvPicPr>
        <p:blipFill rotWithShape="1">
          <a:blip r:embed="rId3">
            <a:alphaModFix/>
          </a:blip>
          <a:srcRect b="0" l="0" r="0" t="0"/>
          <a:stretch/>
        </p:blipFill>
        <p:spPr>
          <a:xfrm>
            <a:off x="467850" y="1435175"/>
            <a:ext cx="4784950" cy="789750"/>
          </a:xfrm>
          <a:prstGeom prst="rect">
            <a:avLst/>
          </a:prstGeom>
          <a:noFill/>
          <a:ln>
            <a:noFill/>
          </a:ln>
        </p:spPr>
      </p:pic>
      <p:pic>
        <p:nvPicPr>
          <p:cNvPr id="178" name="Google Shape;178;p14"/>
          <p:cNvPicPr preferRelativeResize="0"/>
          <p:nvPr/>
        </p:nvPicPr>
        <p:blipFill rotWithShape="1">
          <a:blip r:embed="rId4">
            <a:alphaModFix/>
          </a:blip>
          <a:srcRect b="0" l="0" r="0" t="0"/>
          <a:stretch/>
        </p:blipFill>
        <p:spPr>
          <a:xfrm>
            <a:off x="516600" y="2455325"/>
            <a:ext cx="4583800" cy="207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184" name="Google Shape;184;p15"/>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85" name="Google Shape;185;p15"/>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Test data set 평가지표 평가 결과</a:t>
            </a:r>
            <a:endParaRPr sz="1800"/>
          </a:p>
        </p:txBody>
      </p:sp>
      <p:pic>
        <p:nvPicPr>
          <p:cNvPr id="186" name="Google Shape;186;p15"/>
          <p:cNvPicPr preferRelativeResize="0"/>
          <p:nvPr/>
        </p:nvPicPr>
        <p:blipFill rotWithShape="1">
          <a:blip r:embed="rId3">
            <a:alphaModFix/>
          </a:blip>
          <a:srcRect b="0" l="0" r="0" t="0"/>
          <a:stretch/>
        </p:blipFill>
        <p:spPr>
          <a:xfrm>
            <a:off x="813300" y="1597250"/>
            <a:ext cx="5326400" cy="239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192" name="Google Shape;192;p16"/>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93" name="Google Shape;193;p16"/>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AI 분석 모델의 성능 확인 (50회 반복 독립시행)</a:t>
            </a:r>
            <a:endParaRPr sz="1800"/>
          </a:p>
        </p:txBody>
      </p:sp>
      <p:pic>
        <p:nvPicPr>
          <p:cNvPr id="194" name="Google Shape;194;p16"/>
          <p:cNvPicPr preferRelativeResize="0"/>
          <p:nvPr/>
        </p:nvPicPr>
        <p:blipFill rotWithShape="1">
          <a:blip r:embed="rId3">
            <a:alphaModFix/>
          </a:blip>
          <a:srcRect b="0" l="0" r="0" t="0"/>
          <a:stretch/>
        </p:blipFill>
        <p:spPr>
          <a:xfrm>
            <a:off x="152400" y="1435175"/>
            <a:ext cx="2660900" cy="3593932"/>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2994450" y="1420900"/>
            <a:ext cx="2660900" cy="3184185"/>
          </a:xfrm>
          <a:prstGeom prst="rect">
            <a:avLst/>
          </a:prstGeom>
          <a:noFill/>
          <a:ln>
            <a:noFill/>
          </a:ln>
        </p:spPr>
      </p:pic>
      <p:pic>
        <p:nvPicPr>
          <p:cNvPr id="196" name="Google Shape;196;p16"/>
          <p:cNvPicPr preferRelativeResize="0"/>
          <p:nvPr/>
        </p:nvPicPr>
        <p:blipFill rotWithShape="1">
          <a:blip r:embed="rId5">
            <a:alphaModFix/>
          </a:blip>
          <a:srcRect b="0" l="0" r="0" t="0"/>
          <a:stretch/>
        </p:blipFill>
        <p:spPr>
          <a:xfrm>
            <a:off x="5890225" y="1435175"/>
            <a:ext cx="2660900" cy="26977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202" name="Google Shape;202;p17"/>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203" name="Google Shape;203;p17"/>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AI 분석 모델의 성능 확인 (50회 반복 독립시행)</a:t>
            </a:r>
            <a:endParaRPr sz="1800"/>
          </a:p>
        </p:txBody>
      </p:sp>
      <p:pic>
        <p:nvPicPr>
          <p:cNvPr id="204" name="Google Shape;204;p17"/>
          <p:cNvPicPr preferRelativeResize="0"/>
          <p:nvPr/>
        </p:nvPicPr>
        <p:blipFill rotWithShape="1">
          <a:blip r:embed="rId3">
            <a:alphaModFix/>
          </a:blip>
          <a:srcRect b="0" l="0" r="0" t="0"/>
          <a:stretch/>
        </p:blipFill>
        <p:spPr>
          <a:xfrm>
            <a:off x="1381775" y="1435175"/>
            <a:ext cx="5087451" cy="297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210" name="Google Shape;210;p18"/>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211" name="Google Shape;211;p18"/>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AI 분석 모델의 성능 확인 (50회 반복 독립시행) 확률 분포함수</a:t>
            </a:r>
            <a:endParaRPr sz="1800"/>
          </a:p>
        </p:txBody>
      </p:sp>
      <p:pic>
        <p:nvPicPr>
          <p:cNvPr id="212" name="Google Shape;212;p18"/>
          <p:cNvPicPr preferRelativeResize="0"/>
          <p:nvPr/>
        </p:nvPicPr>
        <p:blipFill rotWithShape="1">
          <a:blip r:embed="rId3">
            <a:alphaModFix/>
          </a:blip>
          <a:srcRect b="0" l="0" r="0" t="0"/>
          <a:stretch/>
        </p:blipFill>
        <p:spPr>
          <a:xfrm>
            <a:off x="396650" y="1300225"/>
            <a:ext cx="7105463" cy="340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218" name="Google Shape;218;p19"/>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219" name="Google Shape;219;p19"/>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AI 분석 모델의 성능 확인 (50회 반복 독립시행) 누적확률분포함수</a:t>
            </a:r>
            <a:endParaRPr sz="1800"/>
          </a:p>
        </p:txBody>
      </p:sp>
      <p:pic>
        <p:nvPicPr>
          <p:cNvPr id="220" name="Google Shape;220;p19"/>
          <p:cNvPicPr preferRelativeResize="0"/>
          <p:nvPr/>
        </p:nvPicPr>
        <p:blipFill rotWithShape="1">
          <a:blip r:embed="rId3">
            <a:alphaModFix/>
          </a:blip>
          <a:srcRect b="0" l="0" r="0" t="0"/>
          <a:stretch/>
        </p:blipFill>
        <p:spPr>
          <a:xfrm>
            <a:off x="562000" y="1372075"/>
            <a:ext cx="7014291" cy="340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3000"/>
              <a:buNone/>
            </a:pPr>
            <a:r>
              <a:rPr lang="ko"/>
              <a:t>                                     목차</a:t>
            </a:r>
            <a:endParaRPr/>
          </a:p>
          <a:p>
            <a:pPr indent="0" lvl="0" marL="457200" rtl="0" algn="l">
              <a:lnSpc>
                <a:spcPct val="100000"/>
              </a:lnSpc>
              <a:spcBef>
                <a:spcPts val="0"/>
              </a:spcBef>
              <a:spcAft>
                <a:spcPts val="0"/>
              </a:spcAft>
              <a:buSzPts val="3000"/>
              <a:buNone/>
            </a:pPr>
            <a:r>
              <a:t/>
            </a:r>
            <a:endParaRPr/>
          </a:p>
          <a:p>
            <a:pPr indent="-419100" lvl="0" marL="457200" rtl="0" algn="l">
              <a:lnSpc>
                <a:spcPct val="100000"/>
              </a:lnSpc>
              <a:spcBef>
                <a:spcPts val="0"/>
              </a:spcBef>
              <a:spcAft>
                <a:spcPts val="0"/>
              </a:spcAft>
              <a:buSzPts val="3000"/>
              <a:buAutoNum type="arabicPeriod"/>
            </a:pPr>
            <a:r>
              <a:rPr lang="ko"/>
              <a:t>문제정의</a:t>
            </a:r>
            <a:endParaRPr/>
          </a:p>
          <a:p>
            <a:pPr indent="-419100" lvl="0" marL="457200" rtl="0" algn="l">
              <a:lnSpc>
                <a:spcPct val="100000"/>
              </a:lnSpc>
              <a:spcBef>
                <a:spcPts val="0"/>
              </a:spcBef>
              <a:spcAft>
                <a:spcPts val="0"/>
              </a:spcAft>
              <a:buSzPts val="3000"/>
              <a:buAutoNum type="arabicPeriod"/>
            </a:pPr>
            <a:r>
              <a:rPr lang="ko"/>
              <a:t>제조데이터 정의 및 처리 과정</a:t>
            </a:r>
            <a:endParaRPr/>
          </a:p>
          <a:p>
            <a:pPr indent="-419100" lvl="0" marL="457200" rtl="0" algn="l">
              <a:lnSpc>
                <a:spcPct val="100000"/>
              </a:lnSpc>
              <a:spcBef>
                <a:spcPts val="0"/>
              </a:spcBef>
              <a:spcAft>
                <a:spcPts val="0"/>
              </a:spcAft>
              <a:buSzPts val="3000"/>
              <a:buAutoNum type="arabicPeriod"/>
            </a:pPr>
            <a:r>
              <a:rPr lang="ko"/>
              <a:t>분석모델 개발 평가</a:t>
            </a:r>
            <a:endParaRPr/>
          </a:p>
          <a:p>
            <a:pPr indent="-419100" lvl="0" marL="457200" rtl="0" algn="l">
              <a:lnSpc>
                <a:spcPct val="100000"/>
              </a:lnSpc>
              <a:spcBef>
                <a:spcPts val="0"/>
              </a:spcBef>
              <a:spcAft>
                <a:spcPts val="0"/>
              </a:spcAft>
              <a:buSzPts val="3000"/>
              <a:buAutoNum type="arabicPeriod"/>
            </a:pPr>
            <a:r>
              <a:rPr lang="ko"/>
              <a:t>시사점 및 중소 제조기업에 미치는 파급효과</a:t>
            </a:r>
            <a:endParaRPr/>
          </a:p>
          <a:p>
            <a:pPr indent="0" lvl="0" marL="457200" rtl="0" algn="l">
              <a:lnSpc>
                <a:spcPct val="100000"/>
              </a:lnSpc>
              <a:spcBef>
                <a:spcPts val="0"/>
              </a:spcBef>
              <a:spcAft>
                <a:spcPts val="0"/>
              </a:spcAft>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265500" y="1733850"/>
            <a:ext cx="4045200" cy="167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ko" sz="3700"/>
              <a:t>시사점 및 </a:t>
            </a:r>
            <a:endParaRPr sz="3700"/>
          </a:p>
          <a:p>
            <a:pPr indent="0" lvl="0" marL="0" rtl="0" algn="l">
              <a:lnSpc>
                <a:spcPct val="100000"/>
              </a:lnSpc>
              <a:spcBef>
                <a:spcPts val="0"/>
              </a:spcBef>
              <a:spcAft>
                <a:spcPts val="0"/>
              </a:spcAft>
              <a:buSzPts val="4200"/>
              <a:buNone/>
            </a:pPr>
            <a:r>
              <a:rPr lang="ko" sz="3700"/>
              <a:t>중소 기업에 미치는 파급 효과</a:t>
            </a:r>
            <a:endParaRPr sz="3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ko"/>
              <a:t>시사점 및 파급효과</a:t>
            </a:r>
            <a:endParaRPr/>
          </a:p>
        </p:txBody>
      </p:sp>
      <p:sp>
        <p:nvSpPr>
          <p:cNvPr id="231" name="Google Shape;231;p21"/>
          <p:cNvSpPr txBox="1"/>
          <p:nvPr>
            <p:ph idx="1" type="body"/>
          </p:nvPr>
        </p:nvSpPr>
        <p:spPr>
          <a:xfrm>
            <a:off x="46702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ko" sz="2100">
                <a:solidFill>
                  <a:schemeClr val="dk1"/>
                </a:solidFill>
              </a:rPr>
              <a:t>중소기업 파급효과</a:t>
            </a:r>
            <a:endParaRPr b="1" sz="2100">
              <a:solidFill>
                <a:schemeClr val="dk1"/>
              </a:solidFill>
            </a:endParaRPr>
          </a:p>
          <a:p>
            <a:pPr indent="-330200" lvl="0" marL="457200" rtl="0" algn="l">
              <a:lnSpc>
                <a:spcPct val="115000"/>
              </a:lnSpc>
              <a:spcBef>
                <a:spcPts val="1600"/>
              </a:spcBef>
              <a:spcAft>
                <a:spcPts val="0"/>
              </a:spcAft>
              <a:buClr>
                <a:schemeClr val="dk1"/>
              </a:buClr>
              <a:buSzPts val="1600"/>
              <a:buChar char="●"/>
            </a:pPr>
            <a:r>
              <a:rPr lang="ko">
                <a:solidFill>
                  <a:schemeClr val="dk1"/>
                </a:solidFill>
                <a:latin typeface="Arial"/>
                <a:ea typeface="Arial"/>
                <a:cs typeface="Arial"/>
                <a:sym typeface="Arial"/>
              </a:rPr>
              <a:t>용해공정의 설비운영 데이터와 최종품질검사 데이터를 수집하고, 데이터 가공/전처리,AI 모델 개발과 제조공정의 적용 및 검증을 통해 열악한 중소기업에 빅데이터 및 AI기술을 적용하여 실질적인 품질향상 및 비용절감에 기여한다는 점에서 시사하는 바가크다고 판단된다.</a:t>
            </a:r>
            <a:endParaRPr>
              <a:solidFill>
                <a:schemeClr val="dk1"/>
              </a:solidFill>
              <a:latin typeface="Arial"/>
              <a:ea typeface="Arial"/>
              <a:cs typeface="Arial"/>
              <a:sym typeface="Arial"/>
            </a:endParaRPr>
          </a:p>
          <a:p>
            <a:pPr indent="0" lvl="0" marL="457200" rtl="0" algn="l">
              <a:lnSpc>
                <a:spcPct val="115000"/>
              </a:lnSpc>
              <a:spcBef>
                <a:spcPts val="1200"/>
              </a:spcBef>
              <a:spcAft>
                <a:spcPts val="1600"/>
              </a:spcAft>
              <a:buSzPts val="1400"/>
              <a:buNone/>
            </a:pPr>
            <a:r>
              <a:t/>
            </a:r>
            <a:endParaRPr sz="1600"/>
          </a:p>
        </p:txBody>
      </p:sp>
      <p:sp>
        <p:nvSpPr>
          <p:cNvPr id="232" name="Google Shape;232;p21"/>
          <p:cNvSpPr txBox="1"/>
          <p:nvPr>
            <p:ph idx="2" type="body"/>
          </p:nvPr>
        </p:nvSpPr>
        <p:spPr>
          <a:xfrm>
            <a:off x="4890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ko" sz="2100">
                <a:solidFill>
                  <a:schemeClr val="dk1"/>
                </a:solidFill>
              </a:rPr>
              <a:t>시사점</a:t>
            </a:r>
            <a:endParaRPr b="1" sz="2100">
              <a:solidFill>
                <a:schemeClr val="dk1"/>
              </a:solidFill>
            </a:endParaRPr>
          </a:p>
          <a:p>
            <a:pPr indent="-330200" lvl="0" marL="457200" rtl="0" algn="l">
              <a:lnSpc>
                <a:spcPct val="115000"/>
              </a:lnSpc>
              <a:spcBef>
                <a:spcPts val="1600"/>
              </a:spcBef>
              <a:spcAft>
                <a:spcPts val="0"/>
              </a:spcAft>
              <a:buClr>
                <a:schemeClr val="dk1"/>
              </a:buClr>
              <a:buSzPts val="1600"/>
              <a:buChar char="●"/>
            </a:pPr>
            <a:r>
              <a:rPr lang="ko">
                <a:solidFill>
                  <a:schemeClr val="dk1"/>
                </a:solidFill>
                <a:latin typeface="Arial"/>
                <a:ea typeface="Arial"/>
                <a:cs typeface="Arial"/>
                <a:sym typeface="Arial"/>
              </a:rPr>
              <a:t>본 분석을 통하여 빠르고 정확도 및 높은 평가지표의 AI모델을 설계 구현하였다.</a:t>
            </a:r>
            <a:endParaRPr>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ko">
                <a:solidFill>
                  <a:schemeClr val="dk1"/>
                </a:solidFill>
                <a:latin typeface="Arial"/>
                <a:ea typeface="Arial"/>
                <a:cs typeface="Arial"/>
                <a:sym typeface="Arial"/>
              </a:rPr>
              <a:t>공정설비 운영데이터에 따라 생산품질을 예측할 수있는 제품 생산 공정에 넓게 활용할 수 있을 것으로 판단된다.</a:t>
            </a:r>
            <a:endParaRPr>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ko">
                <a:solidFill>
                  <a:schemeClr val="dk1"/>
                </a:solidFill>
                <a:latin typeface="Arial"/>
                <a:ea typeface="Arial"/>
                <a:cs typeface="Arial"/>
                <a:sym typeface="Arial"/>
              </a:rPr>
              <a:t>결과론적 품질분석 -&gt; 예지적 품질분석 </a:t>
            </a:r>
            <a:endParaRPr>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ko">
                <a:solidFill>
                  <a:schemeClr val="dk1"/>
                </a:solidFill>
                <a:latin typeface="Arial"/>
                <a:ea typeface="Arial"/>
                <a:cs typeface="Arial"/>
                <a:sym typeface="Arial"/>
              </a:rPr>
              <a:t>AI 추론을 통한 생산시점의 실시간 불량 발생 예측 알람을 활용할 수 있을 것으로 판단된다.</a:t>
            </a:r>
            <a:endParaRPr>
              <a:solidFill>
                <a:schemeClr val="dk1"/>
              </a:solidFill>
              <a:latin typeface="Arial"/>
              <a:ea typeface="Arial"/>
              <a:cs typeface="Arial"/>
              <a:sym typeface="Arial"/>
            </a:endParaRPr>
          </a:p>
          <a:p>
            <a:pPr indent="0" lvl="0" marL="457200" rtl="0" algn="l">
              <a:lnSpc>
                <a:spcPct val="115000"/>
              </a:lnSpc>
              <a:spcBef>
                <a:spcPts val="1200"/>
              </a:spcBef>
              <a:spcAft>
                <a:spcPts val="1600"/>
              </a:spcAft>
              <a:buSzPts val="1400"/>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ko"/>
              <a:t>문제 정의</a:t>
            </a:r>
            <a:endParaRPr/>
          </a:p>
        </p:txBody>
      </p:sp>
      <p:grpSp>
        <p:nvGrpSpPr>
          <p:cNvPr id="72" name="Google Shape;72;p3"/>
          <p:cNvGrpSpPr/>
          <p:nvPr/>
        </p:nvGrpSpPr>
        <p:grpSpPr>
          <a:xfrm>
            <a:off x="431925" y="1304875"/>
            <a:ext cx="2628925" cy="3416400"/>
            <a:chOff x="431925" y="1304875"/>
            <a:chExt cx="2628925" cy="3416400"/>
          </a:xfrm>
        </p:grpSpPr>
        <p:sp>
          <p:nvSpPr>
            <p:cNvPr id="73" name="Google Shape;73;p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3"/>
          <p:cNvSpPr txBox="1"/>
          <p:nvPr>
            <p:ph idx="4294967295" type="body"/>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a:solidFill>
                  <a:schemeClr val="lt1"/>
                </a:solidFill>
              </a:rPr>
              <a:t>현장 이슈</a:t>
            </a:r>
            <a:endParaRPr>
              <a:solidFill>
                <a:schemeClr val="lt1"/>
              </a:solidFill>
            </a:endParaRPr>
          </a:p>
        </p:txBody>
      </p:sp>
      <p:sp>
        <p:nvSpPr>
          <p:cNvPr id="76" name="Google Shape;76;p3"/>
          <p:cNvSpPr txBox="1"/>
          <p:nvPr>
            <p:ph idx="4294967295" type="body"/>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600"/>
              <a:t>현장: 식품제조 가공 공정</a:t>
            </a:r>
            <a:endParaRPr sz="1600"/>
          </a:p>
          <a:p>
            <a:pPr indent="0" lvl="0" marL="0" rtl="0" algn="l">
              <a:lnSpc>
                <a:spcPct val="115000"/>
              </a:lnSpc>
              <a:spcBef>
                <a:spcPts val="1600"/>
              </a:spcBef>
              <a:spcAft>
                <a:spcPts val="0"/>
              </a:spcAft>
              <a:buSzPts val="1800"/>
              <a:buNone/>
            </a:pPr>
            <a:r>
              <a:rPr lang="ko" sz="1600"/>
              <a:t>이슈:식품 가공 전처리 공정 중 용해탱크공정 불량의 발생</a:t>
            </a:r>
            <a:endParaRPr sz="1600"/>
          </a:p>
          <a:p>
            <a:pPr indent="0" lvl="0" marL="0" rtl="0" algn="l">
              <a:lnSpc>
                <a:spcPct val="115000"/>
              </a:lnSpc>
              <a:spcBef>
                <a:spcPts val="1600"/>
              </a:spcBef>
              <a:spcAft>
                <a:spcPts val="1600"/>
              </a:spcAft>
              <a:buSzPts val="1800"/>
              <a:buNone/>
            </a:pPr>
            <a:r>
              <a:rPr lang="ko" sz="1600"/>
              <a:t>품질 불량을 미리 예견 불량을 효율적으로 방지 </a:t>
            </a:r>
            <a:endParaRPr sz="1600"/>
          </a:p>
        </p:txBody>
      </p:sp>
      <p:grpSp>
        <p:nvGrpSpPr>
          <p:cNvPr id="77" name="Google Shape;77;p3"/>
          <p:cNvGrpSpPr/>
          <p:nvPr/>
        </p:nvGrpSpPr>
        <p:grpSpPr>
          <a:xfrm>
            <a:off x="3320450" y="1304875"/>
            <a:ext cx="2632500" cy="3416400"/>
            <a:chOff x="3320450" y="1304875"/>
            <a:chExt cx="2632500" cy="3416400"/>
          </a:xfrm>
        </p:grpSpPr>
        <p:sp>
          <p:nvSpPr>
            <p:cNvPr id="78" name="Google Shape;78;p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3"/>
          <p:cNvSpPr txBox="1"/>
          <p:nvPr>
            <p:ph idx="4294967295" type="body"/>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a:solidFill>
                  <a:schemeClr val="lt1"/>
                </a:solidFill>
              </a:rPr>
              <a:t>문제 해결방안</a:t>
            </a:r>
            <a:endParaRPr>
              <a:solidFill>
                <a:schemeClr val="lt1"/>
              </a:solidFill>
            </a:endParaRPr>
          </a:p>
        </p:txBody>
      </p:sp>
      <p:sp>
        <p:nvSpPr>
          <p:cNvPr id="81" name="Google Shape;81;p3"/>
          <p:cNvSpPr txBox="1"/>
          <p:nvPr>
            <p:ph idx="4294967295" type="body"/>
          </p:nvPr>
        </p:nvSpPr>
        <p:spPr>
          <a:xfrm>
            <a:off x="2967025" y="1850300"/>
            <a:ext cx="3076800" cy="279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rPr lang="ko" sz="1500"/>
              <a:t>가용할 수 있는 용해탱크 설비(운영)데이터를 활용 </a:t>
            </a:r>
            <a:endParaRPr sz="1500"/>
          </a:p>
          <a:p>
            <a:pPr indent="0" lvl="0" marL="457200" rtl="0" algn="l">
              <a:lnSpc>
                <a:spcPct val="115000"/>
              </a:lnSpc>
              <a:spcBef>
                <a:spcPts val="1600"/>
              </a:spcBef>
              <a:spcAft>
                <a:spcPts val="1600"/>
              </a:spcAft>
              <a:buSzPts val="1800"/>
              <a:buNone/>
            </a:pPr>
            <a:r>
              <a:rPr lang="ko" sz="1500"/>
              <a:t>AI알고리즘  분석 작업이 끝난후가 아닌 작업과정 내 불량의 조기예측</a:t>
            </a:r>
            <a:endParaRPr sz="1500"/>
          </a:p>
        </p:txBody>
      </p:sp>
      <p:grpSp>
        <p:nvGrpSpPr>
          <p:cNvPr id="82" name="Google Shape;82;p3"/>
          <p:cNvGrpSpPr/>
          <p:nvPr/>
        </p:nvGrpSpPr>
        <p:grpSpPr>
          <a:xfrm>
            <a:off x="6212550" y="1304875"/>
            <a:ext cx="2632500" cy="3416400"/>
            <a:chOff x="6212550" y="1304875"/>
            <a:chExt cx="2632500" cy="3416400"/>
          </a:xfrm>
        </p:grpSpPr>
        <p:sp>
          <p:nvSpPr>
            <p:cNvPr id="83" name="Google Shape;83;p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3"/>
          <p:cNvSpPr txBox="1"/>
          <p:nvPr>
            <p:ph idx="4294967295" type="body"/>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a:solidFill>
                  <a:schemeClr val="lt1"/>
                </a:solidFill>
              </a:rPr>
              <a:t>데이터셋 규격 속성</a:t>
            </a:r>
            <a:endParaRPr>
              <a:solidFill>
                <a:schemeClr val="lt1"/>
              </a:solidFill>
            </a:endParaRPr>
          </a:p>
        </p:txBody>
      </p:sp>
      <p:sp>
        <p:nvSpPr>
          <p:cNvPr id="86" name="Google Shape;86;p3"/>
          <p:cNvSpPr txBox="1"/>
          <p:nvPr>
            <p:ph idx="4294967295" type="body"/>
          </p:nvPr>
        </p:nvSpPr>
        <p:spPr>
          <a:xfrm>
            <a:off x="6286475" y="16217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800"/>
              <a:buNone/>
            </a:pPr>
            <a:r>
              <a:rPr lang="ko" sz="1500"/>
              <a:t>분석에 사용된 변수 : 용해온도, 교반속도, 수분함유량</a:t>
            </a:r>
            <a:endParaRPr sz="1500"/>
          </a:p>
          <a:p>
            <a:pPr indent="0" lvl="0" marL="0" rtl="0" algn="l">
              <a:lnSpc>
                <a:spcPct val="115000"/>
              </a:lnSpc>
              <a:spcBef>
                <a:spcPts val="1800"/>
              </a:spcBef>
              <a:spcAft>
                <a:spcPts val="0"/>
              </a:spcAft>
              <a:buSzPts val="1800"/>
              <a:buNone/>
            </a:pPr>
            <a:r>
              <a:rPr lang="ko" sz="1500"/>
              <a:t>데이터 수집 방법 : PLC, DBMS(RDB)</a:t>
            </a:r>
            <a:endParaRPr sz="1500"/>
          </a:p>
          <a:p>
            <a:pPr indent="0" lvl="0" marL="0" rtl="0" algn="l">
              <a:lnSpc>
                <a:spcPct val="115000"/>
              </a:lnSpc>
              <a:spcBef>
                <a:spcPts val="1800"/>
              </a:spcBef>
              <a:spcAft>
                <a:spcPts val="0"/>
              </a:spcAft>
              <a:buSzPts val="1800"/>
              <a:buNone/>
            </a:pPr>
            <a:r>
              <a:rPr lang="ko" sz="1500"/>
              <a:t> 데이터 개수 : 835,200건</a:t>
            </a:r>
            <a:endParaRPr sz="1500"/>
          </a:p>
          <a:p>
            <a:pPr indent="0" lvl="0" marL="0" rtl="0" algn="l">
              <a:lnSpc>
                <a:spcPct val="115000"/>
              </a:lnSpc>
              <a:spcBef>
                <a:spcPts val="18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490250" y="526350"/>
            <a:ext cx="77565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ko" sz="2200"/>
              <a:t>분석 목표:</a:t>
            </a:r>
            <a:endParaRPr b="1" sz="2200"/>
          </a:p>
          <a:p>
            <a:pPr indent="0" lvl="0" marL="0" rtl="0" algn="l">
              <a:lnSpc>
                <a:spcPct val="100000"/>
              </a:lnSpc>
              <a:spcBef>
                <a:spcPts val="0"/>
              </a:spcBef>
              <a:spcAft>
                <a:spcPts val="0"/>
              </a:spcAft>
              <a:buSzPts val="4800"/>
              <a:buNone/>
            </a:pPr>
            <a:r>
              <a:t/>
            </a:r>
            <a:endParaRPr b="1" sz="2200"/>
          </a:p>
          <a:p>
            <a:pPr indent="-114300" lvl="0" marL="114300" rtl="0" algn="l">
              <a:lnSpc>
                <a:spcPct val="115000"/>
              </a:lnSpc>
              <a:spcBef>
                <a:spcPts val="1200"/>
              </a:spcBef>
              <a:spcAft>
                <a:spcPts val="0"/>
              </a:spcAft>
              <a:buSzPts val="4800"/>
              <a:buNone/>
            </a:pPr>
            <a:r>
              <a:rPr lang="ko" sz="2200"/>
              <a:t>최종 품질을 예측하는 간결하고 높은 정확도의  AI 모델 개발</a:t>
            </a:r>
            <a:endParaRPr sz="2200"/>
          </a:p>
          <a:p>
            <a:pPr indent="-114300" lvl="0" marL="114300" rtl="0" algn="l">
              <a:lnSpc>
                <a:spcPct val="115000"/>
              </a:lnSpc>
              <a:spcBef>
                <a:spcPts val="1200"/>
              </a:spcBef>
              <a:spcAft>
                <a:spcPts val="1200"/>
              </a:spcAft>
              <a:buSzPts val="4800"/>
              <a:buNone/>
            </a:pPr>
            <a:r>
              <a:rPr lang="ko" sz="2200"/>
              <a:t>중소기업에 기술 적용 및 품질 향상 기여</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제조 데이터의 정의 및 처리과정</a:t>
            </a:r>
            <a:endParaRPr sz="2500"/>
          </a:p>
        </p:txBody>
      </p:sp>
      <p:sp>
        <p:nvSpPr>
          <p:cNvPr id="97" name="Google Shape;97;p5"/>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98" name="Google Shape;98;p5"/>
          <p:cNvSpPr txBox="1"/>
          <p:nvPr>
            <p:ph type="title"/>
          </p:nvPr>
        </p:nvSpPr>
        <p:spPr>
          <a:xfrm>
            <a:off x="-302325" y="487800"/>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제조 데이터 히스토그램</a:t>
            </a:r>
            <a:endParaRPr sz="1800"/>
          </a:p>
        </p:txBody>
      </p:sp>
      <p:pic>
        <p:nvPicPr>
          <p:cNvPr id="99" name="Google Shape;99;p5"/>
          <p:cNvPicPr preferRelativeResize="0"/>
          <p:nvPr/>
        </p:nvPicPr>
        <p:blipFill rotWithShape="1">
          <a:blip r:embed="rId3">
            <a:alphaModFix/>
          </a:blip>
          <a:srcRect b="0" l="0" r="0" t="0"/>
          <a:stretch/>
        </p:blipFill>
        <p:spPr>
          <a:xfrm>
            <a:off x="4157150" y="1536163"/>
            <a:ext cx="4758975" cy="2429800"/>
          </a:xfrm>
          <a:prstGeom prst="rect">
            <a:avLst/>
          </a:prstGeom>
          <a:noFill/>
          <a:ln>
            <a:noFill/>
          </a:ln>
        </p:spPr>
      </p:pic>
      <p:pic>
        <p:nvPicPr>
          <p:cNvPr id="100" name="Google Shape;100;p5"/>
          <p:cNvPicPr preferRelativeResize="0"/>
          <p:nvPr/>
        </p:nvPicPr>
        <p:blipFill rotWithShape="1">
          <a:blip r:embed="rId4">
            <a:alphaModFix/>
          </a:blip>
          <a:srcRect b="0" l="0" r="0" t="0"/>
          <a:stretch/>
        </p:blipFill>
        <p:spPr>
          <a:xfrm>
            <a:off x="366300" y="1410100"/>
            <a:ext cx="3594725" cy="268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제조 데이터의 정의 및 처리과정</a:t>
            </a:r>
            <a:endParaRPr sz="2500"/>
          </a:p>
        </p:txBody>
      </p:sp>
      <p:pic>
        <p:nvPicPr>
          <p:cNvPr id="106" name="Google Shape;106;p6"/>
          <p:cNvPicPr preferRelativeResize="0"/>
          <p:nvPr/>
        </p:nvPicPr>
        <p:blipFill rotWithShape="1">
          <a:blip r:embed="rId3">
            <a:alphaModFix/>
          </a:blip>
          <a:srcRect b="0" l="0" r="0" t="0"/>
          <a:stretch/>
        </p:blipFill>
        <p:spPr>
          <a:xfrm>
            <a:off x="225388" y="1348800"/>
            <a:ext cx="4346613" cy="3656675"/>
          </a:xfrm>
          <a:prstGeom prst="rect">
            <a:avLst/>
          </a:prstGeom>
          <a:noFill/>
          <a:ln>
            <a:noFill/>
          </a:ln>
        </p:spPr>
      </p:pic>
      <p:sp>
        <p:nvSpPr>
          <p:cNvPr id="107" name="Google Shape;107;p6"/>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08" name="Google Shape;108;p6"/>
          <p:cNvSpPr txBox="1"/>
          <p:nvPr>
            <p:ph type="title"/>
          </p:nvPr>
        </p:nvSpPr>
        <p:spPr>
          <a:xfrm>
            <a:off x="-302325" y="487800"/>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제조 데이터 히스토그램</a:t>
            </a:r>
            <a:endParaRPr sz="1800"/>
          </a:p>
        </p:txBody>
      </p:sp>
      <p:pic>
        <p:nvPicPr>
          <p:cNvPr id="109" name="Google Shape;109;p6"/>
          <p:cNvPicPr preferRelativeResize="0"/>
          <p:nvPr/>
        </p:nvPicPr>
        <p:blipFill rotWithShape="1">
          <a:blip r:embed="rId4">
            <a:alphaModFix/>
          </a:blip>
          <a:srcRect b="0" l="0" r="0" t="0"/>
          <a:stretch/>
        </p:blipFill>
        <p:spPr>
          <a:xfrm>
            <a:off x="5090527" y="1348800"/>
            <a:ext cx="3533524" cy="365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제조 데이터의 정의 및 처리과정</a:t>
            </a:r>
            <a:endParaRPr sz="2500"/>
          </a:p>
        </p:txBody>
      </p:sp>
      <p:sp>
        <p:nvSpPr>
          <p:cNvPr id="115" name="Google Shape;115;p7"/>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16" name="Google Shape;116;p7"/>
          <p:cNvSpPr txBox="1"/>
          <p:nvPr>
            <p:ph type="title"/>
          </p:nvPr>
        </p:nvSpPr>
        <p:spPr>
          <a:xfrm>
            <a:off x="-302325" y="487800"/>
            <a:ext cx="7852200" cy="861000"/>
          </a:xfrm>
          <a:prstGeom prst="rect">
            <a:avLst/>
          </a:prstGeom>
          <a:noFill/>
          <a:ln>
            <a:noFill/>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SzPts val="3600"/>
              <a:buNone/>
            </a:pPr>
            <a:r>
              <a:rPr lang="ko" sz="1800"/>
              <a:t>AI분석 모델에 사용할 독립변수와 종속 변수 설정</a:t>
            </a:r>
            <a:endParaRPr sz="1800"/>
          </a:p>
        </p:txBody>
      </p:sp>
      <p:graphicFrame>
        <p:nvGraphicFramePr>
          <p:cNvPr id="117" name="Google Shape;117;p7"/>
          <p:cNvGraphicFramePr/>
          <p:nvPr/>
        </p:nvGraphicFramePr>
        <p:xfrm>
          <a:off x="573425" y="1204775"/>
          <a:ext cx="3000000" cy="3000000"/>
        </p:xfrm>
        <a:graphic>
          <a:graphicData uri="http://schemas.openxmlformats.org/drawingml/2006/table">
            <a:tbl>
              <a:tblPr>
                <a:noFill/>
                <a:tableStyleId>{F8CAB697-E4B9-426A-93A6-00BFE5E666E2}</a:tableStyleId>
              </a:tblPr>
              <a:tblGrid>
                <a:gridCol w="1582975"/>
                <a:gridCol w="2013975"/>
                <a:gridCol w="4413300"/>
              </a:tblGrid>
              <a:tr h="381000">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구분</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명칭</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비고</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7300">
                <a:tc rowSpan="4">
                  <a:txBody>
                    <a:bodyPr/>
                    <a:lstStyle/>
                    <a:p>
                      <a:pPr indent="0" lvl="0" marL="0" marR="0" rtl="0" algn="ctr">
                        <a:lnSpc>
                          <a:spcPct val="115000"/>
                        </a:lnSpc>
                        <a:spcBef>
                          <a:spcPts val="0"/>
                        </a:spcBef>
                        <a:spcAft>
                          <a:spcPts val="0"/>
                        </a:spcAft>
                        <a:buClr>
                          <a:srgbClr val="000000"/>
                        </a:buClr>
                        <a:buSzPts val="1500"/>
                        <a:buFont typeface="Arial"/>
                        <a:buNone/>
                      </a:pPr>
                      <a:r>
                        <a:t/>
                      </a:r>
                      <a:endParaRPr sz="1500" u="none" cap="none" strike="noStrike">
                        <a:solidFill>
                          <a:srgbClr val="FFFFFF"/>
                        </a:solidFill>
                      </a:endParaRPr>
                    </a:p>
                    <a:p>
                      <a:pPr indent="0" lvl="0" marL="0" marR="0" rtl="0" algn="ctr">
                        <a:lnSpc>
                          <a:spcPct val="115000"/>
                        </a:lnSpc>
                        <a:spcBef>
                          <a:spcPts val="1200"/>
                        </a:spcBef>
                        <a:spcAft>
                          <a:spcPts val="0"/>
                        </a:spcAft>
                        <a:buClr>
                          <a:srgbClr val="000000"/>
                        </a:buClr>
                        <a:buSzPts val="1500"/>
                        <a:buFont typeface="Arial"/>
                        <a:buNone/>
                      </a:pPr>
                      <a:r>
                        <a:t/>
                      </a:r>
                      <a:endParaRPr sz="1500" u="none" cap="none" strike="noStrike">
                        <a:solidFill>
                          <a:srgbClr val="FFFFFF"/>
                        </a:solidFill>
                      </a:endParaRPr>
                    </a:p>
                    <a:p>
                      <a:pPr indent="0" lvl="0" marL="0" marR="0" rtl="0" algn="ctr">
                        <a:lnSpc>
                          <a:spcPct val="115000"/>
                        </a:lnSpc>
                        <a:spcBef>
                          <a:spcPts val="1200"/>
                        </a:spcBef>
                        <a:spcAft>
                          <a:spcPts val="0"/>
                        </a:spcAft>
                        <a:buClr>
                          <a:srgbClr val="000000"/>
                        </a:buClr>
                        <a:buSzPts val="1500"/>
                        <a:buFont typeface="Arial"/>
                        <a:buNone/>
                      </a:pPr>
                      <a:r>
                        <a:rPr lang="ko" sz="1500" u="none" cap="none" strike="noStrike">
                          <a:solidFill>
                            <a:srgbClr val="FFFFFF"/>
                          </a:solidFill>
                        </a:rPr>
                        <a:t> 독립변수</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용해온도</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용해온도의 차분 및 2차 차분도 함께 사용</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7300">
                <a:tc vMerge="1"/>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교반속도</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교반속도의 차분 및 2차 차분도 함께 사용</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47425">
                <a:tc vMerge="1"/>
                <a:tc>
                  <a:txBody>
                    <a:bodyPr/>
                    <a:lstStyle/>
                    <a:p>
                      <a:pPr indent="0" lvl="0" marL="0" marR="0" rtl="0" algn="ctr">
                        <a:lnSpc>
                          <a:spcPct val="115000"/>
                        </a:lnSpc>
                        <a:spcBef>
                          <a:spcPts val="0"/>
                        </a:spcBef>
                        <a:spcAft>
                          <a:spcPts val="0"/>
                        </a:spcAft>
                        <a:buClr>
                          <a:srgbClr val="000000"/>
                        </a:buClr>
                        <a:buSzPts val="1500"/>
                        <a:buFont typeface="Arial"/>
                        <a:buNone/>
                      </a:pPr>
                      <a:r>
                        <a:t/>
                      </a:r>
                      <a:endParaRPr sz="1500" u="none" cap="none" strike="noStrike">
                        <a:solidFill>
                          <a:srgbClr val="FFFFFF"/>
                        </a:solidFill>
                      </a:endParaRPr>
                    </a:p>
                    <a:p>
                      <a:pPr indent="0" lvl="0" marL="0" marR="0" rtl="0" algn="ctr">
                        <a:lnSpc>
                          <a:spcPct val="115000"/>
                        </a:lnSpc>
                        <a:spcBef>
                          <a:spcPts val="1200"/>
                        </a:spcBef>
                        <a:spcAft>
                          <a:spcPts val="0"/>
                        </a:spcAft>
                        <a:buClr>
                          <a:srgbClr val="000000"/>
                        </a:buClr>
                        <a:buSzPts val="1500"/>
                        <a:buFont typeface="Arial"/>
                        <a:buNone/>
                      </a:pPr>
                      <a:r>
                        <a:rPr lang="ko" sz="1500" u="none" cap="none" strike="noStrike">
                          <a:solidFill>
                            <a:srgbClr val="FFFFFF"/>
                          </a:solidFill>
                        </a:rPr>
                        <a:t>내용량</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내용량의 이상치를 보간</a:t>
                      </a:r>
                      <a:endParaRPr sz="1500" u="none" cap="none" strike="noStrike">
                        <a:solidFill>
                          <a:srgbClr val="FFFFFF"/>
                        </a:solidFill>
                      </a:endParaRPr>
                    </a:p>
                    <a:p>
                      <a:pPr indent="0" lvl="0" marL="0" marR="0" rtl="0" algn="ctr">
                        <a:lnSpc>
                          <a:spcPct val="115000"/>
                        </a:lnSpc>
                        <a:spcBef>
                          <a:spcPts val="1200"/>
                        </a:spcBef>
                        <a:spcAft>
                          <a:spcPts val="0"/>
                        </a:spcAft>
                        <a:buClr>
                          <a:srgbClr val="000000"/>
                        </a:buClr>
                        <a:buSzPts val="1500"/>
                        <a:buFont typeface="Arial"/>
                        <a:buNone/>
                      </a:pPr>
                      <a:r>
                        <a:rPr lang="ko" sz="1500" u="none" cap="none" strike="noStrike">
                          <a:solidFill>
                            <a:srgbClr val="FFFFFF"/>
                          </a:solidFill>
                        </a:rPr>
                        <a:t>내용량의 차분 및 2차 차분도 함께 사용</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7300">
                <a:tc vMerge="1"/>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수분함유량</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수분함유량을 표준화한 값을 사용</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7300">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종속변수</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양품/불량</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500"/>
                        <a:buFont typeface="Arial"/>
                        <a:buNone/>
                      </a:pPr>
                      <a:r>
                        <a:rPr lang="ko" sz="1500" u="none" cap="none" strike="noStrike">
                          <a:solidFill>
                            <a:srgbClr val="FFFFFF"/>
                          </a:solidFill>
                        </a:rPr>
                        <a:t>양품을 1, 불량을 0으로 인코딩하여 사용</a:t>
                      </a:r>
                      <a:endParaRPr sz="1500" u="none" cap="none" strike="noStrike">
                        <a:solidFill>
                          <a:srgbClr val="FFFFFF"/>
                        </a:solidFill>
                      </a:endParaRPr>
                    </a:p>
                  </a:txBody>
                  <a:tcPr marT="17900" marB="17900" marR="64775" marL="647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제조 데이터의 정의 및 처리과정</a:t>
            </a:r>
            <a:endParaRPr sz="2500"/>
          </a:p>
        </p:txBody>
      </p:sp>
      <p:sp>
        <p:nvSpPr>
          <p:cNvPr id="123" name="Google Shape;123;p8"/>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24" name="Google Shape;124;p8"/>
          <p:cNvSpPr txBox="1"/>
          <p:nvPr>
            <p:ph type="title"/>
          </p:nvPr>
        </p:nvSpPr>
        <p:spPr>
          <a:xfrm>
            <a:off x="-302325" y="487800"/>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데이터간 상관관계 </a:t>
            </a:r>
            <a:endParaRPr sz="1800"/>
          </a:p>
        </p:txBody>
      </p:sp>
      <p:pic>
        <p:nvPicPr>
          <p:cNvPr id="125" name="Google Shape;125;p8"/>
          <p:cNvPicPr preferRelativeResize="0"/>
          <p:nvPr/>
        </p:nvPicPr>
        <p:blipFill rotWithShape="1">
          <a:blip r:embed="rId3">
            <a:alphaModFix/>
          </a:blip>
          <a:srcRect b="0" l="0" r="0" t="0"/>
          <a:stretch/>
        </p:blipFill>
        <p:spPr>
          <a:xfrm>
            <a:off x="152400" y="1494200"/>
            <a:ext cx="5187651" cy="3117700"/>
          </a:xfrm>
          <a:prstGeom prst="rect">
            <a:avLst/>
          </a:prstGeom>
          <a:noFill/>
          <a:ln>
            <a:noFill/>
          </a:ln>
        </p:spPr>
      </p:pic>
      <p:pic>
        <p:nvPicPr>
          <p:cNvPr id="126" name="Google Shape;126;p8"/>
          <p:cNvPicPr preferRelativeResize="0"/>
          <p:nvPr/>
        </p:nvPicPr>
        <p:blipFill rotWithShape="1">
          <a:blip r:embed="rId4">
            <a:alphaModFix/>
          </a:blip>
          <a:srcRect b="0" l="0" r="0" t="0"/>
          <a:stretch/>
        </p:blipFill>
        <p:spPr>
          <a:xfrm>
            <a:off x="2033000" y="1501025"/>
            <a:ext cx="5187651" cy="311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315450" y="0"/>
            <a:ext cx="7852200" cy="861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ko" sz="2500"/>
              <a:t>분석모델 개발</a:t>
            </a:r>
            <a:endParaRPr sz="2500"/>
          </a:p>
        </p:txBody>
      </p:sp>
      <p:sp>
        <p:nvSpPr>
          <p:cNvPr id="132" name="Google Shape;132;p9"/>
          <p:cNvSpPr txBox="1"/>
          <p:nvPr/>
        </p:nvSpPr>
        <p:spPr>
          <a:xfrm>
            <a:off x="2040150" y="804575"/>
            <a:ext cx="712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133" name="Google Shape;133;p9"/>
          <p:cNvSpPr txBox="1"/>
          <p:nvPr>
            <p:ph type="title"/>
          </p:nvPr>
        </p:nvSpPr>
        <p:spPr>
          <a:xfrm>
            <a:off x="143050" y="574175"/>
            <a:ext cx="7852200" cy="861000"/>
          </a:xfrm>
          <a:prstGeom prst="rect">
            <a:avLst/>
          </a:prstGeom>
          <a:noFill/>
          <a:ln>
            <a:noFill/>
          </a:ln>
        </p:spPr>
        <p:txBody>
          <a:bodyPr anchorCtr="0" anchor="ctr"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ko" sz="1800"/>
              <a:t>window_size 설정 및 train (validation), test data set 분리</a:t>
            </a:r>
            <a:endParaRPr sz="1800"/>
          </a:p>
        </p:txBody>
      </p:sp>
      <p:pic>
        <p:nvPicPr>
          <p:cNvPr id="134" name="Google Shape;134;p9"/>
          <p:cNvPicPr preferRelativeResize="0"/>
          <p:nvPr/>
        </p:nvPicPr>
        <p:blipFill rotWithShape="1">
          <a:blip r:embed="rId3">
            <a:alphaModFix/>
          </a:blip>
          <a:srcRect b="0" l="0" r="0" t="0"/>
          <a:stretch/>
        </p:blipFill>
        <p:spPr>
          <a:xfrm>
            <a:off x="540325" y="1328950"/>
            <a:ext cx="6872864" cy="340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