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76" r:id="rId2"/>
    <p:sldId id="326" r:id="rId3"/>
    <p:sldId id="338" r:id="rId4"/>
    <p:sldId id="312" r:id="rId5"/>
    <p:sldId id="333" r:id="rId6"/>
    <p:sldId id="335" r:id="rId7"/>
    <p:sldId id="339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5" r:id="rId19"/>
    <p:sldId id="330" r:id="rId20"/>
    <p:sldId id="328" r:id="rId21"/>
    <p:sldId id="331" r:id="rId22"/>
    <p:sldId id="263" r:id="rId23"/>
    <p:sldId id="266" r:id="rId24"/>
    <p:sldId id="267" r:id="rId25"/>
    <p:sldId id="264" r:id="rId26"/>
    <p:sldId id="310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B7E"/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76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foreignkey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기본 </a:t>
            </a:r>
            <a:r>
              <a:rPr lang="en-US" altLang="ko-KR" smtClean="0"/>
              <a:t>SQL </a:t>
            </a:r>
            <a:r>
              <a:rPr lang="ko-KR" altLang="en-US" smtClean="0"/>
              <a:t>작성하기</a:t>
            </a:r>
            <a:r>
              <a:rPr lang="en-US" altLang="ko-KR" smtClean="0"/>
              <a:t>_DDL </a:t>
            </a:r>
            <a:r>
              <a:rPr lang="ko-KR" altLang="en-US" smtClean="0"/>
              <a:t>활용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5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 타입의 종류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046008"/>
              </p:ext>
            </p:extLst>
          </p:nvPr>
        </p:nvGraphicFramePr>
        <p:xfrm>
          <a:off x="822325" y="1100138"/>
          <a:ext cx="7521576" cy="41176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507"/>
                <a:gridCol w="5284069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타입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2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BLOB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대용량의 바이너리 데이터를 저장하는 타입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그래픽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동영상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사운드 등</a:t>
                      </a:r>
                      <a:r>
                        <a:rPr lang="en-US" altLang="ko-KR" baseline="0" dirty="0" smtClean="0"/>
                        <a:t>)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최대크기 </a:t>
                      </a:r>
                      <a:r>
                        <a:rPr lang="en-US" altLang="ko-KR" dirty="0" smtClean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2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CLOB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대용량의 텍스트 데이터를 저장하는 타입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(e-Book.html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</a:t>
                      </a:r>
                      <a:r>
                        <a:rPr lang="en-US" altLang="ko-KR" baseline="0" dirty="0" smtClean="0"/>
                        <a:t>)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최대크기 </a:t>
                      </a:r>
                      <a:r>
                        <a:rPr lang="en-US" altLang="ko-KR" dirty="0" smtClean="0"/>
                        <a:t>: 4GB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921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BFILE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대용량의 바이너리 데이터를 파일 형태로 저장하기 위한 데이터 타입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읽기 전용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 latinLnBrk="1"/>
                      <a:r>
                        <a:rPr lang="ko-KR" altLang="en-US" dirty="0" smtClean="0"/>
                        <a:t>최대크기 </a:t>
                      </a:r>
                      <a:r>
                        <a:rPr lang="en-US" altLang="ko-KR" dirty="0" smtClean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21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TIMESTAMP(n)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DATE </a:t>
                      </a:r>
                      <a:r>
                        <a:rPr lang="ko-KR" altLang="en-US" dirty="0" smtClean="0"/>
                        <a:t>타입의 확장 타입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은 </a:t>
                      </a:r>
                      <a:r>
                        <a:rPr lang="en-US" altLang="ko-KR" dirty="0" smtClean="0"/>
                        <a:t>millisecond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자리수로 최대 </a:t>
                      </a:r>
                      <a:r>
                        <a:rPr lang="en-US" altLang="ko-KR" baseline="0" dirty="0" smtClean="0"/>
                        <a:t>9</a:t>
                      </a:r>
                      <a:r>
                        <a:rPr lang="ko-KR" altLang="en-US" baseline="0" dirty="0" smtClean="0"/>
                        <a:t>자리까지 표현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59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char </a:t>
            </a:r>
            <a:r>
              <a:rPr lang="ko-KR" altLang="en-US" b="1" dirty="0" smtClean="0"/>
              <a:t>타입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고정 길이의 문자열을 저장하며 </a:t>
            </a:r>
            <a:r>
              <a:rPr lang="ko-KR" altLang="en-US" dirty="0" smtClean="0">
                <a:solidFill>
                  <a:srgbClr val="FF0000"/>
                </a:solidFill>
              </a:rPr>
              <a:t>최대 </a:t>
            </a:r>
            <a:r>
              <a:rPr lang="en-US" altLang="ko-KR" dirty="0" smtClean="0">
                <a:solidFill>
                  <a:srgbClr val="FF0000"/>
                </a:solidFill>
              </a:rPr>
              <a:t>2,000</a:t>
            </a:r>
            <a:r>
              <a:rPr lang="ko-KR" altLang="en-US" dirty="0" smtClean="0">
                <a:solidFill>
                  <a:srgbClr val="FF0000"/>
                </a:solidFill>
              </a:rPr>
              <a:t>바이트</a:t>
            </a:r>
            <a:r>
              <a:rPr lang="ko-KR" altLang="en-US" dirty="0" smtClean="0"/>
              <a:t>까지 저장할 수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지정된 길이보다 짧은 데이터가 입력되면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 공간은 공백으로 채워진다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사용자가 데이터를 입력하지 않으면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이 저장된다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지정된 길이보다 긴 데이터를 입력하면 오류가 발생한다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편차가 심한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저장 공간의 낭비로 이어진다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주민등록번호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 등 길이가 일정하거나 비슷한 경우에 사용한다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3808" y="2852936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7664" y="302831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CHAR(5)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15816" y="2933948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896" y="2933948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5976" y="2933948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76056" y="2933948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796136" y="2933948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3808" y="1988840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‘SQL’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>
          <a:xfrm>
            <a:off x="2987824" y="2420888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3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VARchar2 </a:t>
            </a:r>
            <a:r>
              <a:rPr lang="ko-KR" altLang="en-US" b="1" dirty="0" smtClean="0"/>
              <a:t>타입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가</a:t>
            </a:r>
            <a:r>
              <a:rPr lang="ko-KR" altLang="en-US" dirty="0"/>
              <a:t>변</a:t>
            </a:r>
            <a:r>
              <a:rPr lang="ko-KR" altLang="en-US" dirty="0" smtClean="0"/>
              <a:t> 길이의 문자열을 저장하며 </a:t>
            </a:r>
            <a:r>
              <a:rPr lang="ko-KR" altLang="en-US" dirty="0" smtClean="0">
                <a:solidFill>
                  <a:srgbClr val="FF0000"/>
                </a:solidFill>
              </a:rPr>
              <a:t>최대 </a:t>
            </a:r>
            <a:r>
              <a:rPr lang="en-US" altLang="ko-KR" dirty="0" smtClean="0">
                <a:solidFill>
                  <a:srgbClr val="FF0000"/>
                </a:solidFill>
              </a:rPr>
              <a:t>4,000</a:t>
            </a:r>
            <a:r>
              <a:rPr lang="ko-KR" altLang="en-US" dirty="0" smtClean="0">
                <a:solidFill>
                  <a:srgbClr val="FF0000"/>
                </a:solidFill>
              </a:rPr>
              <a:t>바이트</a:t>
            </a:r>
            <a:r>
              <a:rPr lang="ko-KR" altLang="en-US" dirty="0" smtClean="0"/>
              <a:t>까지 저장할 수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지정된 길이보다 짧은 데이터가 입력되면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 공간은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처리하여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저장공간을 낭비하지 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사용자가 데이터를 입력하지 않으면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이 저장된다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지정된 길이보다 긴 데이터를 입력하면 오류가 발생한다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편차가 심한 데이터나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많이 입력되는 경우에 사용한다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실무에서는 </a:t>
            </a:r>
            <a:r>
              <a:rPr lang="en-US" altLang="ko-KR" dirty="0" smtClean="0"/>
              <a:t>CHAR </a:t>
            </a:r>
            <a:r>
              <a:rPr lang="ko-KR" altLang="en-US" dirty="0" smtClean="0"/>
              <a:t>타입보다 </a:t>
            </a:r>
            <a:r>
              <a:rPr lang="en-US" altLang="ko-KR" dirty="0" smtClean="0">
                <a:solidFill>
                  <a:srgbClr val="FF0000"/>
                </a:solidFill>
              </a:rPr>
              <a:t>VARCHAR2 </a:t>
            </a:r>
            <a:r>
              <a:rPr lang="ko-KR" altLang="en-US" dirty="0" smtClean="0">
                <a:solidFill>
                  <a:srgbClr val="FF0000"/>
                </a:solidFill>
              </a:rPr>
              <a:t>타입</a:t>
            </a:r>
            <a:r>
              <a:rPr lang="ko-KR" altLang="en-US" dirty="0" smtClean="0"/>
              <a:t>이 많이 사용된다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3808" y="2996952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3172326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VARCHAR2(5)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1581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89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597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3808" y="213285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‘SQL’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>
          <a:xfrm>
            <a:off x="2987824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8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문자 타입 비교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5163" y="3565500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5190" y="374987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VARCHAR2(3)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8717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0725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2733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17952" y="1628800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3417" y="180417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CHAR(5)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8996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1004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3012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5020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7028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등호 20"/>
          <p:cNvSpPr/>
          <p:nvPr/>
        </p:nvSpPr>
        <p:spPr>
          <a:xfrm>
            <a:off x="6172217" y="1628800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6353" y="18131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‘SQL’</a:t>
            </a:r>
            <a:endParaRPr lang="ko-KR" altLang="en-US" dirty="0"/>
          </a:p>
        </p:txBody>
      </p:sp>
      <p:sp>
        <p:nvSpPr>
          <p:cNvPr id="23" name="등호 22"/>
          <p:cNvSpPr/>
          <p:nvPr/>
        </p:nvSpPr>
        <p:spPr>
          <a:xfrm>
            <a:off x="6172217" y="3565500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6353" y="37498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‘SQL’</a:t>
            </a:r>
            <a:endParaRPr lang="ko-KR" altLang="en-US" dirty="0"/>
          </a:p>
        </p:txBody>
      </p:sp>
      <p:sp>
        <p:nvSpPr>
          <p:cNvPr id="25" name="부등호 24"/>
          <p:cNvSpPr/>
          <p:nvPr/>
        </p:nvSpPr>
        <p:spPr>
          <a:xfrm rot="16200000">
            <a:off x="2727231" y="2593392"/>
            <a:ext cx="936104" cy="720080"/>
          </a:xfrm>
          <a:prstGeom prst="mathNot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등호 25"/>
          <p:cNvSpPr/>
          <p:nvPr/>
        </p:nvSpPr>
        <p:spPr>
          <a:xfrm rot="5400000">
            <a:off x="7272300" y="2593391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7406" y="5229200"/>
            <a:ext cx="696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모델링 할 때 </a:t>
            </a:r>
            <a:r>
              <a:rPr lang="en-US" altLang="ko-K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Datatype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일관성을 맞추는 것이 좋다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285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NUMBER </a:t>
            </a:r>
            <a:r>
              <a:rPr lang="ko-KR" altLang="en-US" b="1" dirty="0" smtClean="0"/>
              <a:t>타입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숫자를 저장하며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가변 길이 데이터 타입으로 최대 </a:t>
            </a:r>
            <a:r>
              <a:rPr lang="en-US" altLang="ko-KR" dirty="0" smtClean="0"/>
              <a:t>38</a:t>
            </a:r>
            <a:r>
              <a:rPr lang="ko-KR" altLang="en-US" dirty="0" smtClean="0"/>
              <a:t>자리까지 저장한다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숫자 범위</a:t>
            </a:r>
            <a:endParaRPr lang="en-US" altLang="ko-KR" dirty="0" smtClean="0"/>
          </a:p>
          <a:p>
            <a:pPr marL="237744" lvl="2" indent="0">
              <a:buNone/>
            </a:pPr>
            <a:r>
              <a:rPr lang="en-US" altLang="ko-KR" dirty="0" smtClean="0"/>
              <a:t> 1.0 x 10</a:t>
            </a:r>
            <a:r>
              <a:rPr lang="en-US" altLang="ko-KR" baseline="30000" dirty="0" smtClean="0"/>
              <a:t>-130</a:t>
            </a:r>
            <a:r>
              <a:rPr lang="en-US" altLang="ko-KR" dirty="0" smtClean="0"/>
              <a:t> ~ 96.9... x 10</a:t>
            </a:r>
            <a:r>
              <a:rPr lang="en-US" altLang="ko-KR" baseline="30000" dirty="0" smtClean="0"/>
              <a:t>125</a:t>
            </a:r>
            <a:endParaRPr lang="en-US" altLang="ko-KR" baseline="30000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소수는 </a:t>
            </a:r>
            <a:r>
              <a:rPr lang="en-US" altLang="ko-KR" dirty="0" smtClean="0"/>
              <a:t>NUMBER(precision, scale) </a:t>
            </a:r>
            <a:r>
              <a:rPr lang="ko-KR" altLang="en-US" dirty="0" smtClean="0"/>
              <a:t>형식을 이용한다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지정된 자리 이하에서 반올림되어 저장된다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precision : </a:t>
            </a:r>
            <a:r>
              <a:rPr lang="ko-KR" altLang="en-US" dirty="0" smtClean="0"/>
              <a:t>정수부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소수부</a:t>
            </a:r>
            <a:r>
              <a:rPr lang="ko-KR" altLang="en-US" dirty="0"/>
              <a:t> </a:t>
            </a:r>
            <a:r>
              <a:rPr lang="ko-KR" altLang="en-US" dirty="0" smtClean="0"/>
              <a:t>모두를 포함하는 전체 자리 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scale : </a:t>
            </a:r>
            <a:r>
              <a:rPr lang="ko-KR" altLang="en-US" dirty="0" err="1" smtClean="0"/>
              <a:t>소수부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소수점 이하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자리 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precision </a:t>
            </a:r>
            <a:r>
              <a:rPr lang="ko-KR" altLang="en-US" dirty="0" smtClean="0"/>
              <a:t>을 지정하지 않고 숫자를 입력하면 입력되는 숫자 값의 크기만큼  저장공간이 할당된다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scale </a:t>
            </a:r>
            <a:r>
              <a:rPr lang="ko-KR" altLang="en-US" dirty="0" smtClean="0"/>
              <a:t>을 지정하지 않고 소수점을 입력하면 정수로 반올림되어 저장된다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81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date </a:t>
            </a:r>
            <a:r>
              <a:rPr lang="ko-KR" altLang="en-US" b="1" dirty="0" smtClean="0"/>
              <a:t>타입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세기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초의 날짜와 시간 정보를 저장하기 위한 데이터 타입이다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</a:rPr>
              <a:t>비트 고정 길이 필드</a:t>
            </a:r>
            <a:r>
              <a:rPr lang="ko-KR" altLang="en-US" dirty="0" smtClean="0"/>
              <a:t>로 저장된다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 연산도 가능하다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TO_DATE </a:t>
            </a:r>
            <a:r>
              <a:rPr lang="ko-KR" altLang="en-US" dirty="0" smtClean="0"/>
              <a:t>함수</a:t>
            </a:r>
            <a:endParaRPr lang="en-US" altLang="ko-KR" dirty="0"/>
          </a:p>
          <a:p>
            <a:pPr lvl="2"/>
            <a:r>
              <a:rPr lang="ko-KR" altLang="en-US" dirty="0" smtClean="0"/>
              <a:t> 문자 형태로 저장된 데이터를 날짜 형식으로 변환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SYSDATE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시스템의 현재 날짜와 시간을 반환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시간이 입력되지 않으면 </a:t>
            </a:r>
            <a:r>
              <a:rPr lang="en-US" altLang="ko-KR" dirty="0" smtClean="0"/>
              <a:t>12:00:00 </a:t>
            </a:r>
            <a:r>
              <a:rPr lang="ko-KR" altLang="en-US" dirty="0" smtClean="0"/>
              <a:t>로 입력된다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데이터가 날짜 타입인 경우 문자 타입으로 지정하는 편이 효율적이다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882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TIMESTAMP </a:t>
            </a:r>
            <a:r>
              <a:rPr lang="ko-KR" altLang="en-US" b="1" dirty="0" smtClean="0"/>
              <a:t>타입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DATE </a:t>
            </a:r>
            <a:r>
              <a:rPr lang="ko-KR" altLang="en-US" dirty="0" smtClean="0"/>
              <a:t>타입의 확장 타입으로 </a:t>
            </a:r>
            <a:r>
              <a:rPr lang="ko-KR" altLang="en-US" dirty="0" err="1" smtClean="0"/>
              <a:t>백만분의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초까지 표현이 가능하다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millisecond </a:t>
            </a:r>
            <a:r>
              <a:rPr lang="ko-KR" altLang="en-US" dirty="0" smtClean="0"/>
              <a:t>의 기본 값은 </a:t>
            </a:r>
            <a:r>
              <a:rPr lang="en-US" altLang="ko-KR" dirty="0" smtClean="0"/>
              <a:t>6</a:t>
            </a:r>
            <a:r>
              <a:rPr lang="ko-KR" altLang="en-US" dirty="0" smtClean="0"/>
              <a:t>자리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자리까지 사용이 가능하다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TIMESTAMP WITH TIME ZONE</a:t>
            </a:r>
          </a:p>
          <a:p>
            <a:pPr lvl="3"/>
            <a:r>
              <a:rPr lang="en-US" altLang="ko-KR" dirty="0" smtClean="0"/>
              <a:t>TIMESTAMP </a:t>
            </a:r>
            <a:r>
              <a:rPr lang="ko-KR" altLang="en-US" dirty="0" smtClean="0"/>
              <a:t>데이터 타입에 지역 시간대</a:t>
            </a:r>
            <a:r>
              <a:rPr lang="en-US" altLang="ko-KR" dirty="0" smtClean="0"/>
              <a:t>(time zone)</a:t>
            </a:r>
            <a:r>
              <a:rPr lang="ko-KR" altLang="en-US" dirty="0" smtClean="0"/>
              <a:t>를 함께 저장한다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지역 시간대</a:t>
            </a:r>
            <a:r>
              <a:rPr lang="en-US" altLang="ko-KR" dirty="0" smtClean="0"/>
              <a:t>(time zone)</a:t>
            </a:r>
            <a:r>
              <a:rPr lang="ko-KR" altLang="en-US" dirty="0" smtClean="0"/>
              <a:t>는 세계 표준 시간대</a:t>
            </a:r>
            <a:r>
              <a:rPr lang="en-US" altLang="ko-KR" dirty="0" smtClean="0"/>
              <a:t>(universal time)</a:t>
            </a:r>
            <a:r>
              <a:rPr lang="ko-KR" altLang="en-US" dirty="0" smtClean="0"/>
              <a:t>의 표준 시간을 기준으로 현 지역 시간대를 환산한다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TIMESTAMP WITH LOCAL TIME ZONE</a:t>
            </a:r>
          </a:p>
          <a:p>
            <a:pPr lvl="3"/>
            <a:r>
              <a:rPr lang="ko-KR" altLang="en-US" dirty="0" smtClean="0"/>
              <a:t>사용자 데이터베이스의 지역 시간대</a:t>
            </a:r>
            <a:r>
              <a:rPr lang="en-US" altLang="ko-KR" dirty="0" smtClean="0"/>
              <a:t>(time zone)</a:t>
            </a:r>
            <a:r>
              <a:rPr lang="ko-KR" altLang="en-US" dirty="0" smtClean="0"/>
              <a:t>를 따른다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지역 시간대를 다른 곳으로 옮겨도 </a:t>
            </a:r>
            <a:r>
              <a:rPr lang="en-US" altLang="ko-KR" dirty="0" smtClean="0"/>
              <a:t>TIME ZONE </a:t>
            </a:r>
            <a:r>
              <a:rPr lang="ko-KR" altLang="en-US" dirty="0" smtClean="0"/>
              <a:t>을 변경할 필요가 없다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53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CREATE TABLE </a:t>
            </a:r>
            <a:r>
              <a:rPr lang="ko-KR" altLang="en-US" b="1" dirty="0" smtClean="0"/>
              <a:t>과 서브쿼리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 smtClean="0"/>
              <a:t>CREATE TABLE </a:t>
            </a:r>
            <a:r>
              <a:rPr lang="ko-KR" altLang="en-US" b="0" dirty="0" smtClean="0"/>
              <a:t>문에서 서브쿼리 절을 이용하여 다른 테이블의 구조와 데이터를 복사하여 새로운 테이블을 생성할 수 있다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smtClean="0"/>
              <a:t>서브쿼리의 출력 결과가 새로운 테이블의 초기 데이터로 사용된다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smtClean="0"/>
              <a:t>서브쿼리의 출력 결과가 없어도 새로운 테이블은 초기 데이터가 없는 상태로 생성된다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이 방법은 구조만 복사하고자 하는 경우에 유용하다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smtClean="0"/>
              <a:t>제약조건은 </a:t>
            </a:r>
            <a:r>
              <a:rPr lang="en-US" altLang="ko-KR" b="0" dirty="0" smtClean="0"/>
              <a:t>NOT NULL </a:t>
            </a:r>
            <a:r>
              <a:rPr lang="ko-KR" altLang="en-US" b="0" dirty="0" smtClean="0"/>
              <a:t>만 복사가 되므로 </a:t>
            </a:r>
            <a:r>
              <a:rPr lang="en-US" altLang="ko-KR" b="0" dirty="0" smtClean="0"/>
              <a:t>PK, FK </a:t>
            </a:r>
            <a:r>
              <a:rPr lang="ko-KR" altLang="en-US" b="0" dirty="0" smtClean="0"/>
              <a:t>같은 제약조건은 다시 정의해야 한다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 smtClean="0"/>
              <a:t>CREATE TABLE </a:t>
            </a:r>
            <a:r>
              <a:rPr lang="ko-KR" altLang="en-US" b="0" dirty="0" smtClean="0"/>
              <a:t>문에서 지정한 칼럼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개수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타입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과 서브쿼리의 칼럼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개수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타입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이 반드시 일치해야 한다</a:t>
            </a:r>
            <a:r>
              <a:rPr lang="en-US" altLang="ko-KR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smtClean="0"/>
              <a:t>사용방법</a:t>
            </a:r>
            <a:endParaRPr lang="en-US" altLang="ko-KR" b="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4149080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CREATE TABLE </a:t>
            </a:r>
            <a:r>
              <a:rPr lang="ko-KR" altLang="en-US" i="1" dirty="0" smtClean="0"/>
              <a:t>테이</a:t>
            </a:r>
            <a:r>
              <a:rPr lang="ko-KR" altLang="en-US" i="1" dirty="0"/>
              <a:t>블</a:t>
            </a:r>
            <a:r>
              <a:rPr lang="en-US" altLang="ko-KR" i="1" dirty="0" smtClean="0"/>
              <a:t>_</a:t>
            </a:r>
            <a:r>
              <a:rPr lang="ko-KR" altLang="en-US" i="1" dirty="0" smtClean="0"/>
              <a:t>이름 </a:t>
            </a:r>
            <a:r>
              <a:rPr lang="en-US" altLang="ko-KR" i="1" dirty="0" smtClean="0"/>
              <a:t>(COLUMN1, COLUMN2, ...)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AS SUBQUERY;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0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구조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서브쿼리의 출력 결과가 없는 경우 테이블의 구조만 복사된다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pPr marL="237744" lvl="2" indent="0">
              <a:buNone/>
            </a:pPr>
            <a:r>
              <a:rPr lang="en-US" altLang="ko-KR" b="0" dirty="0" smtClean="0"/>
              <a:t>employees </a:t>
            </a:r>
            <a:r>
              <a:rPr lang="ko-KR" altLang="en-US" b="0" dirty="0" smtClean="0"/>
              <a:t>테이블과 같은 구조를 가지는 </a:t>
            </a:r>
            <a:r>
              <a:rPr lang="en-US" altLang="ko-KR" b="0" dirty="0" smtClean="0"/>
              <a:t>employees2 </a:t>
            </a:r>
            <a:r>
              <a:rPr lang="ko-KR" altLang="en-US" b="0" dirty="0" smtClean="0"/>
              <a:t>테이블을 생성한다</a:t>
            </a:r>
            <a:r>
              <a:rPr lang="en-US" altLang="ko-KR" b="0" dirty="0" smtClean="0"/>
              <a:t>.</a:t>
            </a:r>
          </a:p>
          <a:p>
            <a:endParaRPr lang="en-US" altLang="ko-KR" dirty="0"/>
          </a:p>
          <a:p>
            <a:pPr marL="237744" lvl="2" indent="0">
              <a:buNone/>
            </a:pPr>
            <a:r>
              <a:rPr lang="en-US" altLang="ko-KR" dirty="0" smtClean="0"/>
              <a:t>CREATE TABLE employees2</a:t>
            </a:r>
          </a:p>
          <a:p>
            <a:pPr marL="237744" lvl="2" indent="0">
              <a:buNone/>
            </a:pPr>
            <a:r>
              <a:rPr lang="en-US" altLang="ko-KR" dirty="0" smtClean="0"/>
              <a:t>AS SELECT * FROM employees </a:t>
            </a:r>
          </a:p>
          <a:p>
            <a:pPr marL="237744" lvl="2" indent="0">
              <a:buNone/>
            </a:pPr>
            <a:r>
              <a:rPr lang="en-US" altLang="ko-KR" dirty="0" smtClean="0"/>
              <a:t>WHERE </a:t>
            </a:r>
            <a:r>
              <a:rPr lang="en-US" altLang="ko-KR" dirty="0" smtClean="0">
                <a:solidFill>
                  <a:srgbClr val="FF0000"/>
                </a:solidFill>
              </a:rPr>
              <a:t>1 = 2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695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정의 변경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51997" y="2853333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ALTER TABLE 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dirty="0"/>
              <a:t> </a:t>
            </a:r>
            <a:r>
              <a:rPr lang="ko-KR" altLang="en-US" i="1" dirty="0" err="1" smtClean="0"/>
              <a:t>칼럼명</a:t>
            </a:r>
            <a:r>
              <a:rPr lang="en-US" altLang="ko-KR" i="1" dirty="0" smtClean="0"/>
              <a:t> </a:t>
            </a:r>
            <a:r>
              <a:rPr lang="ko-KR" altLang="en-US" i="1" dirty="0" err="1"/>
              <a:t>데이터형</a:t>
            </a:r>
            <a:r>
              <a:rPr lang="en-US" altLang="ko-KR" dirty="0" smtClean="0"/>
              <a:t>;</a:t>
            </a:r>
            <a:endParaRPr kumimoji="1" lang="en-US" altLang="ko-KR" sz="2000" kern="0" dirty="0">
              <a:solidFill>
                <a:prstClr val="black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48168" y="2387003"/>
            <a:ext cx="7520940" cy="45616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테이블에 새로운 칼럼 추가</a:t>
            </a:r>
            <a:endParaRPr lang="ko-KR" altLang="en-US" sz="20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48168" y="3529219"/>
            <a:ext cx="7520940" cy="456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테이블의 칼럼 삭제</a:t>
            </a:r>
            <a:endParaRPr lang="ko-KR" altLang="en-US" sz="20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48168" y="4726308"/>
            <a:ext cx="7520940" cy="456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테이블의 칼럼 변경</a:t>
            </a: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851997" y="1724924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>
                <a:latin typeface="Consolas" panose="020B0609020204030204" pitchFamily="49" charset="0"/>
              </a:rPr>
              <a:t>DESC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ko-KR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테이블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566500" y="1268760"/>
            <a:ext cx="7520940" cy="456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테이블 구조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확인</a:t>
            </a:r>
            <a:endParaRPr lang="ko-KR" altLang="en-US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851997" y="3993521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ALTER TABLE 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 </a:t>
            </a:r>
            <a:r>
              <a:rPr lang="en-US" altLang="ko-K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i="1" dirty="0" err="1" smtClean="0"/>
              <a:t>칼럼명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;</a:t>
            </a:r>
            <a:endParaRPr kumimoji="1" lang="en-US" altLang="ko-KR" sz="2000" kern="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1997" y="5195719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/>
              <a:t>ALTER TABLE 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 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MODIFY COLUMN </a:t>
            </a:r>
            <a:r>
              <a:rPr lang="en-US" altLang="ko-KR" dirty="0"/>
              <a:t> </a:t>
            </a:r>
            <a:r>
              <a:rPr lang="ko-KR" altLang="en-US" i="1" dirty="0" err="1" smtClean="0"/>
              <a:t>칼럼명</a:t>
            </a:r>
            <a:r>
              <a:rPr lang="ko-KR" altLang="en-US" i="1" dirty="0" smtClean="0"/>
              <a:t> </a:t>
            </a:r>
            <a:r>
              <a:rPr lang="ko-KR" altLang="en-US" i="1" dirty="0" err="1"/>
              <a:t>데이터형</a:t>
            </a:r>
            <a:r>
              <a:rPr lang="en-US" altLang="ko-KR" i="1" dirty="0"/>
              <a:t> </a:t>
            </a:r>
            <a:r>
              <a:rPr lang="en-US" altLang="ko-KR" dirty="0"/>
              <a:t>;</a:t>
            </a:r>
            <a:endParaRPr kumimoji="1" lang="en-US" altLang="ko-KR" sz="20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80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데이터정의어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ddl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b="0" dirty="0" smtClean="0"/>
              <a:t>DDL : Data Define Language</a:t>
            </a:r>
            <a:r>
              <a:rPr lang="ko-KR" altLang="en-US" b="0" dirty="0" smtClean="0"/>
              <a:t>의 약자로 </a:t>
            </a:r>
            <a:r>
              <a:rPr lang="ko-KR" altLang="en-US" b="0" dirty="0" err="1" smtClean="0"/>
              <a:t>데이터정의어라고</a:t>
            </a:r>
            <a:r>
              <a:rPr lang="ko-KR" altLang="en-US" b="0" dirty="0" smtClean="0"/>
              <a:t> 한다</a:t>
            </a:r>
            <a:r>
              <a:rPr lang="en-US" altLang="ko-KR" b="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0" dirty="0"/>
              <a:t>데이터베이스에서 데이터와 데이터 간의 관계를 정의하여 데이터베이스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구조를 </a:t>
            </a:r>
            <a:r>
              <a:rPr lang="ko-KR" altLang="en-US" b="0" dirty="0"/>
              <a:t>설정하는 </a:t>
            </a:r>
            <a:r>
              <a:rPr lang="en-US" altLang="ko-KR" b="0" dirty="0"/>
              <a:t>SQL</a:t>
            </a:r>
            <a:r>
              <a:rPr lang="ko-KR" altLang="en-US" b="0" dirty="0" smtClean="0"/>
              <a:t>문이다</a:t>
            </a:r>
            <a:r>
              <a:rPr lang="en-US" altLang="ko-KR" b="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0" dirty="0" smtClean="0"/>
              <a:t>Table</a:t>
            </a:r>
            <a:r>
              <a:rPr lang="ko-KR" altLang="en-US" b="0" dirty="0"/>
              <a:t>이나 </a:t>
            </a:r>
            <a:r>
              <a:rPr lang="en-US" altLang="ko-KR" b="0" dirty="0"/>
              <a:t>View </a:t>
            </a:r>
            <a:r>
              <a:rPr lang="ko-KR" altLang="en-US" b="0" dirty="0"/>
              <a:t>등 </a:t>
            </a:r>
            <a:r>
              <a:rPr lang="ko-KR" altLang="en-US" b="0" dirty="0" smtClean="0"/>
              <a:t>데이터베이스 객체</a:t>
            </a:r>
            <a:r>
              <a:rPr lang="en-US" altLang="ko-KR" b="0" dirty="0" smtClean="0"/>
              <a:t>(Object)</a:t>
            </a:r>
            <a:r>
              <a:rPr lang="ko-KR" altLang="en-US" b="0" dirty="0" smtClean="0"/>
              <a:t>를 </a:t>
            </a:r>
            <a:r>
              <a:rPr lang="ko-KR" altLang="en-US" b="0" dirty="0"/>
              <a:t>생성</a:t>
            </a:r>
            <a:r>
              <a:rPr lang="en-US" altLang="ko-KR" b="0" dirty="0"/>
              <a:t>/</a:t>
            </a:r>
            <a:r>
              <a:rPr lang="ko-KR" altLang="en-US" b="0" dirty="0"/>
              <a:t>수정</a:t>
            </a:r>
            <a:r>
              <a:rPr lang="en-US" altLang="ko-KR" b="0" dirty="0"/>
              <a:t>/</a:t>
            </a:r>
            <a:r>
              <a:rPr lang="ko-KR" altLang="en-US" b="0" dirty="0"/>
              <a:t>삭제하는 기능을 한다</a:t>
            </a:r>
            <a:r>
              <a:rPr lang="en-US" altLang="ko-KR" b="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0" dirty="0" smtClean="0"/>
              <a:t>종류</a:t>
            </a:r>
            <a:endParaRPr lang="en-US" altLang="ko-KR" b="0" dirty="0" smtClean="0"/>
          </a:p>
          <a:p>
            <a:pPr lvl="2">
              <a:buFont typeface="+mj-lt"/>
              <a:buAutoNum type="arabicPeriod"/>
            </a:pPr>
            <a:r>
              <a:rPr lang="en-US" altLang="ko-KR" b="0" dirty="0" smtClean="0"/>
              <a:t> CREATE : </a:t>
            </a:r>
            <a:r>
              <a:rPr lang="ko-KR" altLang="en-US" b="0" dirty="0" smtClean="0"/>
              <a:t>데이터베이스 객체 생성</a:t>
            </a:r>
            <a:endParaRPr lang="en-US" altLang="ko-KR" b="0" dirty="0" smtClean="0"/>
          </a:p>
          <a:p>
            <a:pPr lvl="2">
              <a:buFont typeface="+mj-lt"/>
              <a:buAutoNum type="arabicPeriod"/>
            </a:pPr>
            <a:r>
              <a:rPr lang="en-US" altLang="ko-KR" b="0" dirty="0" smtClean="0"/>
              <a:t> ALTER : </a:t>
            </a:r>
            <a:r>
              <a:rPr lang="ko-KR" altLang="en-US" b="0" dirty="0" smtClean="0"/>
              <a:t>데이터베이스 객체 변경</a:t>
            </a:r>
            <a:endParaRPr lang="en-US" altLang="ko-KR" b="0" dirty="0" smtClean="0"/>
          </a:p>
          <a:p>
            <a:pPr lvl="2">
              <a:buFont typeface="+mj-lt"/>
              <a:buAutoNum type="arabicPeriod"/>
            </a:pPr>
            <a:r>
              <a:rPr lang="en-US" altLang="ko-KR" b="0" dirty="0" smtClean="0"/>
              <a:t> DROP : </a:t>
            </a:r>
            <a:r>
              <a:rPr lang="ko-KR" altLang="en-US" b="0" dirty="0" smtClean="0"/>
              <a:t>데이터베이스 객체 삭제</a:t>
            </a:r>
            <a:endParaRPr lang="en-US" altLang="ko-KR" b="0" dirty="0" smtClean="0"/>
          </a:p>
          <a:p>
            <a:pPr lvl="2">
              <a:buFont typeface="+mj-lt"/>
              <a:buAutoNum type="arabicPeriod"/>
            </a:pPr>
            <a:r>
              <a:rPr lang="en-US" altLang="ko-KR" b="0" dirty="0" smtClean="0"/>
              <a:t> RENAME : </a:t>
            </a:r>
            <a:r>
              <a:rPr lang="ko-KR" altLang="en-US" b="0" dirty="0" smtClean="0"/>
              <a:t>데이터베이스 객체 이름 변경</a:t>
            </a:r>
            <a:endParaRPr lang="en-US" altLang="ko-KR" b="0" dirty="0" smtClean="0"/>
          </a:p>
          <a:p>
            <a:pPr lvl="2">
              <a:buFont typeface="+mj-lt"/>
              <a:buAutoNum type="arabicPeriod"/>
            </a:pPr>
            <a:r>
              <a:rPr lang="en-US" altLang="ko-KR" b="0" dirty="0" smtClean="0"/>
              <a:t> TRUNCATE : </a:t>
            </a:r>
            <a:r>
              <a:rPr lang="ko-KR" altLang="en-US" b="0" dirty="0" smtClean="0"/>
              <a:t>데이터 및 저장 공간 삭제</a:t>
            </a:r>
            <a:endParaRPr lang="en-US" altLang="ko-KR" b="0" dirty="0" smtClean="0"/>
          </a:p>
          <a:p>
            <a:pPr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37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삭제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9728" y="1179091"/>
            <a:ext cx="7520940" cy="456164"/>
          </a:xfrm>
        </p:spPr>
        <p:txBody>
          <a:bodyPr/>
          <a:lstStyle/>
          <a:p>
            <a:r>
              <a:rPr lang="ko-KR" altLang="en-US" sz="1800" dirty="0" smtClean="0"/>
              <a:t>테이블 구조 </a:t>
            </a:r>
            <a:r>
              <a:rPr lang="en-US" altLang="ko-KR" sz="1800" dirty="0" smtClean="0"/>
              <a:t>+ </a:t>
            </a:r>
            <a:r>
              <a:rPr lang="ko-KR" altLang="en-US" sz="1800" dirty="0" smtClean="0"/>
              <a:t>데이터 모두 삭제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9728" y="3212976"/>
            <a:ext cx="7835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주의 </a:t>
            </a:r>
            <a:r>
              <a:rPr lang="en-US" altLang="ko-KR" b="1" dirty="0" smtClean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DROP TABLE </a:t>
            </a:r>
            <a:r>
              <a:rPr lang="ko-KR" altLang="en-US" dirty="0" smtClean="0"/>
              <a:t>명령어는 테이블을 완전히 삭제한다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테이블에 데이터가 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데이터</a:t>
            </a:r>
            <a:r>
              <a:rPr lang="ko-KR" altLang="en-US" dirty="0"/>
              <a:t>가</a:t>
            </a:r>
            <a:r>
              <a:rPr lang="ko-KR" altLang="en-US" dirty="0" smtClean="0"/>
              <a:t> 지워지고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이를 복구할 수 없으므로 주의해서 사용해야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51997" y="1628800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DROP</a:t>
            </a:r>
            <a:r>
              <a:rPr lang="en-US" altLang="ko-KR" dirty="0"/>
              <a:t> TABLE 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 smtClean="0"/>
              <a:t>이름</a:t>
            </a:r>
            <a:r>
              <a:rPr lang="en-US" altLang="ko-KR" i="1" dirty="0" smtClean="0"/>
              <a:t>;</a:t>
            </a:r>
            <a:endParaRPr kumimoji="1" lang="en-US" altLang="ko-KR" sz="20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84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삭제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9728" y="1179091"/>
            <a:ext cx="7520940" cy="456164"/>
          </a:xfrm>
        </p:spPr>
        <p:txBody>
          <a:bodyPr/>
          <a:lstStyle/>
          <a:p>
            <a:r>
              <a:rPr lang="ko-KR" altLang="en-US" sz="1800" dirty="0" smtClean="0"/>
              <a:t>테이블 구조만 삭제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9728" y="3212976"/>
            <a:ext cx="78358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주의 </a:t>
            </a:r>
            <a:r>
              <a:rPr lang="en-US" altLang="ko-KR" b="1" dirty="0" smtClean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TRUNCATE TABLE </a:t>
            </a:r>
            <a:r>
              <a:rPr lang="ko-KR" altLang="en-US" dirty="0"/>
              <a:t>명령어는 테이블의 구조는 남기고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모든 행</a:t>
            </a:r>
            <a:r>
              <a:rPr lang="en-US" altLang="ko-KR" dirty="0" smtClean="0"/>
              <a:t>(ROW) </a:t>
            </a:r>
            <a:r>
              <a:rPr lang="ko-KR" altLang="en-US" dirty="0"/>
              <a:t>만 삭제하는 명령이다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DELETE </a:t>
            </a:r>
            <a:r>
              <a:rPr lang="ko-KR" altLang="en-US" dirty="0" smtClean="0"/>
              <a:t>문과 비교하면 각 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의 삭제 로그가 남지 않기 때문에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삭제 자체는 빠르지만 삭제된 데이터를 복구할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51997" y="1628800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TRUNCATE</a:t>
            </a:r>
            <a:r>
              <a:rPr lang="en-US" altLang="ko-KR" dirty="0"/>
              <a:t> TABLE 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 smtClean="0"/>
              <a:t>이름</a:t>
            </a:r>
            <a:r>
              <a:rPr lang="en-US" altLang="ko-KR" i="1" dirty="0" smtClean="0"/>
              <a:t>;</a:t>
            </a:r>
            <a:endParaRPr kumimoji="1" lang="en-US" altLang="ko-KR" sz="20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63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441526" y="316311"/>
            <a:ext cx="7520940" cy="548640"/>
          </a:xfrm>
        </p:spPr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데이터베이스 설계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1526" y="965458"/>
            <a:ext cx="817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데이터베이스에 저장해야 할 데이터를 생각해보자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2529" y="1350962"/>
            <a:ext cx="818064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동계올림픽이 우리나라에서 열린다</a:t>
            </a:r>
            <a:r>
              <a:rPr lang="en-US" altLang="ko-KR" dirty="0"/>
              <a:t>. </a:t>
            </a:r>
            <a:r>
              <a:rPr lang="ko-KR" altLang="en-US" dirty="0"/>
              <a:t>조직위원회에서는 올림픽 기간 동안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사용할 </a:t>
            </a:r>
            <a:r>
              <a:rPr lang="ko-KR" altLang="en-US" dirty="0"/>
              <a:t>프로그램을 개발하려 한다</a:t>
            </a:r>
            <a:r>
              <a:rPr lang="en-US" altLang="ko-KR" dirty="0"/>
              <a:t>. </a:t>
            </a:r>
            <a:r>
              <a:rPr lang="ko-KR" altLang="en-US" dirty="0"/>
              <a:t>이 때 프로그램에서 사용될 데이터베이스를 설계하고 생성하려 한다</a:t>
            </a:r>
            <a:r>
              <a:rPr lang="en-US" altLang="ko-KR" dirty="0"/>
              <a:t>. </a:t>
            </a:r>
            <a:r>
              <a:rPr lang="ko-KR" altLang="en-US" dirty="0"/>
              <a:t>필요한 데이터를 마인드맵으로 연결하여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그려보자</a:t>
            </a:r>
            <a:r>
              <a:rPr lang="en-US" altLang="ko-KR" dirty="0"/>
              <a:t>. (</a:t>
            </a:r>
            <a:r>
              <a:rPr lang="ko-KR" altLang="en-US" dirty="0" err="1"/>
              <a:t>데이터베이스명</a:t>
            </a:r>
            <a:r>
              <a:rPr lang="ko-KR" altLang="en-US" dirty="0"/>
              <a:t> </a:t>
            </a:r>
            <a:r>
              <a:rPr lang="en-US" altLang="ko-KR" dirty="0"/>
              <a:t>: Olympics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010964" y="2881542"/>
            <a:ext cx="4628224" cy="3025830"/>
            <a:chOff x="2923419" y="3027713"/>
            <a:chExt cx="4353122" cy="3025830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4416355" y="4239022"/>
              <a:ext cx="1439063" cy="10471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>
              <a:off x="2923419" y="3027713"/>
              <a:ext cx="4353122" cy="3025829"/>
              <a:chOff x="1556596" y="2883945"/>
              <a:chExt cx="3567643" cy="2671278"/>
            </a:xfrm>
          </p:grpSpPr>
          <p:cxnSp>
            <p:nvCxnSpPr>
              <p:cNvPr id="29" name="직선 연결선 28"/>
              <p:cNvCxnSpPr/>
              <p:nvPr/>
            </p:nvCxnSpPr>
            <p:spPr>
              <a:xfrm flipH="1">
                <a:off x="3230376" y="3582425"/>
                <a:ext cx="599000" cy="1591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stCxn id="19" idx="1"/>
              </p:cNvCxnSpPr>
              <p:nvPr/>
            </p:nvCxnSpPr>
            <p:spPr>
              <a:xfrm flipH="1" flipV="1">
                <a:off x="3282990" y="3904935"/>
                <a:ext cx="625358" cy="2634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H="1">
                <a:off x="3061253" y="3191110"/>
                <a:ext cx="599001" cy="59177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>
                <a:off x="2431970" y="4121459"/>
                <a:ext cx="195696" cy="102424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직사각형 15"/>
              <p:cNvSpPr/>
              <p:nvPr/>
            </p:nvSpPr>
            <p:spPr>
              <a:xfrm>
                <a:off x="3673945" y="2883945"/>
                <a:ext cx="1188132" cy="40952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/>
                  <a:t>이름</a:t>
                </a:r>
                <a:endParaRPr lang="ko-KR" altLang="en-US" sz="140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908348" y="3963614"/>
                <a:ext cx="1188132" cy="40952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/>
                  <a:t>현재 랭킹</a:t>
                </a:r>
                <a:endParaRPr lang="ko-KR" altLang="en-US" sz="140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556596" y="5145701"/>
                <a:ext cx="1188132" cy="40952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/>
                  <a:t>현재랭킹</a:t>
                </a:r>
                <a:endParaRPr lang="ko-KR" altLang="en-US" sz="140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936107" y="4565791"/>
                <a:ext cx="1188132" cy="40952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/>
                  <a:t>키</a:t>
                </a:r>
                <a:endParaRPr lang="ko-KR" altLang="en-US" sz="140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588048" y="3455067"/>
                <a:ext cx="1188132" cy="40952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/>
                  <a:t>종목코드 </a:t>
                </a:r>
                <a:endParaRPr lang="ko-KR" altLang="en-US" sz="1400"/>
              </a:p>
            </p:txBody>
          </p:sp>
          <p:sp>
            <p:nvSpPr>
              <p:cNvPr id="7" name="구름 6"/>
              <p:cNvSpPr/>
              <p:nvPr/>
            </p:nvSpPr>
            <p:spPr>
              <a:xfrm>
                <a:off x="2123728" y="3553156"/>
                <a:ext cx="1406148" cy="781059"/>
              </a:xfrm>
              <a:prstGeom prst="cloud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/>
                  <a:t>선수</a:t>
                </a:r>
                <a:endParaRPr lang="ko-KR" altLang="en-US" sz="1400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4656128" y="5509499"/>
              <a:ext cx="1668214" cy="5440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/>
                <a:t>소속국가코드</a:t>
              </a:r>
              <a:endParaRPr lang="ko-KR" altLang="en-US" sz="1400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4656128" y="4670474"/>
              <a:ext cx="529686" cy="8390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342573" y="2804212"/>
            <a:ext cx="4158627" cy="2335789"/>
            <a:chOff x="1985407" y="1661696"/>
            <a:chExt cx="4327251" cy="2416885"/>
          </a:xfrm>
        </p:grpSpPr>
        <p:cxnSp>
          <p:nvCxnSpPr>
            <p:cNvPr id="36" name="직선 연결선 35"/>
            <p:cNvCxnSpPr/>
            <p:nvPr/>
          </p:nvCxnSpPr>
          <p:spPr>
            <a:xfrm flipH="1" flipV="1">
              <a:off x="3287312" y="2294495"/>
              <a:ext cx="721332" cy="1896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4472777" y="2408213"/>
              <a:ext cx="552800" cy="1474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 flipV="1">
              <a:off x="4613423" y="2786168"/>
              <a:ext cx="412154" cy="2611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126054" y="1875994"/>
              <a:ext cx="0" cy="7908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131041" y="2878908"/>
              <a:ext cx="0" cy="7908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1985407" y="2720767"/>
              <a:ext cx="1413185" cy="4713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참여종목개수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34789" y="2041852"/>
              <a:ext cx="1223841" cy="3792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/>
                <a:t>참여인원</a:t>
              </a:r>
              <a:endParaRPr lang="ko-KR" altLang="en-US" sz="140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595507" y="1661696"/>
              <a:ext cx="1092307" cy="46083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/>
                <a:t>코드</a:t>
              </a:r>
              <a:endParaRPr lang="ko-KR" altLang="en-US" sz="140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01790" y="2829573"/>
              <a:ext cx="1373341" cy="3792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/>
                <a:t>현재 랭킹</a:t>
              </a:r>
              <a:endParaRPr lang="ko-KR" altLang="en-US" sz="140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12628" y="3607303"/>
              <a:ext cx="1812949" cy="4712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err="1" smtClean="0"/>
                <a:t>국가명</a:t>
              </a:r>
              <a:endParaRPr lang="ko-KR" altLang="en-US" sz="140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901790" y="2111893"/>
              <a:ext cx="1410868" cy="3792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/>
                <a:t>작년 랭킹</a:t>
              </a:r>
              <a:endParaRPr lang="ko-KR" altLang="en-US" sz="1400"/>
            </a:p>
          </p:txBody>
        </p:sp>
        <p:cxnSp>
          <p:nvCxnSpPr>
            <p:cNvPr id="47" name="직선 연결선 46"/>
            <p:cNvCxnSpPr/>
            <p:nvPr/>
          </p:nvCxnSpPr>
          <p:spPr>
            <a:xfrm flipH="1">
              <a:off x="3410666" y="2818814"/>
              <a:ext cx="465071" cy="1376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구름 47"/>
            <p:cNvSpPr/>
            <p:nvPr/>
          </p:nvSpPr>
          <p:spPr>
            <a:xfrm>
              <a:off x="3543574" y="2460354"/>
              <a:ext cx="1196174" cy="576894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/>
                <a:t>국가</a:t>
              </a:r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0608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76353" y="32462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연습문제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데이터베이스 설계</a:t>
            </a:r>
            <a:endParaRPr lang="ko-KR" altLang="en-US" b="1" dirty="0"/>
          </a:p>
        </p:txBody>
      </p:sp>
      <p:sp>
        <p:nvSpPr>
          <p:cNvPr id="4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27" idx="1"/>
            <a:endCxn id="31" idx="0"/>
          </p:cNvCxnSpPr>
          <p:nvPr/>
        </p:nvCxnSpPr>
        <p:spPr>
          <a:xfrm flipH="1">
            <a:off x="3992626" y="2299480"/>
            <a:ext cx="409894" cy="2693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355201" y="3499938"/>
            <a:ext cx="1884885" cy="581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최초개최년도 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18515" y="2315438"/>
            <a:ext cx="1790640" cy="597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종목코드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944228" y="1124744"/>
            <a:ext cx="1555030" cy="538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종목명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402520" y="2030087"/>
            <a:ext cx="1555030" cy="538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종목특징</a:t>
            </a:r>
            <a:endParaRPr lang="ko-KR" altLang="en-US"/>
          </a:p>
        </p:txBody>
      </p:sp>
      <p:cxnSp>
        <p:nvCxnSpPr>
          <p:cNvPr id="28" name="직선 연결선 27"/>
          <p:cNvCxnSpPr>
            <a:stCxn id="31" idx="2"/>
            <a:endCxn id="24" idx="3"/>
          </p:cNvCxnSpPr>
          <p:nvPr/>
        </p:nvCxnSpPr>
        <p:spPr>
          <a:xfrm flipH="1">
            <a:off x="2109155" y="2568873"/>
            <a:ext cx="193751" cy="45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31" idx="1"/>
            <a:endCxn id="23" idx="0"/>
          </p:cNvCxnSpPr>
          <p:nvPr/>
        </p:nvCxnSpPr>
        <p:spPr>
          <a:xfrm flipH="1">
            <a:off x="2297644" y="2977736"/>
            <a:ext cx="848198" cy="5222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31" idx="3"/>
            <a:endCxn id="25" idx="2"/>
          </p:cNvCxnSpPr>
          <p:nvPr/>
        </p:nvCxnSpPr>
        <p:spPr>
          <a:xfrm flipH="1" flipV="1">
            <a:off x="2721743" y="1663530"/>
            <a:ext cx="424099" cy="5424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구름 30"/>
          <p:cNvSpPr/>
          <p:nvPr/>
        </p:nvSpPr>
        <p:spPr>
          <a:xfrm>
            <a:off x="2297644" y="2159137"/>
            <a:ext cx="1696396" cy="819472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종목</a:t>
            </a:r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3619682" y="3379300"/>
            <a:ext cx="5471451" cy="2497972"/>
            <a:chOff x="2134789" y="1661696"/>
            <a:chExt cx="4276863" cy="2324145"/>
          </a:xfrm>
        </p:grpSpPr>
        <p:cxnSp>
          <p:nvCxnSpPr>
            <p:cNvPr id="38" name="직선 연결선 37"/>
            <p:cNvCxnSpPr/>
            <p:nvPr/>
          </p:nvCxnSpPr>
          <p:spPr>
            <a:xfrm flipH="1" flipV="1">
              <a:off x="3287312" y="2294495"/>
              <a:ext cx="721332" cy="1896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4472777" y="2408213"/>
              <a:ext cx="552800" cy="1474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 flipV="1">
              <a:off x="4613423" y="2786168"/>
              <a:ext cx="412154" cy="2611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4126054" y="1875994"/>
              <a:ext cx="0" cy="7908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4131041" y="2878908"/>
              <a:ext cx="0" cy="7908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2134789" y="2041852"/>
              <a:ext cx="1223841" cy="3792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국가코드</a:t>
              </a:r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595507" y="1661696"/>
              <a:ext cx="1092307" cy="46083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시작일</a:t>
              </a:r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901790" y="2829573"/>
              <a:ext cx="1373341" cy="3792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경기정보</a:t>
              </a:r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212628" y="3607303"/>
              <a:ext cx="1788156" cy="3785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mtClean="0"/>
                <a:t>종목 코드</a:t>
              </a:r>
              <a:endParaRPr lang="ko-KR" altLang="en-US" sz="200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000784" y="2105904"/>
              <a:ext cx="1410868" cy="3792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종료일</a:t>
              </a:r>
              <a:endParaRPr lang="ko-KR" altLang="en-US"/>
            </a:p>
          </p:txBody>
        </p:sp>
        <p:sp>
          <p:nvSpPr>
            <p:cNvPr id="51" name="구름 50"/>
            <p:cNvSpPr/>
            <p:nvPr/>
          </p:nvSpPr>
          <p:spPr>
            <a:xfrm>
              <a:off x="3462378" y="2359160"/>
              <a:ext cx="1403452" cy="774691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경기일정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63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 smtClean="0"/>
              <a:t>테이블 만들기 실</a:t>
            </a:r>
            <a:r>
              <a:rPr lang="ko-KR" altLang="en-US" dirty="0"/>
              <a:t>습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9" name="자유형 8"/>
          <p:cNvSpPr/>
          <p:nvPr/>
        </p:nvSpPr>
        <p:spPr>
          <a:xfrm>
            <a:off x="270082" y="1268760"/>
            <a:ext cx="8694405" cy="1296144"/>
          </a:xfrm>
          <a:custGeom>
            <a:avLst/>
            <a:gdLst>
              <a:gd name="connsiteX0" fmla="*/ 0 w 5180380"/>
              <a:gd name="connsiteY0" fmla="*/ 0 h 1347435"/>
              <a:gd name="connsiteX1" fmla="*/ 5180380 w 5180380"/>
              <a:gd name="connsiteY1" fmla="*/ 0 h 1347435"/>
              <a:gd name="connsiteX2" fmla="*/ 5180380 w 5180380"/>
              <a:gd name="connsiteY2" fmla="*/ 1347435 h 1347435"/>
              <a:gd name="connsiteX3" fmla="*/ 0 w 5180380"/>
              <a:gd name="connsiteY3" fmla="*/ 1347435 h 1347435"/>
              <a:gd name="connsiteX4" fmla="*/ 0 w 5180380"/>
              <a:gd name="connsiteY4" fmla="*/ 0 h 134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0380" h="1347435">
                <a:moveTo>
                  <a:pt x="0" y="0"/>
                </a:moveTo>
                <a:lnTo>
                  <a:pt x="5180380" y="0"/>
                </a:lnTo>
                <a:lnTo>
                  <a:pt x="5180380" y="1347435"/>
                </a:lnTo>
                <a:lnTo>
                  <a:pt x="0" y="13474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8000" tIns="38100" rIns="38100" bIns="38100" numCol="1" spcCol="1270" anchor="ctr" anchorCtr="0">
            <a:noAutofit/>
          </a:bodyPr>
          <a:lstStyle/>
          <a:p>
            <a:pPr lvl="0" algn="l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500" kern="1200" dirty="0" smtClean="0"/>
              <a:t>CREATE TABLE </a:t>
            </a:r>
            <a:r>
              <a:rPr lang="ko-KR" altLang="en-US" sz="1500" kern="1200" dirty="0" smtClean="0"/>
              <a:t>명령어 이용</a:t>
            </a:r>
            <a:endParaRPr lang="en-US" altLang="ko-KR" sz="1500" kern="1200" dirty="0" smtClean="0"/>
          </a:p>
          <a:p>
            <a:pPr lvl="0" algn="l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500" kern="1200" dirty="0" smtClean="0"/>
              <a:t>4</a:t>
            </a:r>
            <a:r>
              <a:rPr lang="ko-KR" altLang="en-US" sz="1500" kern="1200" dirty="0" smtClean="0"/>
              <a:t>개 테이블 정의</a:t>
            </a:r>
            <a:r>
              <a:rPr lang="en-US" altLang="ko-KR" sz="1500" kern="1200" dirty="0" smtClean="0"/>
              <a:t>(</a:t>
            </a:r>
            <a:r>
              <a:rPr lang="en-US" altLang="ko-KR" sz="1500" dirty="0" smtClean="0"/>
              <a:t>nation, player, schedule, event)</a:t>
            </a:r>
          </a:p>
          <a:p>
            <a:pPr lvl="0" algn="l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- </a:t>
            </a:r>
            <a:r>
              <a:rPr lang="ko-KR" altLang="en-US" sz="1500" dirty="0" smtClean="0"/>
              <a:t>테이블 구조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칼럼의 데이터 타</a:t>
            </a:r>
            <a:r>
              <a:rPr lang="ko-KR" altLang="en-US" sz="1500" dirty="0"/>
              <a:t>입</a:t>
            </a:r>
            <a:r>
              <a:rPr lang="en-US" altLang="ko-KR" sz="1500" dirty="0" smtClean="0"/>
              <a:t>)</a:t>
            </a:r>
          </a:p>
          <a:p>
            <a:pPr lvl="0" algn="l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- </a:t>
            </a:r>
            <a:r>
              <a:rPr lang="ko-KR" altLang="en-US" sz="1500" dirty="0" smtClean="0"/>
              <a:t>필요한 제약 조건 </a:t>
            </a:r>
            <a:endParaRPr lang="en-US" altLang="ko-KR" sz="1500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351681"/>
              </p:ext>
            </p:extLst>
          </p:nvPr>
        </p:nvGraphicFramePr>
        <p:xfrm>
          <a:off x="270082" y="3078252"/>
          <a:ext cx="8694408" cy="1584000"/>
        </p:xfrm>
        <a:graphic>
          <a:graphicData uri="http://schemas.openxmlformats.org/drawingml/2006/table">
            <a:tbl>
              <a:tblPr/>
              <a:tblGrid>
                <a:gridCol w="1449068">
                  <a:extLst>
                    <a:ext uri="{9D8B030D-6E8A-4147-A177-3AD203B41FA5}">
                      <a16:colId xmlns="" xmlns:a16="http://schemas.microsoft.com/office/drawing/2014/main" val="2581928485"/>
                    </a:ext>
                  </a:extLst>
                </a:gridCol>
                <a:gridCol w="1449068">
                  <a:extLst>
                    <a:ext uri="{9D8B030D-6E8A-4147-A177-3AD203B41FA5}">
                      <a16:colId xmlns="" xmlns:a16="http://schemas.microsoft.com/office/drawing/2014/main" val="2831869735"/>
                    </a:ext>
                  </a:extLst>
                </a:gridCol>
                <a:gridCol w="1449068">
                  <a:extLst>
                    <a:ext uri="{9D8B030D-6E8A-4147-A177-3AD203B41FA5}">
                      <a16:colId xmlns="" xmlns:a16="http://schemas.microsoft.com/office/drawing/2014/main" val="2014050507"/>
                    </a:ext>
                  </a:extLst>
                </a:gridCol>
                <a:gridCol w="1449068">
                  <a:extLst>
                    <a:ext uri="{9D8B030D-6E8A-4147-A177-3AD203B41FA5}">
                      <a16:colId xmlns="" xmlns:a16="http://schemas.microsoft.com/office/drawing/2014/main" val="1898575423"/>
                    </a:ext>
                  </a:extLst>
                </a:gridCol>
                <a:gridCol w="1449068">
                  <a:extLst>
                    <a:ext uri="{9D8B030D-6E8A-4147-A177-3AD203B41FA5}">
                      <a16:colId xmlns="" xmlns:a16="http://schemas.microsoft.com/office/drawing/2014/main" val="3005916478"/>
                    </a:ext>
                  </a:extLst>
                </a:gridCol>
                <a:gridCol w="1449068">
                  <a:extLst>
                    <a:ext uri="{9D8B030D-6E8A-4147-A177-3AD203B41FA5}">
                      <a16:colId xmlns="" xmlns:a16="http://schemas.microsoft.com/office/drawing/2014/main" val="128717697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국가코드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국가명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참여인원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참여종목개수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현재 랭킹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지난대회</a:t>
                      </a:r>
                      <a:r>
                        <a:rPr lang="ko-KR" altLang="en-US" sz="1400" b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랭킹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512127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n_code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n_name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n_parti_person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n_parti_event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n_curr_rank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n_prev_rank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number(3)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varchar2(30)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689124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primary key</a:t>
                      </a:r>
                      <a:endParaRPr lang="ko-KR" altLang="en-US" sz="1400" b="0" kern="0" spc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not</a:t>
                      </a:r>
                      <a:r>
                        <a:rPr lang="en-US" altLang="ko-KR" sz="1400" b="0" kern="0" spc="0" baseline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null</a:t>
                      </a:r>
                      <a:endParaRPr lang="ko-KR" altLang="en-US" sz="1400" b="0" kern="0" spc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0" spc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69178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0083" y="2708920"/>
            <a:ext cx="251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7030A0"/>
                </a:solidFill>
              </a:defRPr>
            </a:lvl1pPr>
          </a:lstStyle>
          <a:p>
            <a:r>
              <a:rPr lang="en-US" altLang="ko-KR" dirty="0" smtClean="0"/>
              <a:t>1. nation </a:t>
            </a:r>
            <a:r>
              <a:rPr lang="ko-KR" altLang="en-US" dirty="0"/>
              <a:t>테이블 정의</a:t>
            </a:r>
          </a:p>
        </p:txBody>
      </p:sp>
    </p:spTree>
    <p:extLst>
      <p:ext uri="{BB962C8B-B14F-4D97-AF65-F5344CB8AC3E}">
        <p14:creationId xmlns:p14="http://schemas.microsoft.com/office/powerpoint/2010/main" val="28286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25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702176"/>
              </p:ext>
            </p:extLst>
          </p:nvPr>
        </p:nvGraphicFramePr>
        <p:xfrm>
          <a:off x="270083" y="4563928"/>
          <a:ext cx="7198235" cy="1653504"/>
        </p:xfrm>
        <a:graphic>
          <a:graphicData uri="http://schemas.openxmlformats.org/drawingml/2006/table">
            <a:tbl>
              <a:tblPr/>
              <a:tblGrid>
                <a:gridCol w="1451734">
                  <a:extLst>
                    <a:ext uri="{9D8B030D-6E8A-4147-A177-3AD203B41FA5}">
                      <a16:colId xmlns="" xmlns:a16="http://schemas.microsoft.com/office/drawing/2014/main" val="631866683"/>
                    </a:ext>
                  </a:extLst>
                </a:gridCol>
                <a:gridCol w="1451734">
                  <a:extLst>
                    <a:ext uri="{9D8B030D-6E8A-4147-A177-3AD203B41FA5}">
                      <a16:colId xmlns="" xmlns:a16="http://schemas.microsoft.com/office/drawing/2014/main" val="328382294"/>
                    </a:ext>
                  </a:extLst>
                </a:gridCol>
                <a:gridCol w="1451734">
                  <a:extLst>
                    <a:ext uri="{9D8B030D-6E8A-4147-A177-3AD203B41FA5}">
                      <a16:colId xmlns="" xmlns:a16="http://schemas.microsoft.com/office/drawing/2014/main" val="2537259011"/>
                    </a:ext>
                  </a:extLst>
                </a:gridCol>
                <a:gridCol w="1474881">
                  <a:extLst>
                    <a:ext uri="{9D8B030D-6E8A-4147-A177-3AD203B41FA5}">
                      <a16:colId xmlns="" xmlns:a16="http://schemas.microsoft.com/office/drawing/2014/main" val="342308167"/>
                    </a:ext>
                  </a:extLst>
                </a:gridCol>
                <a:gridCol w="1368152"/>
              </a:tblGrid>
              <a:tr h="396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시작일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종료일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경기정보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국가코드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종목코드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0286288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s_start_date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s_end_date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s_info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n_code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e_code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date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date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varchar2(50)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number(3)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number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75302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primary</a:t>
                      </a:r>
                      <a:r>
                        <a:rPr lang="en-US" altLang="ko-KR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key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351633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737"/>
              </p:ext>
            </p:extLst>
          </p:nvPr>
        </p:nvGraphicFramePr>
        <p:xfrm>
          <a:off x="270083" y="2509555"/>
          <a:ext cx="5830084" cy="1584000"/>
        </p:xfrm>
        <a:graphic>
          <a:graphicData uri="http://schemas.openxmlformats.org/drawingml/2006/table">
            <a:tbl>
              <a:tblPr/>
              <a:tblGrid>
                <a:gridCol w="14575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75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575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575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종목코드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종목명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최초개최년도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종목특징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e_code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e_name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e_first_year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e_info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number(4)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varchar2(50)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primary</a:t>
                      </a:r>
                      <a:r>
                        <a:rPr lang="en-US" altLang="ko-KR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key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935088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0083" y="4165308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4. schedule </a:t>
            </a:r>
            <a:r>
              <a:rPr lang="ko-KR" altLang="en-US" b="1" dirty="0" smtClean="0">
                <a:solidFill>
                  <a:srgbClr val="7030A0"/>
                </a:solidFill>
              </a:rPr>
              <a:t>테이블 정의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083" y="2132856"/>
            <a:ext cx="238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3</a:t>
            </a:r>
            <a:r>
              <a:rPr lang="en-US" altLang="ko-KR" b="1" dirty="0" smtClean="0">
                <a:solidFill>
                  <a:srgbClr val="7030A0"/>
                </a:solidFill>
              </a:rPr>
              <a:t>. event </a:t>
            </a:r>
            <a:r>
              <a:rPr lang="ko-KR" altLang="en-US" b="1" dirty="0" smtClean="0">
                <a:solidFill>
                  <a:srgbClr val="7030A0"/>
                </a:solidFill>
              </a:rPr>
              <a:t>테이블 정의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32644"/>
              </p:ext>
            </p:extLst>
          </p:nvPr>
        </p:nvGraphicFramePr>
        <p:xfrm>
          <a:off x="270083" y="407344"/>
          <a:ext cx="8703653" cy="1653504"/>
        </p:xfrm>
        <a:graphic>
          <a:graphicData uri="http://schemas.openxmlformats.org/drawingml/2006/table">
            <a:tbl>
              <a:tblPr/>
              <a:tblGrid>
                <a:gridCol w="12433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33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33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33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3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4337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43379">
                  <a:extLst>
                    <a:ext uri="{9D8B030D-6E8A-4147-A177-3AD203B41FA5}">
                      <a16:colId xmlns="" xmlns:a16="http://schemas.microsoft.com/office/drawing/2014/main" val="311063005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선수코드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이름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소속국가코드</a:t>
                      </a:r>
                      <a:endParaRPr lang="ko-KR" altLang="en-US" sz="1400" b="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종목코드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현재랭킹</a:t>
                      </a:r>
                      <a:endParaRPr lang="ko-KR" altLang="en-US" sz="1400" b="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나이</a:t>
                      </a:r>
                      <a:endParaRPr lang="ko-KR" altLang="en-US" sz="1400" b="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키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p_code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p_name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n_code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e_code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p_rank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p_age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p_height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number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varchar2(30)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number(3)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number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number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number(2)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number(6,2)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primary</a:t>
                      </a:r>
                      <a:r>
                        <a:rPr lang="en-US" altLang="ko-KR" sz="1400" b="0" kern="0" spc="0" baseline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key</a:t>
                      </a:r>
                      <a:endParaRPr lang="ko-KR" altLang="en-US" sz="1400" b="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not null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0" spc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569742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70083" y="14250"/>
            <a:ext cx="245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2. player </a:t>
            </a:r>
            <a:r>
              <a:rPr lang="ko-KR" altLang="en-US" b="1" dirty="0" smtClean="0">
                <a:solidFill>
                  <a:srgbClr val="7030A0"/>
                </a:solidFill>
              </a:rPr>
              <a:t>테이블 정의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1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422068"/>
            <a:ext cx="6768752" cy="4104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8000" rIns="108000">
            <a:noAutofit/>
          </a:bodyPr>
          <a:lstStyle/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rgbClr val="7030A0"/>
                </a:solidFill>
                <a:latin typeface="+mn-ea"/>
              </a:rPr>
              <a:t>CREATE TABLE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 player (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38100" marR="38100" algn="just" fontAlgn="base" latinLnBrk="0">
              <a:lnSpc>
                <a:spcPct val="13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p_code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 number </a:t>
            </a:r>
            <a:r>
              <a:rPr lang="en-US" altLang="ko-KR" b="1" kern="0" dirty="0">
                <a:solidFill>
                  <a:srgbClr val="7030A0"/>
                </a:solidFill>
                <a:latin typeface="+mn-ea"/>
              </a:rPr>
              <a:t>NOT NULL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,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kern="0" dirty="0" err="1">
                <a:solidFill>
                  <a:srgbClr val="000000"/>
                </a:solidFill>
                <a:latin typeface="+mn-ea"/>
              </a:rPr>
              <a:t>p_name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varchar2(30) </a:t>
            </a:r>
            <a:r>
              <a:rPr lang="en-US" altLang="ko-KR" b="1" kern="0" dirty="0" smtClean="0">
                <a:solidFill>
                  <a:srgbClr val="7030A0"/>
                </a:solidFill>
                <a:latin typeface="+mn-ea"/>
              </a:rPr>
              <a:t>NOT NULL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,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kern="0" dirty="0" err="1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kern="0" dirty="0" err="1">
                <a:solidFill>
                  <a:srgbClr val="000000"/>
                </a:solidFill>
                <a:latin typeface="+mn-ea"/>
              </a:rPr>
              <a:t>e_code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kern="0" dirty="0" err="1">
                <a:solidFill>
                  <a:srgbClr val="000000"/>
                </a:solidFill>
                <a:latin typeface="+mn-ea"/>
              </a:rPr>
              <a:t>p_rank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p_age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p_height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b="1" kern="0" dirty="0" smtClean="0">
                <a:solidFill>
                  <a:srgbClr val="7030A0"/>
                </a:solidFill>
                <a:latin typeface="+mn-ea"/>
              </a:rPr>
              <a:t>CONSTRAINT </a:t>
            </a: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player_pk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b="1" kern="0" dirty="0" smtClean="0">
                <a:solidFill>
                  <a:srgbClr val="7030A0"/>
                </a:solidFill>
                <a:latin typeface="+mn-ea"/>
              </a:rPr>
              <a:t>PRIMARY KEY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p_code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),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b="1" kern="0" dirty="0">
                <a:solidFill>
                  <a:srgbClr val="7030A0"/>
                </a:solidFill>
                <a:latin typeface="+mn-ea"/>
              </a:rPr>
              <a:t>CONSTRAINT </a:t>
            </a: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nation_player_fk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b="1" kern="0" dirty="0" smtClean="0">
                <a:solidFill>
                  <a:srgbClr val="7030A0"/>
                </a:solidFill>
                <a:latin typeface="+mn-ea"/>
              </a:rPr>
              <a:t>FOREIGN </a:t>
            </a:r>
            <a:r>
              <a:rPr lang="en-US" altLang="ko-KR" b="1" kern="0" dirty="0">
                <a:solidFill>
                  <a:srgbClr val="7030A0"/>
                </a:solidFill>
                <a:latin typeface="+mn-ea"/>
              </a:rPr>
              <a:t>KEY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) </a:t>
            </a:r>
            <a:r>
              <a:rPr lang="en-US" altLang="ko-KR" b="1" kern="0" dirty="0">
                <a:solidFill>
                  <a:srgbClr val="7030A0"/>
                </a:solidFill>
                <a:latin typeface="+mn-ea"/>
              </a:rPr>
              <a:t>REFERENCES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 nation(</a:t>
            </a:r>
            <a:r>
              <a:rPr lang="en-US" altLang="ko-KR" kern="0" dirty="0" err="1" smtClean="0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052736"/>
            <a:ext cx="291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player(</a:t>
            </a:r>
            <a:r>
              <a:rPr lang="ko-KR" altLang="en-US" dirty="0" smtClean="0"/>
              <a:t>선수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테이블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 smtClean="0"/>
              <a:t>테이블 정의 예시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01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</a:t>
            </a:r>
            <a:r>
              <a:rPr lang="en-US" altLang="ko-KR" dirty="0" smtClean="0"/>
              <a:t>(TABLE)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1052735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 smtClean="0"/>
              <a:t>관계형</a:t>
            </a:r>
            <a:r>
              <a:rPr lang="ko-KR" altLang="en-US" sz="2000" dirty="0" smtClean="0"/>
              <a:t> 데이터베이스에서는 정보를 테이블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릴레이션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형태로 보관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행</a:t>
            </a:r>
            <a:r>
              <a:rPr lang="en-US" altLang="ko-KR" sz="2000" dirty="0" smtClean="0"/>
              <a:t>(ROW)</a:t>
            </a:r>
            <a:r>
              <a:rPr lang="ko-KR" altLang="en-US" sz="2000" dirty="0" smtClean="0"/>
              <a:t>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열</a:t>
            </a:r>
            <a:r>
              <a:rPr lang="en-US" altLang="ko-KR" sz="2000" dirty="0" smtClean="0"/>
              <a:t>(COLUMN)</a:t>
            </a:r>
            <a:r>
              <a:rPr lang="ko-KR" altLang="en-US" sz="2000" dirty="0" smtClean="0"/>
              <a:t>의 조합</a:t>
            </a:r>
            <a:endParaRPr lang="ko-KR" altLang="en-US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26479"/>
              </p:ext>
            </p:extLst>
          </p:nvPr>
        </p:nvGraphicFramePr>
        <p:xfrm>
          <a:off x="2042404" y="3222474"/>
          <a:ext cx="6778068" cy="2474514"/>
        </p:xfrm>
        <a:graphic>
          <a:graphicData uri="http://schemas.openxmlformats.org/drawingml/2006/table">
            <a:tbl>
              <a:tblPr/>
              <a:tblGrid>
                <a:gridCol w="1694517">
                  <a:extLst>
                    <a:ext uri="{9D8B030D-6E8A-4147-A177-3AD203B41FA5}">
                      <a16:colId xmlns="" xmlns:a16="http://schemas.microsoft.com/office/drawing/2014/main" val="1681778037"/>
                    </a:ext>
                  </a:extLst>
                </a:gridCol>
                <a:gridCol w="1694517">
                  <a:extLst>
                    <a:ext uri="{9D8B030D-6E8A-4147-A177-3AD203B41FA5}">
                      <a16:colId xmlns="" xmlns:a16="http://schemas.microsoft.com/office/drawing/2014/main" val="2915980842"/>
                    </a:ext>
                  </a:extLst>
                </a:gridCol>
                <a:gridCol w="1694517">
                  <a:extLst>
                    <a:ext uri="{9D8B030D-6E8A-4147-A177-3AD203B41FA5}">
                      <a16:colId xmlns="" xmlns:a16="http://schemas.microsoft.com/office/drawing/2014/main" val="2072933252"/>
                    </a:ext>
                  </a:extLst>
                </a:gridCol>
                <a:gridCol w="1694517">
                  <a:extLst>
                    <a:ext uri="{9D8B030D-6E8A-4147-A177-3AD203B41FA5}">
                      <a16:colId xmlns="" xmlns:a16="http://schemas.microsoft.com/office/drawing/2014/main" val="3996301403"/>
                    </a:ext>
                  </a:extLst>
                </a:gridCol>
              </a:tblGrid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u="sng" kern="0" spc="0" dirty="0">
                          <a:solidFill>
                            <a:srgbClr val="193657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주소록 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7071486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김은미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02-145-1111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마포구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33535797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나윤희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02-111-1111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서울 영등포구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62062280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이연수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02-112-1111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성동구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15495119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조서윤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02-124-1111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강남구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4331259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>
            <a:off x="4576041" y="2643748"/>
            <a:ext cx="732968" cy="57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309009" y="2643748"/>
            <a:ext cx="1141450" cy="553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309009" y="2643748"/>
            <a:ext cx="2862265" cy="589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727951" y="2643748"/>
            <a:ext cx="2581058" cy="57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2" idx="3"/>
          </p:cNvCxnSpPr>
          <p:nvPr/>
        </p:nvCxnSpPr>
        <p:spPr>
          <a:xfrm>
            <a:off x="1619672" y="4668004"/>
            <a:ext cx="422732" cy="741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2" idx="3"/>
          </p:cNvCxnSpPr>
          <p:nvPr/>
        </p:nvCxnSpPr>
        <p:spPr>
          <a:xfrm flipV="1">
            <a:off x="1619672" y="3933058"/>
            <a:ext cx="422732" cy="734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2" idx="3"/>
          </p:cNvCxnSpPr>
          <p:nvPr/>
        </p:nvCxnSpPr>
        <p:spPr>
          <a:xfrm flipV="1">
            <a:off x="1619672" y="4478228"/>
            <a:ext cx="422732" cy="1897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456" y="2643748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고객 테이</a:t>
            </a:r>
            <a:r>
              <a:rPr lang="ko-KR" altLang="en-US" dirty="0"/>
              <a:t>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92280" y="2643748"/>
            <a:ext cx="1755434" cy="3161516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06967" y="2209652"/>
            <a:ext cx="152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열</a:t>
            </a:r>
            <a:r>
              <a:rPr lang="en-US" altLang="ko-KR" dirty="0" smtClean="0"/>
              <a:t>, COLUMN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2209652"/>
            <a:ext cx="23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칼럼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22" idx="3"/>
          </p:cNvCxnSpPr>
          <p:nvPr/>
        </p:nvCxnSpPr>
        <p:spPr>
          <a:xfrm>
            <a:off x="1619672" y="4668004"/>
            <a:ext cx="422732" cy="189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884" y="4478228"/>
            <a:ext cx="1527788" cy="379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dirty="0" smtClean="0"/>
              <a:t>레코드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653530" y="5174788"/>
            <a:ext cx="7310958" cy="558467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23528" y="5260558"/>
            <a:ext cx="108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행</a:t>
            </a:r>
            <a:r>
              <a:rPr lang="en-US" altLang="ko-KR" dirty="0" smtClean="0"/>
              <a:t>, ROW</a:t>
            </a:r>
            <a:endParaRPr lang="ko-KR" altLang="en-US" dirty="0"/>
          </a:p>
        </p:txBody>
      </p:sp>
      <p:sp>
        <p:nvSpPr>
          <p:cNvPr id="2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1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테이블 생성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704636"/>
          </a:xfrm>
        </p:spPr>
        <p:txBody>
          <a:bodyPr wrap="none"/>
          <a:lstStyle/>
          <a:p>
            <a:pPr>
              <a:buFont typeface="+mj-lt"/>
              <a:buAutoNum type="arabicPeriod"/>
            </a:pPr>
            <a:r>
              <a:rPr lang="ko-KR" altLang="en-US" b="0" dirty="0" smtClean="0"/>
              <a:t>테이블 생성은 테이블에 대한 구조를 정의하고</a:t>
            </a:r>
            <a:r>
              <a:rPr lang="en-US" altLang="ko-KR" b="0" dirty="0" smtClean="0"/>
              <a:t>,</a:t>
            </a:r>
            <a:br>
              <a:rPr lang="en-US" altLang="ko-KR" b="0" dirty="0" smtClean="0"/>
            </a:br>
            <a:r>
              <a:rPr lang="ko-KR" altLang="en-US" b="0" dirty="0" smtClean="0"/>
              <a:t>데이터를 저장하기 위한 공간을 할당하는 과정이다</a:t>
            </a:r>
            <a:r>
              <a:rPr lang="en-US" altLang="ko-KR" b="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0" dirty="0" smtClean="0"/>
              <a:t>테이블에 대한 구조 정의는 다음과 같다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dirty="0" smtClean="0"/>
              <a:t>칼럼의 데이터 타입</a:t>
            </a:r>
            <a:endParaRPr lang="en-US" altLang="ko-KR" dirty="0" smtClean="0"/>
          </a:p>
          <a:p>
            <a:pPr lvl="3">
              <a:buFont typeface="Wingdings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dirty="0" smtClean="0"/>
              <a:t>NUMBER, VARCHAR2, DATE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 lvl="3">
              <a:buFont typeface="Wingdings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dirty="0" smtClean="0"/>
              <a:t>NOT NULL, DEFAULT, UNIQUE, PK, FK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b="0" dirty="0" smtClean="0"/>
              <a:t>테이블 이름 규칙</a:t>
            </a:r>
            <a:endParaRPr lang="en-US" altLang="ko-KR" b="0" dirty="0" smtClean="0"/>
          </a:p>
          <a:p>
            <a:pPr lvl="2"/>
            <a:r>
              <a:rPr lang="ko-KR" altLang="en-US" dirty="0" smtClean="0"/>
              <a:t>영문자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</a:t>
            </a:r>
            <a:r>
              <a:rPr lang="en-US" altLang="ko-KR" dirty="0" smtClean="0"/>
              <a:t>(_, $, #)</a:t>
            </a:r>
            <a:r>
              <a:rPr lang="ko-KR" altLang="en-US" dirty="0" smtClean="0"/>
              <a:t>을 사용할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영문자로 시작하고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자 이내로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대소문자를 구별하지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서로 다른 테이블에서 동일한 데이터를 저장하는 칼럼의 이름은 가능하면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같은 이름을 사용한다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완성된 설계도에 의해 테이블을 생성하길 권장한다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84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 방법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1680" y="2310149"/>
            <a:ext cx="6696744" cy="1872208"/>
          </a:xfrm>
          <a:prstGeom prst="rect">
            <a:avLst/>
          </a:prstGeom>
          <a:solidFill>
            <a:srgbClr val="797B7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340768"/>
            <a:ext cx="7776864" cy="3323987"/>
          </a:xfrm>
          <a:prstGeom prst="rect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테이블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 데이터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타입 제약조건</a:t>
            </a:r>
            <a:endParaRPr kumimoji="1" lang="en-US" altLang="ko-KR" sz="20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	[PRIMARY KEY(</a:t>
            </a:r>
            <a:r>
              <a:rPr kumimoji="1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[UNIQUE(</a:t>
            </a:r>
            <a:r>
              <a:rPr kumimoji="1" lang="ko-KR" altLang="en-US" sz="20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</a:t>
            </a:r>
            <a:r>
              <a:rPr kumimoji="1"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DEFAULT </a:t>
            </a:r>
            <a:r>
              <a:rPr kumimoji="1"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값</a:t>
            </a:r>
            <a:r>
              <a:rPr kumimoji="1"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,]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[FOREIGN KEY(</a:t>
            </a:r>
            <a:r>
              <a:rPr kumimoji="1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 REFERENCES</a:t>
            </a:r>
            <a:r>
              <a:rPr kumimoji="1" lang="en-US" altLang="ko-KR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참조테이블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ko-KR" altLang="en-US" sz="20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2987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제약조건</a:t>
            </a:r>
            <a:endParaRPr lang="ko-KR" altLang="en-US" b="1" dirty="0"/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70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b="0" dirty="0" smtClean="0">
                <a:solidFill>
                  <a:srgbClr val="000000"/>
                </a:solidFill>
                <a:latin typeface="+mn-ea"/>
              </a:rPr>
              <a:t>NOT 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NULL -  NULL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값을 허용하지 않음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 smtClean="0">
                <a:solidFill>
                  <a:srgbClr val="000000"/>
                </a:solidFill>
                <a:latin typeface="+mn-ea"/>
              </a:rPr>
              <a:t>UNIQUE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중복 값을 허용하지 않음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 smtClean="0">
                <a:solidFill>
                  <a:srgbClr val="000000"/>
                </a:solidFill>
                <a:latin typeface="+mn-ea"/>
              </a:rPr>
              <a:t>PRIMARY 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KEY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각 레코드를 구별하는 칼럼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hlinkClick r:id="rId2"/>
              </a:rPr>
              <a:t>NOT NULL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hlinkClick r:id="rId3"/>
              </a:rPr>
              <a:t>UNIQUE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b="0" dirty="0" smtClean="0">
                <a:solidFill>
                  <a:srgbClr val="000000"/>
                </a:solidFill>
                <a:latin typeface="+mn-ea"/>
              </a:rPr>
              <a:t>FOREIGN 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KEY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다른 테이블의 값을 참조할 때 사용하는 키 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 smtClean="0">
                <a:solidFill>
                  <a:srgbClr val="000000"/>
                </a:solidFill>
                <a:latin typeface="+mn-ea"/>
              </a:rPr>
              <a:t>DEFAULT 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값이 없을 경우 입력되는 값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 smtClean="0">
                <a:solidFill>
                  <a:srgbClr val="000000"/>
                </a:solidFill>
                <a:latin typeface="+mn-ea"/>
              </a:rPr>
              <a:t>CHECK 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값의 유효성을 검사</a:t>
            </a: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15616" y="3384544"/>
            <a:ext cx="0" cy="464158"/>
          </a:xfrm>
          <a:prstGeom prst="straightConnector1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394314"/>
              </p:ext>
            </p:extLst>
          </p:nvPr>
        </p:nvGraphicFramePr>
        <p:xfrm>
          <a:off x="5076056" y="3820953"/>
          <a:ext cx="3672408" cy="16952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8851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1259630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1423927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emp_no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name</a:t>
                      </a:r>
                      <a:endParaRPr lang="ko-KR" altLang="en-US" sz="16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department</a:t>
                      </a:r>
                      <a:endParaRPr lang="ko-KR" altLang="en-US" sz="160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구창민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1002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김민서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1003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이은영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308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1004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한성일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1024" y="5589240"/>
            <a:ext cx="2247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b="1" kern="0" dirty="0" smtClean="0">
                <a:solidFill>
                  <a:prstClr val="black"/>
                </a:solidFill>
              </a:rPr>
              <a:t>department </a:t>
            </a:r>
            <a:r>
              <a:rPr kumimoji="1" lang="ko-KR" altLang="en-US" b="1" kern="0" dirty="0" smtClean="0">
                <a:solidFill>
                  <a:prstClr val="black"/>
                </a:solidFill>
              </a:rPr>
              <a:t>테이블</a:t>
            </a:r>
            <a:endParaRPr kumimoji="1" lang="en-US" altLang="ko-KR" b="1" kern="0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9449"/>
              </p:ext>
            </p:extLst>
          </p:nvPr>
        </p:nvGraphicFramePr>
        <p:xfrm>
          <a:off x="528172" y="3839760"/>
          <a:ext cx="4160091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3837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1486965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1479289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dept_no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dept_name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location</a:t>
                      </a:r>
                      <a:endParaRPr lang="ko-KR" altLang="en-US" sz="160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영업부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대구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인사부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서울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총무부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대구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기획부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서울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 flipV="1">
            <a:off x="8028384" y="3365737"/>
            <a:ext cx="0" cy="45521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081052" y="3356992"/>
            <a:ext cx="6981896" cy="8941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2" name="직사각형 11"/>
          <p:cNvSpPr/>
          <p:nvPr/>
        </p:nvSpPr>
        <p:spPr>
          <a:xfrm>
            <a:off x="7308304" y="3802145"/>
            <a:ext cx="1440160" cy="366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47185" y="3428441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  <a:hlinkClick r:id="rId4"/>
              </a:rPr>
              <a:t>FOREIGN KEY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5589240"/>
            <a:ext cx="202651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b="1" kern="0" dirty="0" smtClean="0">
                <a:solidFill>
                  <a:prstClr val="black"/>
                </a:solidFill>
              </a:rPr>
              <a:t>employee </a:t>
            </a:r>
            <a:r>
              <a:rPr kumimoji="1" lang="ko-KR" altLang="en-US" b="1" kern="0" dirty="0" smtClean="0">
                <a:solidFill>
                  <a:prstClr val="black"/>
                </a:solidFill>
              </a:rPr>
              <a:t>테이블</a:t>
            </a:r>
            <a:endParaRPr kumimoji="1" lang="en-US" altLang="ko-KR" b="1" kern="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3802145"/>
            <a:ext cx="1440160" cy="366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4417" y="342844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Verdana" panose="020B0604030504040204" pitchFamily="34" charset="0"/>
                <a:hlinkClick r:id="rId4"/>
              </a:rPr>
              <a:t>PRIMARY KEY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47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 </a:t>
            </a:r>
            <a:r>
              <a:rPr lang="en-US" altLang="ko-KR" dirty="0" smtClean="0"/>
              <a:t>– customer</a:t>
            </a:r>
            <a:r>
              <a:rPr lang="ko-KR" altLang="en-US" dirty="0" smtClean="0"/>
              <a:t> 테이블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7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604282"/>
              </p:ext>
            </p:extLst>
          </p:nvPr>
        </p:nvGraphicFramePr>
        <p:xfrm>
          <a:off x="1182966" y="953312"/>
          <a:ext cx="6778068" cy="2115648"/>
        </p:xfrm>
        <a:graphic>
          <a:graphicData uri="http://schemas.openxmlformats.org/drawingml/2006/table">
            <a:tbl>
              <a:tblPr/>
              <a:tblGrid>
                <a:gridCol w="1694517">
                  <a:extLst>
                    <a:ext uri="{9D8B030D-6E8A-4147-A177-3AD203B41FA5}">
                      <a16:colId xmlns="" xmlns:a16="http://schemas.microsoft.com/office/drawing/2014/main" val="356817516"/>
                    </a:ext>
                  </a:extLst>
                </a:gridCol>
                <a:gridCol w="1694517">
                  <a:extLst>
                    <a:ext uri="{9D8B030D-6E8A-4147-A177-3AD203B41FA5}">
                      <a16:colId xmlns="" xmlns:a16="http://schemas.microsoft.com/office/drawing/2014/main" val="3068481924"/>
                    </a:ext>
                  </a:extLst>
                </a:gridCol>
                <a:gridCol w="1694517">
                  <a:extLst>
                    <a:ext uri="{9D8B030D-6E8A-4147-A177-3AD203B41FA5}">
                      <a16:colId xmlns="" xmlns:a16="http://schemas.microsoft.com/office/drawing/2014/main" val="983622855"/>
                    </a:ext>
                  </a:extLst>
                </a:gridCol>
                <a:gridCol w="1694517">
                  <a:extLst>
                    <a:ext uri="{9D8B030D-6E8A-4147-A177-3AD203B41FA5}">
                      <a16:colId xmlns="" xmlns:a16="http://schemas.microsoft.com/office/drawing/2014/main" val="3242604686"/>
                    </a:ext>
                  </a:extLst>
                </a:gridCol>
              </a:tblGrid>
              <a:tr h="4464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sng" kern="0" spc="0" dirty="0">
                          <a:solidFill>
                            <a:srgbClr val="193657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주소록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6265137"/>
                  </a:ext>
                </a:extLst>
              </a:tr>
              <a:tr h="39930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김은미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001-145-1111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마포구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30959838"/>
                  </a:ext>
                </a:extLst>
              </a:tr>
              <a:tr h="39930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나윤희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001-111-1111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 동래구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24595433"/>
                  </a:ext>
                </a:extLst>
              </a:tr>
              <a:tr h="39930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이연수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001-112-1111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경북 대구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08312335"/>
                  </a:ext>
                </a:extLst>
              </a:tr>
              <a:tr h="39930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조서윤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001-124-1111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대전 동구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0727777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7624" y="3100166"/>
            <a:ext cx="6768752" cy="304698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 </a:t>
            </a:r>
            <a:r>
              <a:rPr kumimoji="1" lang="en-US" altLang="ko-KR" sz="16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customer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ko-KR" altLang="en-US" sz="16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고객번호 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NOT NULL</a:t>
            </a:r>
            <a:r>
              <a:rPr kumimoji="1" lang="en-US" altLang="ko-KR" sz="1600" kern="0" noProof="0" dirty="0" smtClean="0">
                <a:solidFill>
                  <a:prstClr val="black"/>
                </a:solidFill>
              </a:rPr>
              <a:t>, -- </a:t>
            </a:r>
            <a:r>
              <a:rPr kumimoji="1" lang="ko-KR" altLang="en-US" sz="1600" kern="0" dirty="0" smtClean="0">
                <a:solidFill>
                  <a:prstClr val="black"/>
                </a:solidFill>
              </a:rPr>
              <a:t>공백이 금지된다</a:t>
            </a:r>
            <a:r>
              <a:rPr kumimoji="1" lang="en-US" altLang="ko-KR" sz="1600" kern="0" dirty="0" smtClean="0">
                <a:solidFill>
                  <a:prstClr val="black"/>
                </a:solidFill>
              </a:rPr>
              <a:t>.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 </a:t>
            </a:r>
            <a:r>
              <a:rPr kumimoji="1" lang="en-US" altLang="ko-KR" sz="16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2(20)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600" kern="0" dirty="0">
                <a:solidFill>
                  <a:prstClr val="black"/>
                </a:solidFill>
              </a:rPr>
              <a:t>NOT </a:t>
            </a:r>
            <a:r>
              <a:rPr kumimoji="1" lang="en-US" altLang="ko-KR" sz="1600" kern="0" dirty="0" smtClean="0">
                <a:solidFill>
                  <a:prstClr val="black"/>
                </a:solidFill>
              </a:rPr>
              <a:t>NULL, -- </a:t>
            </a:r>
            <a:r>
              <a:rPr kumimoji="1" lang="ko-KR" altLang="en-US" sz="1600" kern="0" dirty="0" smtClean="0">
                <a:solidFill>
                  <a:prstClr val="black"/>
                </a:solidFill>
              </a:rPr>
              <a:t>공백이 금지된다</a:t>
            </a:r>
            <a:r>
              <a:rPr kumimoji="1" lang="en-US" altLang="ko-KR" sz="1600" kern="0" dirty="0" smtClean="0">
                <a:solidFill>
                  <a:prstClr val="black"/>
                </a:solidFill>
              </a:rPr>
              <a:t>.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전화번호 </a:t>
            </a:r>
            <a:r>
              <a:rPr kumimoji="1" lang="en-US" altLang="ko-KR" sz="16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6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ko-KR" altLang="en-US" sz="16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주소록 </a:t>
            </a:r>
            <a:r>
              <a:rPr kumimoji="1" lang="en-US" altLang="ko-KR" sz="16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VARCHAR2(50</a:t>
            </a:r>
            <a:r>
              <a:rPr kumimoji="1" lang="en-US" altLang="ko-KR" sz="16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PRIMARY KEY(</a:t>
            </a:r>
            <a:r>
              <a:rPr kumimoji="1" lang="ko-KR" altLang="en-US" sz="1600" kern="0" dirty="0" smtClean="0">
                <a:solidFill>
                  <a:prstClr val="black"/>
                </a:solidFill>
              </a:rPr>
              <a:t>고객번호</a:t>
            </a:r>
            <a:r>
              <a:rPr kumimoji="1" lang="en-US" altLang="ko-KR" sz="1600" kern="0" dirty="0" smtClean="0">
                <a:solidFill>
                  <a:prstClr val="black"/>
                </a:solidFill>
              </a:rPr>
              <a:t>), -- </a:t>
            </a:r>
            <a:r>
              <a:rPr kumimoji="1" lang="ko-KR" altLang="en-US" sz="1600" kern="0" dirty="0" err="1" smtClean="0">
                <a:solidFill>
                  <a:prstClr val="black"/>
                </a:solidFill>
              </a:rPr>
              <a:t>기본키로</a:t>
            </a:r>
            <a:r>
              <a:rPr kumimoji="1" lang="ko-KR" altLang="en-US" sz="1600" kern="0" dirty="0" smtClean="0">
                <a:solidFill>
                  <a:prstClr val="black"/>
                </a:solidFill>
              </a:rPr>
              <a:t> 설정된다</a:t>
            </a:r>
            <a:r>
              <a:rPr kumimoji="1" lang="en-US" altLang="ko-KR" sz="1600" kern="0" dirty="0" smtClean="0">
                <a:solidFill>
                  <a:prstClr val="black"/>
                </a:solidFill>
              </a:rPr>
              <a:t>.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UNIQUE(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전화번호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 -- </a:t>
            </a:r>
            <a:r>
              <a:rPr kumimoji="1" lang="ko-KR" altLang="en-US" sz="16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중복이 금지된다</a:t>
            </a:r>
            <a:r>
              <a:rPr kumimoji="1" lang="en-US" altLang="ko-KR" sz="16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73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테이블 구조 확인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780928"/>
            <a:ext cx="7067804" cy="149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11530" y="1100629"/>
            <a:ext cx="7520940" cy="744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DESC[RIBE] </a:t>
            </a:r>
            <a:r>
              <a:rPr lang="en-US" altLang="ko-KR" dirty="0" err="1" smtClean="0"/>
              <a:t>table_name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22960" y="2132857"/>
            <a:ext cx="75209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dirty="0" smtClean="0"/>
              <a:t>DESC address;</a:t>
            </a:r>
          </a:p>
          <a:p>
            <a:pPr marL="0" indent="0"/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22960" y="4509120"/>
            <a:ext cx="752094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테이블의 생성 여부와 테이블의 구조를 확인하기 위한 명령어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확인할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 있는 사항</a:t>
            </a:r>
            <a:endParaRPr lang="en-US" altLang="ko-KR" dirty="0" smtClean="0"/>
          </a:p>
          <a:p>
            <a:pPr lvl="3" indent="-342900">
              <a:buFont typeface="+mj-lt"/>
              <a:buAutoNum type="arabicPeriod"/>
            </a:pPr>
            <a:r>
              <a:rPr lang="ko-KR" altLang="en-US" dirty="0" smtClean="0"/>
              <a:t>칼럼의 이름</a:t>
            </a:r>
            <a:endParaRPr lang="en-US" altLang="ko-KR" dirty="0" smtClean="0"/>
          </a:p>
          <a:p>
            <a:pPr lvl="3" indent="-342900">
              <a:buFont typeface="+mj-lt"/>
              <a:buAutoNum type="arabicPeriod"/>
            </a:pPr>
            <a:r>
              <a:rPr lang="en-US" altLang="ko-KR" dirty="0" err="1" smtClean="0"/>
              <a:t>Datatype</a:t>
            </a:r>
            <a:endParaRPr lang="en-US" altLang="ko-KR" dirty="0" smtClean="0"/>
          </a:p>
          <a:p>
            <a:pPr lvl="3" indent="-342900">
              <a:buFont typeface="+mj-lt"/>
              <a:buAutoNum type="arabicPeriod"/>
            </a:pPr>
            <a:r>
              <a:rPr lang="en-US" altLang="ko-KR" dirty="0" smtClean="0"/>
              <a:t>NOT NULL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 조건</a:t>
            </a:r>
            <a:endParaRPr lang="en-US" altLang="ko-KR" dirty="0" smtClean="0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39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 타입의 종류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204430"/>
              </p:ext>
            </p:extLst>
          </p:nvPr>
        </p:nvGraphicFramePr>
        <p:xfrm>
          <a:off x="822325" y="1100138"/>
          <a:ext cx="7521576" cy="45835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507"/>
                <a:gridCol w="5284069"/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타입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0983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CHAR(size)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size </a:t>
                      </a:r>
                      <a:r>
                        <a:rPr lang="ko-KR" altLang="en-US" dirty="0" smtClean="0"/>
                        <a:t>크기의 고정 길이 문자 타입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최대크기 </a:t>
                      </a:r>
                      <a:r>
                        <a:rPr lang="en-US" altLang="ko-KR" dirty="0" smtClean="0"/>
                        <a:t>: 2,000 </a:t>
                      </a:r>
                      <a:r>
                        <a:rPr lang="ko-KR" altLang="en-US" dirty="0" smtClean="0"/>
                        <a:t>바이트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최소크기 </a:t>
                      </a:r>
                      <a:r>
                        <a:rPr lang="en-US" altLang="ko-KR" dirty="0" smtClean="0"/>
                        <a:t>: 1 </a:t>
                      </a:r>
                      <a:r>
                        <a:rPr lang="ko-KR" altLang="en-US" dirty="0" smtClean="0"/>
                        <a:t>바이트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09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VARCHAR2(size)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size </a:t>
                      </a:r>
                      <a:r>
                        <a:rPr lang="ko-KR" altLang="en-US" dirty="0" smtClean="0"/>
                        <a:t>크기의 가변 길이 문자 타입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최대크기 </a:t>
                      </a:r>
                      <a:r>
                        <a:rPr lang="en-US" altLang="ko-KR" dirty="0" smtClean="0"/>
                        <a:t>: 4,000 </a:t>
                      </a:r>
                      <a:r>
                        <a:rPr lang="ko-KR" altLang="en-US" dirty="0" smtClean="0"/>
                        <a:t>바이트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최소크기 </a:t>
                      </a:r>
                      <a:r>
                        <a:rPr lang="en-US" altLang="ko-KR" dirty="0" smtClean="0"/>
                        <a:t>: 1 </a:t>
                      </a:r>
                      <a:r>
                        <a:rPr lang="ko-KR" altLang="en-US" dirty="0" smtClean="0"/>
                        <a:t>바이트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312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NVARCHAR2(size)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국가별 문자 집합에 따른 </a:t>
                      </a:r>
                      <a:r>
                        <a:rPr lang="en-US" altLang="ko-KR" dirty="0" smtClean="0"/>
                        <a:t>size </a:t>
                      </a:r>
                      <a:r>
                        <a:rPr lang="ko-KR" altLang="en-US" dirty="0" smtClean="0"/>
                        <a:t>크기의 문자 또는 바이트의 가변길이 문자 타입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최대크기 </a:t>
                      </a:r>
                      <a:r>
                        <a:rPr lang="en-US" altLang="ko-KR" dirty="0" smtClean="0"/>
                        <a:t>: 4,000 </a:t>
                      </a:r>
                      <a:r>
                        <a:rPr lang="ko-KR" altLang="en-US" dirty="0" smtClean="0"/>
                        <a:t>바이트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최소크기 </a:t>
                      </a:r>
                      <a:r>
                        <a:rPr lang="en-US" altLang="ko-KR" dirty="0" smtClean="0"/>
                        <a:t>: 1 </a:t>
                      </a:r>
                      <a:r>
                        <a:rPr lang="ko-KR" altLang="en-US" dirty="0" smtClean="0"/>
                        <a:t>바이트</a:t>
                      </a:r>
                    </a:p>
                  </a:txBody>
                  <a:tcPr anchor="ctr"/>
                </a:tc>
              </a:tr>
              <a:tr h="40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NUMBER(p,</a:t>
                      </a:r>
                      <a:r>
                        <a:rPr lang="en-US" altLang="ko-KR" baseline="0" dirty="0" smtClean="0"/>
                        <a:t> 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정밀도</a:t>
                      </a:r>
                      <a:r>
                        <a:rPr lang="en-US" altLang="ko-KR" dirty="0" smtClean="0"/>
                        <a:t>(p)</a:t>
                      </a:r>
                      <a:r>
                        <a:rPr lang="ko-KR" altLang="en-US" dirty="0" smtClean="0"/>
                        <a:t>와 스케일</a:t>
                      </a:r>
                      <a:r>
                        <a:rPr lang="en-US" altLang="ko-KR" dirty="0" smtClean="0"/>
                        <a:t>(s)</a:t>
                      </a:r>
                      <a:r>
                        <a:rPr lang="ko-KR" altLang="en-US" dirty="0" smtClean="0"/>
                        <a:t>로 표현되는 숫자 타입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0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날짜 타입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470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56847</TotalTime>
  <Words>1455</Words>
  <Application>Microsoft Office PowerPoint</Application>
  <PresentationFormat>화면 슬라이드 쇼(4:3)</PresentationFormat>
  <Paragraphs>475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각</vt:lpstr>
      <vt:lpstr>기본 SQL 작성하기_DDL 활용</vt:lpstr>
      <vt:lpstr>데이터정의어 (ddl) </vt:lpstr>
      <vt:lpstr>테이블(TABLE)</vt:lpstr>
      <vt:lpstr>테이블 생성</vt:lpstr>
      <vt:lpstr>테이블 생성 방법</vt:lpstr>
      <vt:lpstr>무결성 제약조건</vt:lpstr>
      <vt:lpstr>예 – customer 테이블 만들기</vt:lpstr>
      <vt:lpstr>테이블 구조 확인</vt:lpstr>
      <vt:lpstr>데이터 타입의 종류 #1</vt:lpstr>
      <vt:lpstr>데이터 타입의 종류 #2</vt:lpstr>
      <vt:lpstr>char 타입</vt:lpstr>
      <vt:lpstr>VARchar2 타입</vt:lpstr>
      <vt:lpstr>문자 타입 비교</vt:lpstr>
      <vt:lpstr>NUMBER 타입</vt:lpstr>
      <vt:lpstr>date 타입</vt:lpstr>
      <vt:lpstr>TIMESTAMP 타입</vt:lpstr>
      <vt:lpstr>CREATE TABLE 과 서브쿼리</vt:lpstr>
      <vt:lpstr>테이블 구조 복사</vt:lpstr>
      <vt:lpstr>테이블 정의 변경</vt:lpstr>
      <vt:lpstr>테이블 삭제 #1</vt:lpstr>
      <vt:lpstr>테이블 삭제 #2</vt:lpstr>
      <vt:lpstr>연습문제 - 데이터베이스 설계</vt:lpstr>
      <vt:lpstr>PowerPoint 프레젠테이션</vt:lpstr>
      <vt:lpstr>테이블 만들기 실습 </vt:lpstr>
      <vt:lpstr>PowerPoint 프레젠테이션</vt:lpstr>
      <vt:lpstr>테이블 정의 예시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PC</cp:lastModifiedBy>
  <cp:revision>373</cp:revision>
  <dcterms:created xsi:type="dcterms:W3CDTF">2018-05-10T00:35:19Z</dcterms:created>
  <dcterms:modified xsi:type="dcterms:W3CDTF">2020-04-01T09:49:39Z</dcterms:modified>
</cp:coreProperties>
</file>