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8" r:id="rId13"/>
    <p:sldId id="362" r:id="rId14"/>
    <p:sldId id="354" r:id="rId15"/>
    <p:sldId id="303" r:id="rId16"/>
    <p:sldId id="36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24" d="100"/>
          <a:sy n="124" d="100"/>
        </p:scale>
        <p:origin x="-125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_DQL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NULL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미확인 값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아직 적용되지 않은 값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0</a:t>
            </a:r>
            <a:r>
              <a:rPr lang="ko-KR" altLang="en-US" dirty="0" smtClean="0"/>
              <a:t>을 의미하는 것이 아님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공백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의미하는 것이 아님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회원테이블에서 회원의 나이가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이라는 것은 나이가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 나이를 모른다는 것을 의미한다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구매테이블에서 구매내역이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이라는 것은 아직 구매한 적이 없다는 의미이다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학생테이블에서 지도교수가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이라는 것은 아직 지도교수가 배정되지 않았다는 의미이다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NULL </a:t>
            </a:r>
            <a:r>
              <a:rPr lang="ko-KR" altLang="en-US" dirty="0" smtClean="0"/>
              <a:t>은 인덱스를 사용할 수 없으므로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특정 값으로 변환 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‘0’) </a:t>
            </a:r>
            <a:r>
              <a:rPr lang="ko-KR" altLang="en-US" dirty="0" smtClean="0"/>
              <a:t>인덱스를 사용할 수 있으나 함부로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특정 값으로 변환하는 것은 조심해야 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모든 데이터 타입에서 나타날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NULL </a:t>
            </a:r>
            <a:r>
              <a:rPr lang="ko-KR" altLang="en-US" b="1" dirty="0" smtClean="0"/>
              <a:t>연산 </a:t>
            </a:r>
            <a:r>
              <a:rPr lang="en-US" altLang="ko-KR" b="1" dirty="0" smtClean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NULL</a:t>
            </a:r>
            <a:r>
              <a:rPr lang="ko-KR" altLang="en-US" dirty="0"/>
              <a:t>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연산의 경우 입력에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포함되면 결과도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값이다</a:t>
            </a:r>
            <a:r>
              <a:rPr lang="en-US" altLang="ko-KR" dirty="0" smtClean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10 / NULL = NULL    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10 / 0 =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(NULL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아니다</a:t>
            </a:r>
            <a:r>
              <a:rPr lang="en-US" altLang="ko-KR" dirty="0" smtClean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대부분의 집계함수들은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무시하고 결과를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 smtClean="0"/>
              <a:t>AVG(100, NULL, 200) = 150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040547"/>
            <a:ext cx="78780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최대값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max()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853" y="1614749"/>
            <a:ext cx="74043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SELECT MAX(</a:t>
            </a:r>
            <a:r>
              <a:rPr lang="ko-KR" altLang="en-US" i="1" kern="0" dirty="0" err="1" smtClean="0">
                <a:latin typeface="맑은 고딕" panose="020B0503020000020004" pitchFamily="50" charset="-127"/>
              </a:rPr>
              <a:t>컬럼명</a:t>
            </a:r>
            <a:r>
              <a:rPr lang="ko-KR" altLang="en-US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FROM 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rgbClr val="000000"/>
                </a:solidFill>
              </a:rPr>
              <a:t> </a:t>
            </a:r>
            <a:r>
              <a:rPr lang="ko-KR" altLang="en-US" i="1" dirty="0" err="1">
                <a:solidFill>
                  <a:srgbClr val="000000"/>
                </a:solidFill>
              </a:rPr>
              <a:t>조건식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  <a:endParaRPr lang="en-US" altLang="ko-KR" i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i="1" kern="0" dirty="0" smtClean="0">
                <a:latin typeface="함초롬바탕" panose="02030604000101010101" pitchFamily="18" charset="-127"/>
              </a:rPr>
              <a:t>select </a:t>
            </a:r>
            <a:r>
              <a:rPr lang="en-US" altLang="ko-KR" i="1" kern="0" dirty="0">
                <a:latin typeface="함초롬바탕" panose="02030604000101010101" pitchFamily="18" charset="-127"/>
              </a:rPr>
              <a:t>max(salary) from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employee;</a:t>
            </a:r>
            <a:endParaRPr lang="en-US" altLang="ko-KR" i="1" kern="0" dirty="0">
              <a:latin typeface="함초롬바탕" panose="020306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643939"/>
            <a:ext cx="78780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mtClean="0"/>
              <a:t>개수 검색  </a:t>
            </a:r>
            <a:r>
              <a:rPr lang="en-US" altLang="ko-KR" sz="2000" b="1" smtClean="0"/>
              <a:t>count()</a:t>
            </a:r>
            <a:endParaRPr lang="ko-KR" altLang="en-US" sz="20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12926"/>
              </p:ext>
            </p:extLst>
          </p:nvPr>
        </p:nvGraphicFramePr>
        <p:xfrm>
          <a:off x="6958589" y="2091561"/>
          <a:ext cx="1891081" cy="68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1081">
                  <a:extLst>
                    <a:ext uri="{9D8B030D-6E8A-4147-A177-3AD203B41FA5}">
                      <a16:colId xmlns="" xmlns:a16="http://schemas.microsoft.com/office/drawing/2014/main" val="417904337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max(salary)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004354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5500000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02858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5074906"/>
            <a:ext cx="7514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+mj-lt"/>
              </a:rPr>
              <a:t>SELECT 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COUNT</a:t>
            </a:r>
            <a:r>
              <a:rPr lang="en-US" altLang="ko-KR" b="1" dirty="0">
                <a:solidFill>
                  <a:srgbClr val="7030A0"/>
                </a:solidFill>
                <a:latin typeface="+mj-lt"/>
              </a:rPr>
              <a:t>(</a:t>
            </a:r>
            <a:r>
              <a:rPr lang="ko-KR" altLang="en-US" dirty="0" err="1" smtClean="0">
                <a:solidFill>
                  <a:srgbClr val="000000"/>
                </a:solidFill>
                <a:latin typeface="+mj-lt"/>
              </a:rPr>
              <a:t>컬럼명</a:t>
            </a:r>
            <a:r>
              <a:rPr lang="en-US" altLang="ko-KR" b="1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i="1" dirty="0" smtClean="0">
                <a:solidFill>
                  <a:srgbClr val="000000"/>
                </a:solidFill>
                <a:latin typeface="+mj-lt"/>
              </a:rPr>
              <a:t>테이블</a:t>
            </a:r>
            <a:r>
              <a:rPr lang="en-US" altLang="ko-KR" i="1" dirty="0" smtClean="0">
                <a:solidFill>
                  <a:srgbClr val="000000"/>
                </a:solidFill>
                <a:latin typeface="+mj-lt"/>
              </a:rPr>
              <a:t>_</a:t>
            </a:r>
            <a:r>
              <a:rPr lang="ko-KR" altLang="en-US" i="1" dirty="0" smtClean="0">
                <a:solidFill>
                  <a:srgbClr val="000000"/>
                </a:solidFill>
                <a:latin typeface="+mj-lt"/>
              </a:rPr>
              <a:t>이름  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 </a:t>
            </a:r>
            <a:r>
              <a:rPr lang="ko-KR" altLang="en-US" i="1" dirty="0" err="1" smtClean="0">
                <a:solidFill>
                  <a:srgbClr val="000000"/>
                </a:solidFill>
                <a:latin typeface="+mj-lt"/>
              </a:rPr>
              <a:t>조건식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i="1" kern="0" dirty="0">
                <a:latin typeface="함초롬바탕" panose="02030604000101010101" pitchFamily="18" charset="-127"/>
              </a:rPr>
              <a:t>select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count(</a:t>
            </a:r>
            <a:r>
              <a:rPr lang="en-US" altLang="ko-KR" i="1" kern="0" dirty="0" err="1" smtClean="0">
                <a:latin typeface="함초롬바탕" panose="02030604000101010101" pitchFamily="18" charset="-127"/>
              </a:rPr>
              <a:t>empno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) </a:t>
            </a:r>
            <a:r>
              <a:rPr lang="en-US" altLang="ko-KR" i="1" kern="0" dirty="0">
                <a:latin typeface="함초롬바탕" panose="02030604000101010101" pitchFamily="18" charset="-127"/>
              </a:rPr>
              <a:t>from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employee;</a:t>
            </a:r>
            <a:endParaRPr lang="en-US" altLang="ko-KR" i="1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8880"/>
              </p:ext>
            </p:extLst>
          </p:nvPr>
        </p:nvGraphicFramePr>
        <p:xfrm>
          <a:off x="6944269" y="5524893"/>
          <a:ext cx="1944216" cy="68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44216">
                  <a:extLst>
                    <a:ext uri="{9D8B030D-6E8A-4147-A177-3AD203B41FA5}">
                      <a16:colId xmlns="" xmlns:a16="http://schemas.microsoft.com/office/drawing/2014/main" val="417904337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count(</a:t>
                      </a:r>
                      <a:r>
                        <a:rPr lang="en-US" altLang="ko-KR" sz="1600" dirty="0" err="1" smtClean="0"/>
                        <a:t>emp_no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00435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0285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1600" y="2816961"/>
            <a:ext cx="78780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최소값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min()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8853" y="3391163"/>
            <a:ext cx="74043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SELECT MIN(</a:t>
            </a:r>
            <a:r>
              <a:rPr lang="ko-KR" altLang="en-US" i="1" kern="0" dirty="0" err="1" smtClean="0">
                <a:latin typeface="맑은 고딕" panose="020B0503020000020004" pitchFamily="50" charset="-127"/>
              </a:rPr>
              <a:t>컬럼명</a:t>
            </a:r>
            <a:r>
              <a:rPr lang="ko-KR" altLang="en-US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FROM 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rgbClr val="000000"/>
                </a:solidFill>
              </a:rPr>
              <a:t> </a:t>
            </a:r>
            <a:r>
              <a:rPr lang="ko-KR" altLang="en-US" i="1" dirty="0" err="1">
                <a:solidFill>
                  <a:srgbClr val="000000"/>
                </a:solidFill>
              </a:rPr>
              <a:t>조건식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  <a:endParaRPr lang="en-US" altLang="ko-KR" i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i="1" kern="0" dirty="0" smtClean="0">
                <a:latin typeface="함초롬바탕" panose="02030604000101010101" pitchFamily="18" charset="-127"/>
              </a:rPr>
              <a:t>select min(salary</a:t>
            </a:r>
            <a:r>
              <a:rPr lang="en-US" altLang="ko-KR" i="1" kern="0" dirty="0">
                <a:latin typeface="함초롬바탕" panose="02030604000101010101" pitchFamily="18" charset="-127"/>
              </a:rPr>
              <a:t>) from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employee;</a:t>
            </a:r>
            <a:endParaRPr lang="en-US" altLang="ko-KR" i="1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63961"/>
              </p:ext>
            </p:extLst>
          </p:nvPr>
        </p:nvGraphicFramePr>
        <p:xfrm>
          <a:off x="6958589" y="3891761"/>
          <a:ext cx="1891081" cy="68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1081">
                  <a:extLst>
                    <a:ext uri="{9D8B030D-6E8A-4147-A177-3AD203B41FA5}">
                      <a16:colId xmlns="" xmlns:a16="http://schemas.microsoft.com/office/drawing/2014/main" val="417904337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min(salary)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004354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028582"/>
                  </a:ext>
                </a:extLst>
              </a:tr>
            </a:tbl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집계함수 </a:t>
            </a:r>
            <a:r>
              <a:rPr lang="en-US" altLang="ko-KR" b="1" dirty="0" smtClean="0"/>
              <a:t>- 1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273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040547"/>
            <a:ext cx="78780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평균</a:t>
            </a:r>
            <a:r>
              <a:rPr lang="ko-KR" altLang="en-US" sz="2000" b="1" dirty="0">
                <a:solidFill>
                  <a:schemeClr val="bg1"/>
                </a:solidFill>
              </a:rPr>
              <a:t>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avg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853" y="1614749"/>
            <a:ext cx="74043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SELECT AVG(</a:t>
            </a:r>
            <a:r>
              <a:rPr lang="ko-KR" altLang="en-US" i="1" kern="0" dirty="0" err="1" smtClean="0">
                <a:latin typeface="맑은 고딕" panose="020B0503020000020004" pitchFamily="50" charset="-127"/>
              </a:rPr>
              <a:t>컬럼명</a:t>
            </a:r>
            <a:r>
              <a:rPr lang="ko-KR" altLang="en-US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FROM 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rgbClr val="000000"/>
                </a:solidFill>
              </a:rPr>
              <a:t> </a:t>
            </a:r>
            <a:r>
              <a:rPr lang="ko-KR" altLang="en-US" i="1" dirty="0" err="1">
                <a:solidFill>
                  <a:srgbClr val="000000"/>
                </a:solidFill>
              </a:rPr>
              <a:t>조건식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  <a:endParaRPr lang="en-US" altLang="ko-KR" i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i="1" kern="0" dirty="0" smtClean="0">
                <a:latin typeface="함초롬바탕" panose="02030604000101010101" pitchFamily="18" charset="-127"/>
              </a:rPr>
              <a:t>select </a:t>
            </a:r>
            <a:r>
              <a:rPr lang="en-US" altLang="ko-KR" i="1" kern="0" dirty="0" err="1" smtClean="0">
                <a:latin typeface="함초롬바탕" panose="02030604000101010101" pitchFamily="18" charset="-127"/>
              </a:rPr>
              <a:t>avg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(salary</a:t>
            </a:r>
            <a:r>
              <a:rPr lang="en-US" altLang="ko-KR" i="1" kern="0" dirty="0">
                <a:latin typeface="함초롬바탕" panose="02030604000101010101" pitchFamily="18" charset="-127"/>
              </a:rPr>
              <a:t>) from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employee;</a:t>
            </a:r>
            <a:endParaRPr lang="en-US" altLang="ko-KR" i="1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9590"/>
              </p:ext>
            </p:extLst>
          </p:nvPr>
        </p:nvGraphicFramePr>
        <p:xfrm>
          <a:off x="6958589" y="2091561"/>
          <a:ext cx="1891081" cy="68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1081">
                  <a:extLst>
                    <a:ext uri="{9D8B030D-6E8A-4147-A177-3AD203B41FA5}">
                      <a16:colId xmlns="" xmlns:a16="http://schemas.microsoft.com/office/drawing/2014/main" val="417904337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avg</a:t>
                      </a:r>
                      <a:r>
                        <a:rPr lang="en-US" altLang="ko-KR" sz="1600" dirty="0" smtClean="0"/>
                        <a:t>(salary)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004354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4500000.0000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0285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1600" y="2816961"/>
            <a:ext cx="78780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합계</a:t>
            </a:r>
            <a:r>
              <a:rPr lang="ko-KR" altLang="en-US" sz="2000" b="1" dirty="0" err="1">
                <a:solidFill>
                  <a:schemeClr val="bg1"/>
                </a:solidFill>
              </a:rPr>
              <a:t>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sum()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8853" y="3391163"/>
            <a:ext cx="74043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SELECT SUM(</a:t>
            </a:r>
            <a:r>
              <a:rPr lang="ko-KR" altLang="en-US" i="1" kern="0" dirty="0" err="1" smtClean="0">
                <a:latin typeface="맑은 고딕" panose="020B0503020000020004" pitchFamily="50" charset="-127"/>
              </a:rPr>
              <a:t>컬럼명</a:t>
            </a:r>
            <a:r>
              <a:rPr lang="ko-KR" altLang="en-US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i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7030A0"/>
                </a:solidFill>
                <a:latin typeface="맑은 고딕" panose="020B0503020000020004" pitchFamily="50" charset="-127"/>
              </a:rPr>
              <a:t>FROM 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테이블</a:t>
            </a:r>
            <a:r>
              <a:rPr lang="en-US" altLang="ko-KR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i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b="1" dirty="0" smtClean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rgbClr val="000000"/>
                </a:solidFill>
              </a:rPr>
              <a:t> </a:t>
            </a:r>
            <a:r>
              <a:rPr lang="ko-KR" altLang="en-US" i="1" dirty="0" err="1">
                <a:solidFill>
                  <a:srgbClr val="000000"/>
                </a:solidFill>
              </a:rPr>
              <a:t>조건식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  <a:endParaRPr lang="en-US" altLang="ko-KR" i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i="1" kern="0" dirty="0" smtClean="0">
                <a:latin typeface="함초롬바탕" panose="02030604000101010101" pitchFamily="18" charset="-127"/>
              </a:rPr>
              <a:t>select sum(salary</a:t>
            </a:r>
            <a:r>
              <a:rPr lang="en-US" altLang="ko-KR" i="1" kern="0" dirty="0">
                <a:latin typeface="함초롬바탕" panose="02030604000101010101" pitchFamily="18" charset="-127"/>
              </a:rPr>
              <a:t>) from </a:t>
            </a:r>
            <a:r>
              <a:rPr lang="en-US" altLang="ko-KR" i="1" kern="0" dirty="0" smtClean="0">
                <a:latin typeface="함초롬바탕" panose="02030604000101010101" pitchFamily="18" charset="-127"/>
              </a:rPr>
              <a:t>employee;</a:t>
            </a:r>
            <a:endParaRPr lang="en-US" altLang="ko-KR" i="1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92033"/>
              </p:ext>
            </p:extLst>
          </p:nvPr>
        </p:nvGraphicFramePr>
        <p:xfrm>
          <a:off x="6958589" y="3891761"/>
          <a:ext cx="1891081" cy="689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1081">
                  <a:extLst>
                    <a:ext uri="{9D8B030D-6E8A-4147-A177-3AD203B41FA5}">
                      <a16:colId xmlns="" xmlns:a16="http://schemas.microsoft.com/office/drawing/2014/main" val="417904337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sum(salary)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004354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75000000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6028582"/>
                  </a:ext>
                </a:extLst>
              </a:tr>
            </a:tbl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집계함수 </a:t>
            </a:r>
            <a:r>
              <a:rPr lang="en-US" altLang="ko-KR" b="1" dirty="0" smtClean="0"/>
              <a:t>- 2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504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NULL </a:t>
            </a:r>
            <a:r>
              <a:rPr lang="ko-KR" altLang="en-US" b="1" dirty="0" smtClean="0"/>
              <a:t>연산 </a:t>
            </a:r>
            <a:r>
              <a:rPr lang="en-US" altLang="ko-KR" b="1" dirty="0" smtClean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NVL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NULL </a:t>
            </a:r>
            <a:r>
              <a:rPr lang="ko-KR" altLang="en-US" dirty="0" smtClean="0"/>
              <a:t>인 경우만 따로 지정한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NVL(NULL </a:t>
            </a:r>
            <a:r>
              <a:rPr lang="ko-KR" altLang="en-US" dirty="0" smtClean="0"/>
              <a:t>판단 대상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일 때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NVL2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NULL, NOT NULL </a:t>
            </a:r>
            <a:r>
              <a:rPr lang="ko-KR" altLang="en-US" dirty="0" smtClean="0"/>
              <a:t>여부에 따라 각</a:t>
            </a:r>
            <a:r>
              <a:rPr lang="ko-KR" altLang="en-US" dirty="0"/>
              <a:t>각</a:t>
            </a:r>
            <a:r>
              <a:rPr lang="ko-KR" altLang="en-US" dirty="0" smtClean="0"/>
              <a:t> 지정한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NVL2(NULL </a:t>
            </a:r>
            <a:r>
              <a:rPr lang="ko-KR" altLang="en-US" dirty="0" smtClean="0"/>
              <a:t>판단 대상</a:t>
            </a:r>
            <a:r>
              <a:rPr lang="en-US" altLang="ko-KR" dirty="0" smtClean="0"/>
              <a:t>, NOT NULL </a:t>
            </a:r>
            <a:r>
              <a:rPr lang="ko-KR" altLang="en-US" dirty="0" smtClean="0"/>
              <a:t>일 때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, </a:t>
            </a:r>
            <a:r>
              <a:rPr lang="en-US" altLang="ko-KR" dirty="0"/>
              <a:t>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 smtClean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결과를 예측해 보자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nvl</a:t>
            </a:r>
            <a:r>
              <a:rPr lang="en-US" altLang="ko-KR" dirty="0" smtClean="0"/>
              <a:t>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nvl</a:t>
            </a:r>
            <a:r>
              <a:rPr lang="en-US" altLang="ko-KR" dirty="0" smtClean="0"/>
              <a:t>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select nvl2(‘a’, ‘apple’, ‘banana’) from dual;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5246" y="897225"/>
            <a:ext cx="8138861" cy="51125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8774" y="1068057"/>
            <a:ext cx="4572000" cy="18874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 </a:t>
            </a:r>
            <a:r>
              <a:rPr lang="ko-KR" alt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…</a:t>
            </a:r>
            <a:r>
              <a:rPr lang="en-US" altLang="ko-K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DESC]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ORDER BY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2275" y="2576346"/>
            <a:ext cx="5257877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컬럼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2 </a:t>
            </a:r>
            <a:r>
              <a:rPr lang="ko-KR" altLang="en-US" dirty="0" smtClean="0"/>
              <a:t>순으로 정렬하여 출력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1) ASC(ASCENDING) : </a:t>
            </a:r>
            <a:r>
              <a:rPr lang="ko-KR" altLang="en-US" dirty="0" smtClean="0"/>
              <a:t>오름차순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2) DESC(DESCENDING)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내림차순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생략하는 경우 </a:t>
            </a:r>
            <a:r>
              <a:rPr lang="en-US" altLang="ko-KR" dirty="0" smtClean="0"/>
              <a:t>ASC</a:t>
            </a:r>
            <a:r>
              <a:rPr lang="ko-KR" altLang="en-US" dirty="0" smtClean="0"/>
              <a:t>로 정렬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8774" y="4653136"/>
            <a:ext cx="5257877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SELECT *</a:t>
            </a:r>
            <a:endParaRPr lang="en-US" altLang="ko-KR" sz="2000" b="1" i="1" u="sng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20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employee</a:t>
            </a:r>
            <a:endParaRPr lang="ko-KR" altLang="en-US" sz="2000" b="1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ORDER BY </a:t>
            </a:r>
            <a:r>
              <a:rPr lang="en-US" altLang="ko-KR" sz="2000" b="1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salary DESC;</a:t>
            </a:r>
            <a:endParaRPr lang="en-US" altLang="ko-KR" sz="2000" b="1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8901" y="4646173"/>
            <a:ext cx="4752527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+mj-lt"/>
              </a:rPr>
              <a:t>월급이 많은 순서로 직원의 모든 정보 출력</a:t>
            </a:r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기본적인 오름차순 정렬의 순서는 다음과 같다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문자 값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알파벳 순으로 출력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가나다 순으로 출력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숫자 값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가장 작은 값이 먼저 출력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날짜 값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과거의 날짜가 먼저 출력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NULL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가장 나중에 출력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내림차순 정렬은 오름차순 정렬의 역순이다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절과 함께 사용되는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 다음에 작성한다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86805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536" y="1967135"/>
            <a:ext cx="8014270" cy="2181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72321"/>
              </p:ext>
            </p:extLst>
          </p:nvPr>
        </p:nvGraphicFramePr>
        <p:xfrm>
          <a:off x="395536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ko-KR" altLang="en-US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ko-KR" altLang="en-US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28606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모든 </a:t>
            </a:r>
            <a:r>
              <a:rPr lang="ko-KR" altLang="en-US" sz="20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컬럼을</a:t>
            </a:r>
            <a:r>
              <a:rPr lang="ko-KR" alt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검색하고 싶다면 </a:t>
            </a:r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6805" y="1917926"/>
            <a:ext cx="1979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SELECT </a:t>
            </a:r>
            <a:r>
              <a:rPr lang="en-US" altLang="ko-KR" i="1" dirty="0" smtClean="0"/>
              <a:t>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FROM </a:t>
            </a:r>
            <a:r>
              <a:rPr lang="en-US" altLang="ko-KR" i="1" dirty="0" smtClean="0"/>
              <a:t>employee</a:t>
            </a:r>
            <a:r>
              <a:rPr lang="en-US" altLang="ko-KR" dirty="0" smtClean="0"/>
              <a:t>;</a:t>
            </a:r>
            <a:endParaRPr lang="en-US" altLang="ko-K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2131977"/>
            <a:ext cx="2448272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smtClean="0"/>
              <a:t>employee</a:t>
            </a:r>
            <a:r>
              <a:rPr lang="ko-KR" altLang="en-US" i="1" smtClean="0"/>
              <a:t>테이블에서 이름 검색</a:t>
            </a:r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smtClean="0">
                <a:latin typeface="맑은 고딕" panose="020B0503020000020004" pitchFamily="50" charset="-127"/>
              </a:rPr>
              <a:t>select </a:t>
            </a:r>
            <a:r>
              <a:rPr lang="ko-KR" altLang="en-US" b="1" kern="0" smtClean="0">
                <a:latin typeface="맑은 고딕" panose="020B0503020000020004" pitchFamily="50" charset="-127"/>
              </a:rPr>
              <a:t>문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67944" y="5028818"/>
            <a:ext cx="42439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smtClean="0"/>
              <a:t>employee</a:t>
            </a:r>
            <a:r>
              <a:rPr lang="ko-KR" altLang="en-US" i="1" smtClean="0"/>
              <a:t>테이블에서 모든 컬럼 검색</a:t>
            </a:r>
            <a:endParaRPr lang="en-US" altLang="ko-KR" i="1" smtClean="0"/>
          </a:p>
          <a:p>
            <a:pPr>
              <a:lnSpc>
                <a:spcPct val="150000"/>
              </a:lnSpc>
            </a:pPr>
            <a:r>
              <a:rPr lang="ko-KR" altLang="en-US" i="1" smtClean="0"/>
              <a:t>모든 테이블 내용이 출력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40507"/>
              </p:ext>
            </p:extLst>
          </p:nvPr>
        </p:nvGraphicFramePr>
        <p:xfrm>
          <a:off x="7038998" y="2267448"/>
          <a:ext cx="1148146" cy="1739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8146">
                  <a:extLst>
                    <a:ext uri="{9D8B030D-6E8A-4147-A177-3AD203B41FA5}">
                      <a16:colId xmlns="" xmlns:a16="http://schemas.microsoft.com/office/drawing/2014/main" val="1214130935"/>
                    </a:ext>
                  </a:extLst>
                </a:gridCol>
              </a:tblGrid>
              <a:tr h="339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name</a:t>
                      </a:r>
                      <a:endParaRPr lang="ko-KR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7588474"/>
                  </a:ext>
                </a:extLst>
              </a:tr>
              <a:tr h="321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구창민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3689385"/>
                  </a:ext>
                </a:extLst>
              </a:tr>
              <a:tr h="321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김민서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0349003"/>
                  </a:ext>
                </a:extLst>
              </a:tr>
              <a:tr h="321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이은영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6655026"/>
                  </a:ext>
                </a:extLst>
              </a:tr>
              <a:tr h="39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한성일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40260" y="196713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 </a:t>
            </a:r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567" y="1215069"/>
            <a:ext cx="8040483" cy="1925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567" y="12615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i="1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smtClean="0">
                <a:solidFill>
                  <a:srgbClr val="000000"/>
                </a:solidFill>
                <a:latin typeface="Consolas" panose="020B0609020204030204" pitchFamily="49" charset="0"/>
              </a:rPr>
              <a:t>컬럼</a:t>
            </a:r>
            <a:r>
              <a:rPr lang="en-US" altLang="ko-KR" i="1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i="1" smtClean="0">
                <a:solidFill>
                  <a:srgbClr val="000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i="1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ko-KR" altLang="en-US" i="1" smtClean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0000CD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i="1" smtClean="0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</a:p>
          <a:p>
            <a:r>
              <a:rPr lang="en-US" altLang="ko-KR" smtClean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department;       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677051"/>
            <a:ext cx="348685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부서테이블에서 </a:t>
            </a:r>
            <a:r>
              <a:rPr lang="en-US" altLang="ko-KR" dirty="0" smtClean="0"/>
              <a:t>location </a:t>
            </a:r>
            <a:r>
              <a:rPr lang="ko-KR" altLang="en-US" dirty="0" err="1" smtClean="0"/>
              <a:t>컬럼의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중복을 제거하고 출력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dirty="0" smtClean="0">
                <a:latin typeface="맑은 고딕" panose="020B0503020000020004" pitchFamily="50" charset="-127"/>
              </a:rPr>
              <a:t>DISTINCT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04041"/>
              </p:ext>
            </p:extLst>
          </p:nvPr>
        </p:nvGraphicFramePr>
        <p:xfrm>
          <a:off x="2440577" y="3511757"/>
          <a:ext cx="1479289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=""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서울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0778"/>
              </p:ext>
            </p:extLst>
          </p:nvPr>
        </p:nvGraphicFramePr>
        <p:xfrm>
          <a:off x="5108935" y="3496972"/>
          <a:ext cx="1479289" cy="1006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=""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location</a:t>
                      </a:r>
                      <a:endParaRPr lang="ko-KR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대구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서울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8980" y="419606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 중복 제거</a:t>
            </a:r>
            <a:endParaRPr lang="ko-KR" altLang="en-US" sz="1400" b="1"/>
          </a:p>
        </p:txBody>
      </p:sp>
      <p:sp>
        <p:nvSpPr>
          <p:cNvPr id="13" name="오른쪽 화살표 12"/>
          <p:cNvSpPr/>
          <p:nvPr/>
        </p:nvSpPr>
        <p:spPr>
          <a:xfrm>
            <a:off x="4208548" y="3608956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09930"/>
              </p:ext>
            </p:extLst>
          </p:nvPr>
        </p:nvGraphicFramePr>
        <p:xfrm>
          <a:off x="395536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 </a:t>
                      </a:r>
                      <a:r>
                        <a:rPr lang="ko-KR" altLang="en-US" sz="1800" b="0" i="1" kern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06181"/>
              </p:ext>
            </p:extLst>
          </p:nvPr>
        </p:nvGraphicFramePr>
        <p:xfrm>
          <a:off x="391821" y="2780928"/>
          <a:ext cx="8013952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952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u="sng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      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ko-KR" sz="1800" b="1" i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endParaRPr lang="ko-KR" altLang="en-US" sz="1800" b="1" i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position=‘</a:t>
                      </a:r>
                      <a:r>
                        <a:rPr lang="ko-KR" altLang="en-US" sz="1800" b="1" i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r>
                        <a:rPr lang="en-US" altLang="ko-KR" sz="1800" b="1" i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 flipH="1">
            <a:off x="2336037" y="2918216"/>
            <a:ext cx="432048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72088" y="287756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flipH="1">
            <a:off x="2445437" y="3381322"/>
            <a:ext cx="432048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93600" y="3340672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r>
              <a:rPr lang="ko-KR" altLang="en-US" dirty="0" smtClean="0"/>
              <a:t>테이블에서 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flipH="1">
            <a:off x="3416157" y="3748390"/>
            <a:ext cx="432048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18795" y="3707740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</a:t>
            </a:r>
            <a:r>
              <a:rPr lang="ko-KR" altLang="en-US" dirty="0" smtClean="0"/>
              <a:t>이 과장인 직원 검색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412776"/>
            <a:ext cx="2194832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조건식을</a:t>
            </a:r>
            <a:r>
              <a:rPr lang="ko-KR" altLang="en-US" dirty="0" smtClean="0"/>
              <a:t> 만족하는 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ko-KR" altLang="en-US" dirty="0"/>
              <a:t>만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52567" y="190845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kern="0" dirty="0" smtClean="0">
                <a:latin typeface="맑은 고딕" panose="020B0503020000020004" pitchFamily="50" charset="-127"/>
              </a:rPr>
              <a:t>WHERE </a:t>
            </a:r>
            <a:r>
              <a:rPr lang="ko-KR" altLang="en-US" b="1" kern="0" dirty="0" smtClean="0">
                <a:latin typeface="맑은 고딕" panose="020B0503020000020004" pitchFamily="50" charset="-127"/>
              </a:rPr>
              <a:t>절</a:t>
            </a:r>
            <a:endParaRPr lang="ko-KR" altLang="en-US" dirty="0"/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where </a:t>
            </a:r>
            <a:r>
              <a:rPr lang="ko-KR" altLang="en-US" b="1" dirty="0" smtClean="0"/>
              <a:t>절을 이용한 조건 검색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테이블에 저장된 데이터 중에서 원하는 데이터만 선택적으로 검색할 때 사용하는 기능이다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절의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상수값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결합하여 다양한 형태로 표현 가능하다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절에서 사용 가능한 타입은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타입이다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문자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 묶어서 작성한다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날짜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 묶어서 작성한다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숫자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작성한다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상수값은</a:t>
            </a:r>
            <a:r>
              <a:rPr lang="ko-KR" altLang="en-US" dirty="0" smtClean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비교 연산자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값의 크기나 동등 여부를 검사하는 연산자이다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같지 않다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논</a:t>
            </a:r>
            <a:r>
              <a:rPr lang="ko-KR" altLang="en-US" b="1" dirty="0"/>
              <a:t>리</a:t>
            </a:r>
            <a:r>
              <a:rPr lang="ko-KR" altLang="en-US" b="1" dirty="0" smtClean="0"/>
              <a:t> 연산자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조건식을</a:t>
            </a:r>
            <a:r>
              <a:rPr lang="ko-KR" altLang="en-US" dirty="0" smtClean="0"/>
              <a:t> 결합하는 경우에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조건이 참일 때만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참 값을 반환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중 하나라도 참일 때만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참 값을 반환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조건의 결과와 반대되는 결과를 반환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sql</a:t>
            </a:r>
            <a:r>
              <a:rPr lang="ko-KR" altLang="en-US" b="1" dirty="0" smtClean="0"/>
              <a:t> 연산자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에서만 지원하는 연산자이다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  <a:gridCol w="936104"/>
                <a:gridCol w="525658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BETWEEN a</a:t>
                      </a:r>
                      <a:r>
                        <a:rPr lang="en-US" altLang="ko-KR" baseline="0" dirty="0" smtClean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 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 </a:t>
                      </a:r>
                      <a:r>
                        <a:rPr lang="ko-KR" altLang="en-US" dirty="0" smtClean="0"/>
                        <a:t>사이의 모든 값</a:t>
                      </a:r>
                      <a:r>
                        <a:rPr lang="en-US" altLang="ko-KR" dirty="0" smtClean="0"/>
                        <a:t>(a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도 포함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IN(a,</a:t>
                      </a:r>
                      <a:r>
                        <a:rPr lang="en-US" altLang="ko-KR" baseline="0" dirty="0" smtClean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a, b,</a:t>
                      </a:r>
                      <a:r>
                        <a:rPr lang="en-US" altLang="ko-KR" baseline="0" dirty="0" smtClean="0"/>
                        <a:t> c </a:t>
                      </a:r>
                      <a:r>
                        <a:rPr lang="ko-KR" altLang="en-US" baseline="0" dirty="0" smtClean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패턴과 일부만 일치하면 참</a:t>
                      </a:r>
                      <a:r>
                        <a:rPr lang="en-US" altLang="ko-KR" dirty="0" smtClean="0"/>
                        <a:t>(%, _ </a:t>
                      </a:r>
                      <a:r>
                        <a:rPr lang="ko-KR" altLang="en-US" dirty="0" smtClean="0"/>
                        <a:t>함께 사용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와일드 문자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글자 수에 제한이 없음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문자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글자 수가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글자로 제한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와일드 문자를 일반 문자처럼 취급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 </a:t>
                      </a:r>
                      <a:r>
                        <a:rPr lang="ko-KR" altLang="en-US" dirty="0" smtClean="0"/>
                        <a:t>인 데이터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 </a:t>
                      </a:r>
                      <a:r>
                        <a:rPr lang="ko-KR" altLang="en-US" dirty="0" smtClean="0"/>
                        <a:t>이 아닌 데이터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879"/>
              </p:ext>
            </p:extLst>
          </p:nvPr>
        </p:nvGraphicFramePr>
        <p:xfrm>
          <a:off x="5386473" y="5386259"/>
          <a:ext cx="3524410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8146">
                  <a:extLst>
                    <a:ext uri="{9D8B030D-6E8A-4147-A177-3AD203B41FA5}">
                      <a16:colId xmlns="" xmlns:a16="http://schemas.microsoft.com/office/drawing/2014/main" val="373022112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2469426409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김민서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사원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5014"/>
              </p:ext>
            </p:extLst>
          </p:nvPr>
        </p:nvGraphicFramePr>
        <p:xfrm>
          <a:off x="5386473" y="5032172"/>
          <a:ext cx="3524410" cy="3540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8146">
                  <a:extLst>
                    <a:ext uri="{9D8B030D-6E8A-4147-A177-3AD203B41FA5}">
                      <a16:colId xmlns="" xmlns:a16="http://schemas.microsoft.com/office/drawing/2014/main" val="1240582869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372352469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1980274492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name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department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position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789493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964141" y="49742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solidFill>
                  <a:srgbClr val="000000"/>
                </a:solidFill>
                <a:latin typeface="+mj-lt"/>
              </a:rPr>
              <a:t>와일드 카드 문자</a:t>
            </a:r>
            <a:endParaRPr lang="en-US" altLang="ko-KR" sz="160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solidFill>
                  <a:srgbClr val="000000"/>
                </a:solidFill>
                <a:latin typeface="+mj-lt"/>
              </a:rPr>
              <a:t>% : </a:t>
            </a:r>
            <a:r>
              <a:rPr lang="ko-KR" altLang="en-US" sz="1600" smtClean="0">
                <a:solidFill>
                  <a:srgbClr val="000000"/>
                </a:solidFill>
                <a:latin typeface="+mj-lt"/>
              </a:rPr>
              <a:t>여러 글자      </a:t>
            </a:r>
            <a:r>
              <a:rPr lang="en-US" altLang="ko-KR" sz="1600" smtClean="0">
                <a:solidFill>
                  <a:srgbClr val="000000"/>
                </a:solidFill>
                <a:latin typeface="+mj-lt"/>
              </a:rPr>
              <a:t>_  : </a:t>
            </a:r>
            <a:r>
              <a:rPr lang="ko-KR" altLang="en-US" sz="1600" smtClean="0">
                <a:solidFill>
                  <a:srgbClr val="000000"/>
                </a:solidFill>
                <a:latin typeface="+mj-lt"/>
              </a:rPr>
              <a:t>한 개의 글자</a:t>
            </a:r>
            <a:endParaRPr lang="en-US" altLang="ko-KR" sz="1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en-US" altLang="ko-KR" dirty="0" smtClean="0"/>
              <a:t>DQL</a:t>
            </a:r>
            <a:endParaRPr lang="ko-KR" altLang="en-US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5194"/>
              </p:ext>
            </p:extLst>
          </p:nvPr>
        </p:nvGraphicFramePr>
        <p:xfrm>
          <a:off x="921967" y="3356992"/>
          <a:ext cx="8013952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952">
                  <a:extLst>
                    <a:ext uri="{9D8B030D-6E8A-4147-A177-3AD203B41FA5}">
                      <a16:colId xmlns="" xmlns:a16="http://schemas.microsoft.com/office/drawing/2014/main" val="248306871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1" u="sng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      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ko-KR" sz="1800" b="1" i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endParaRPr lang="ko-KR" altLang="en-US" sz="1800" b="1" i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 like ‘</a:t>
                      </a:r>
                      <a:r>
                        <a:rPr lang="ko-KR" altLang="en-US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</a:t>
                      </a:r>
                      <a:r>
                        <a:rPr lang="en-US" altLang="ko-KR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%’;</a:t>
                      </a:r>
                      <a:endParaRPr lang="en-US" altLang="ko-KR" sz="1800" b="1" i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특정 패턴의 값을 찾는 경우에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buAutoNum type="arabicPeriod"/>
            </a:pPr>
            <a:r>
              <a:rPr lang="ko-KR" altLang="en-US" dirty="0" smtClean="0"/>
              <a:t>특정 값으로 시작하는 경우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특정 값으로 끝나는 경우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특정 값을 포함하는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56708</TotalTime>
  <Words>864</Words>
  <Application>Microsoft Office PowerPoint</Application>
  <PresentationFormat>화면 슬라이드 쇼(4:3)</PresentationFormat>
  <Paragraphs>240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각</vt:lpstr>
      <vt:lpstr>기본 SQL 작성하기_DQL 활용</vt:lpstr>
      <vt:lpstr>PowerPoint 프레젠테이션</vt:lpstr>
      <vt:lpstr>PowerPoint 프레젠테이션</vt:lpstr>
      <vt:lpstr>PowerPoint 프레젠테이션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집계함수 - 1</vt:lpstr>
      <vt:lpstr>집계함수 - 2</vt:lpstr>
      <vt:lpstr>NULL 연산 - 2</vt:lpstr>
      <vt:lpstr>PowerPoint 프레젠테이션</vt:lpstr>
      <vt:lpstr>ORDER 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323</cp:revision>
  <dcterms:created xsi:type="dcterms:W3CDTF">2018-05-10T00:35:19Z</dcterms:created>
  <dcterms:modified xsi:type="dcterms:W3CDTF">2020-04-01T09:56:12Z</dcterms:modified>
</cp:coreProperties>
</file>