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347" r:id="rId2"/>
    <p:sldId id="348" r:id="rId3"/>
    <p:sldId id="349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9" r:id="rId20"/>
    <p:sldId id="380" r:id="rId21"/>
    <p:sldId id="377" r:id="rId22"/>
    <p:sldId id="37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>
        <p:scale>
          <a:sx n="124" d="100"/>
          <a:sy n="124" d="100"/>
        </p:scale>
        <p:origin x="-1254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데이터베이스프로그래밍</a:t>
            </a:r>
            <a:r>
              <a:rPr lang="en-US" altLang="ko-KR" smtClean="0"/>
              <a:t>_SQL</a:t>
            </a:r>
            <a:r>
              <a:rPr lang="ko-KR" altLang="en-US" smtClean="0"/>
              <a:t>활용</a:t>
            </a:r>
            <a:r>
              <a:rPr lang="en-US" altLang="ko-KR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기본 </a:t>
            </a:r>
            <a:r>
              <a:rPr lang="en-US" altLang="ko-KR" b="1" dirty="0" smtClean="0"/>
              <a:t>SQL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_DQL </a:t>
            </a:r>
            <a:r>
              <a:rPr lang="ko-KR" altLang="en-US" b="1" dirty="0" smtClean="0"/>
              <a:t>활용</a:t>
            </a:r>
            <a:endParaRPr lang="ko-KR" altLang="en-US" b="1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R</a:t>
            </a:r>
            <a:r>
              <a:rPr lang="en-US" altLang="ko-KR" b="1" dirty="0" err="1" smtClean="0"/>
              <a:t>pad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RPAD</a:t>
            </a:r>
          </a:p>
          <a:p>
            <a:pPr lvl="2"/>
            <a:r>
              <a:rPr lang="ko-KR" altLang="en-US" dirty="0" smtClean="0"/>
              <a:t>문자열을 지정한 길이로 맞추기 위해 오른쪽에 지정한 문자를 삽입한다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길이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폭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</a:t>
            </a:r>
            <a:r>
              <a:rPr lang="ko-KR" altLang="en-US" dirty="0" smtClean="0"/>
              <a:t>으로 맞추기 위해 오</a:t>
            </a:r>
            <a:r>
              <a:rPr lang="ko-KR" altLang="en-US" dirty="0"/>
              <a:t>른</a:t>
            </a:r>
            <a:r>
              <a:rPr lang="ko-KR" altLang="en-US" dirty="0" smtClean="0"/>
              <a:t>쪽에 지정한 문자를 삽입한다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char</a:t>
            </a:r>
            <a:r>
              <a:rPr lang="ko-KR" altLang="en-US" dirty="0"/>
              <a:t>를 </a:t>
            </a:r>
            <a:r>
              <a:rPr lang="ko-KR" altLang="en-US" dirty="0" smtClean="0"/>
              <a:t>생</a:t>
            </a:r>
            <a:r>
              <a:rPr lang="ko-KR" altLang="en-US" dirty="0"/>
              <a:t>략</a:t>
            </a:r>
            <a:r>
              <a:rPr lang="ko-KR" altLang="en-US" dirty="0" smtClean="0"/>
              <a:t>하면 </a:t>
            </a:r>
            <a:r>
              <a:rPr lang="ko-KR" altLang="en-US" dirty="0"/>
              <a:t>길이</a:t>
            </a:r>
            <a:r>
              <a:rPr lang="en-US" altLang="ko-KR" dirty="0"/>
              <a:t>(</a:t>
            </a:r>
            <a:r>
              <a:rPr lang="ko-KR" altLang="en-US" dirty="0"/>
              <a:t>폭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m</a:t>
            </a:r>
            <a:r>
              <a:rPr lang="ko-KR" altLang="en-US" dirty="0"/>
              <a:t>으로 맞추기 위해 </a:t>
            </a:r>
            <a:r>
              <a:rPr lang="ko-KR" altLang="en-US" dirty="0" smtClean="0"/>
              <a:t>오른쪽에 </a:t>
            </a:r>
            <a:r>
              <a:rPr lang="ko-KR" altLang="en-US" dirty="0"/>
              <a:t>공백을 </a:t>
            </a:r>
            <a:r>
              <a:rPr lang="ko-KR" altLang="en-US" dirty="0" smtClean="0"/>
              <a:t>삽입한다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R</a:t>
            </a:r>
            <a:r>
              <a:rPr lang="en-US" altLang="ko-KR" dirty="0" smtClean="0"/>
              <a:t>PAD(‘APPLE’, 10, ‘*’) -&gt; APPLE*****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R</a:t>
            </a:r>
            <a:r>
              <a:rPr lang="en-US" altLang="ko-KR" dirty="0" smtClean="0"/>
              <a:t>PAD(‘APPLE’, 10)     -&gt; APPLE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R</a:t>
            </a:r>
            <a:r>
              <a:rPr lang="en-US" altLang="ko-KR" b="1" dirty="0" smtClean="0"/>
              <a:t>PAD(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m[, char])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0463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LTRIM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LTRIM</a:t>
            </a:r>
          </a:p>
          <a:p>
            <a:pPr lvl="2"/>
            <a:r>
              <a:rPr lang="ko-KR" altLang="en-US" dirty="0" smtClean="0"/>
              <a:t>문자열 왼쪽의 불필요한 문자를 삭제한다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왼쪽에 있는</a:t>
            </a:r>
            <a:r>
              <a:rPr lang="en-US" altLang="ko-KR" dirty="0" smtClean="0"/>
              <a:t>(</a:t>
            </a:r>
            <a:r>
              <a:rPr lang="ko-KR" altLang="en-US" dirty="0" smtClean="0"/>
              <a:t>앞에 있는</a:t>
            </a:r>
            <a:r>
              <a:rPr lang="en-US" altLang="ko-KR" dirty="0" smtClean="0"/>
              <a:t>)</a:t>
            </a:r>
            <a:r>
              <a:rPr lang="ko-KR" altLang="en-US" dirty="0" smtClean="0"/>
              <a:t> 지정한 문자를 모두 삭제한다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char</a:t>
            </a:r>
            <a:r>
              <a:rPr lang="ko-KR" altLang="en-US" dirty="0"/>
              <a:t>를 </a:t>
            </a:r>
            <a:r>
              <a:rPr lang="ko-KR" altLang="en-US" dirty="0" smtClean="0"/>
              <a:t>생</a:t>
            </a:r>
            <a:r>
              <a:rPr lang="ko-KR" altLang="en-US" dirty="0"/>
              <a:t>략</a:t>
            </a:r>
            <a:r>
              <a:rPr lang="ko-KR" altLang="en-US" dirty="0" smtClean="0"/>
              <a:t>하면 </a:t>
            </a:r>
            <a:r>
              <a:rPr lang="ko-KR" altLang="en-US" dirty="0"/>
              <a:t>왼쪽에 있는</a:t>
            </a:r>
            <a:r>
              <a:rPr lang="en-US" altLang="ko-KR" dirty="0"/>
              <a:t>(</a:t>
            </a:r>
            <a:r>
              <a:rPr lang="ko-KR" altLang="en-US" dirty="0"/>
              <a:t>앞에 있는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공백을 모두 </a:t>
            </a:r>
            <a:r>
              <a:rPr lang="ko-KR" altLang="en-US" dirty="0"/>
              <a:t>삭제한다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LTRIM(‘*****APPLE’, ‘*’) -&gt; APPLE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LTRIM(‘     APPLE’)      -&gt; APPLE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LTRIM(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char)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29836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</a:t>
            </a:r>
            <a:r>
              <a:rPr lang="en-US" altLang="ko-KR" b="1" dirty="0" smtClean="0"/>
              <a:t>TRIM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RTRIM</a:t>
            </a:r>
          </a:p>
          <a:p>
            <a:pPr lvl="2"/>
            <a:r>
              <a:rPr lang="ko-KR" altLang="en-US" dirty="0" smtClean="0"/>
              <a:t>문자열 오른쪽의 불필요한 문자를 삭제한다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오</a:t>
            </a:r>
            <a:r>
              <a:rPr lang="ko-KR" altLang="en-US" dirty="0"/>
              <a:t>른</a:t>
            </a:r>
            <a:r>
              <a:rPr lang="ko-KR" altLang="en-US" dirty="0" smtClean="0"/>
              <a:t>쪽에 있는</a:t>
            </a:r>
            <a:r>
              <a:rPr lang="en-US" altLang="ko-KR" dirty="0" smtClean="0"/>
              <a:t>(</a:t>
            </a:r>
            <a:r>
              <a:rPr lang="ko-KR" altLang="en-US" dirty="0" smtClean="0"/>
              <a:t>뒤에 있는</a:t>
            </a:r>
            <a:r>
              <a:rPr lang="en-US" altLang="ko-KR" dirty="0" smtClean="0"/>
              <a:t>)</a:t>
            </a:r>
            <a:r>
              <a:rPr lang="ko-KR" altLang="en-US" dirty="0" smtClean="0"/>
              <a:t> 지정한 문자를 모두 삭제한다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char</a:t>
            </a:r>
            <a:r>
              <a:rPr lang="ko-KR" altLang="en-US" dirty="0"/>
              <a:t>를 </a:t>
            </a:r>
            <a:r>
              <a:rPr lang="ko-KR" altLang="en-US" dirty="0" smtClean="0"/>
              <a:t>생</a:t>
            </a:r>
            <a:r>
              <a:rPr lang="ko-KR" altLang="en-US" dirty="0"/>
              <a:t>략</a:t>
            </a:r>
            <a:r>
              <a:rPr lang="ko-KR" altLang="en-US" dirty="0" smtClean="0"/>
              <a:t>하면 오른쪽에 </a:t>
            </a:r>
            <a:r>
              <a:rPr lang="ko-KR" altLang="en-US" dirty="0"/>
              <a:t>있는</a:t>
            </a:r>
            <a:r>
              <a:rPr lang="en-US" altLang="ko-KR" dirty="0"/>
              <a:t>(</a:t>
            </a:r>
            <a:r>
              <a:rPr lang="ko-KR" altLang="en-US" dirty="0"/>
              <a:t>앞에 있는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공백을 모두 </a:t>
            </a:r>
            <a:r>
              <a:rPr lang="ko-KR" altLang="en-US" dirty="0"/>
              <a:t>삭제한다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R</a:t>
            </a:r>
            <a:r>
              <a:rPr lang="en-US" altLang="ko-KR" dirty="0" smtClean="0"/>
              <a:t>TRIM(‘APPLE*****’, ‘*’) -&gt; APPLE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R</a:t>
            </a:r>
            <a:r>
              <a:rPr lang="en-US" altLang="ko-KR" dirty="0" smtClean="0"/>
              <a:t>TRIM(‘APPLE</a:t>
            </a:r>
            <a:r>
              <a:rPr lang="en-US" altLang="ko-KR" dirty="0"/>
              <a:t> </a:t>
            </a:r>
            <a:r>
              <a:rPr lang="en-US" altLang="ko-KR" dirty="0" smtClean="0"/>
              <a:t>    ’)      -&gt; APPLE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R</a:t>
            </a:r>
            <a:r>
              <a:rPr lang="en-US" altLang="ko-KR" b="1" dirty="0" smtClean="0"/>
              <a:t>TRIM(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char)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02958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숫</a:t>
            </a:r>
            <a:r>
              <a:rPr lang="ko-KR" altLang="en-US" b="1" dirty="0"/>
              <a:t>자</a:t>
            </a:r>
            <a:r>
              <a:rPr lang="ko-KR" altLang="en-US" b="1" dirty="0" smtClean="0"/>
              <a:t>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 데이터를 입력 받아 처리하는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숫자 함수의 종류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01479"/>
              </p:ext>
            </p:extLst>
          </p:nvPr>
        </p:nvGraphicFramePr>
        <p:xfrm>
          <a:off x="899592" y="2492896"/>
          <a:ext cx="7632848" cy="34365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/>
                <a:gridCol w="2952328"/>
                <a:gridCol w="3456384"/>
              </a:tblGrid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예시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ROUND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지정한 자릿수로 반올림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ROUND(3.59,</a:t>
                      </a:r>
                      <a:r>
                        <a:rPr lang="en-US" altLang="ko-KR" sz="1400" baseline="0" dirty="0" smtClean="0"/>
                        <a:t> 1) -&gt; 3.6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TRUNC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지정한 자릿수로 버림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TRUNC(3.59,</a:t>
                      </a:r>
                      <a:r>
                        <a:rPr lang="en-US" altLang="ko-KR" sz="1400" baseline="0" dirty="0" smtClean="0"/>
                        <a:t> 1) -&gt; 3.5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나머지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MOD(7, 2) -&gt; 1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CEIL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지정한 값보다 큰 정수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CEIL(12.5) -&gt; 13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FLOOR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지정한 값보다 작은 정수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FLOOR(12.5) -&gt; 12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91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Round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ROUND</a:t>
            </a:r>
          </a:p>
          <a:p>
            <a:pPr lvl="2"/>
            <a:r>
              <a:rPr lang="ko-KR" altLang="en-US" dirty="0" smtClean="0"/>
              <a:t>지정한 자릿수로 숫자를 반올림한다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소수점 </a:t>
            </a:r>
            <a:r>
              <a:rPr lang="en-US" altLang="ko-KR" dirty="0" smtClean="0"/>
              <a:t>n </a:t>
            </a:r>
            <a:r>
              <a:rPr lang="ko-KR" altLang="en-US" dirty="0" smtClean="0"/>
              <a:t>자리로 반올림한다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n</a:t>
            </a:r>
            <a:r>
              <a:rPr lang="ko-KR" altLang="en-US" dirty="0" smtClean="0"/>
              <a:t>이 음수이면 정수부에서 반올림한다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ROUND(5555.555, 2)  -&gt; 5555.56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ROUND(5555.555, </a:t>
            </a:r>
            <a:r>
              <a:rPr lang="en-US" altLang="ko-KR" dirty="0" smtClean="0"/>
              <a:t>1)  -&gt; 5555.6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ROUND(5555.555, </a:t>
            </a:r>
            <a:r>
              <a:rPr lang="en-US" altLang="ko-KR" dirty="0" smtClean="0"/>
              <a:t>0)  -&gt; 5556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ROUND(5555.555, </a:t>
            </a:r>
            <a:r>
              <a:rPr lang="en-US" altLang="ko-KR" dirty="0" smtClean="0"/>
              <a:t>-1) </a:t>
            </a:r>
            <a:r>
              <a:rPr lang="en-US" altLang="ko-KR" dirty="0"/>
              <a:t>-&gt; </a:t>
            </a:r>
            <a:r>
              <a:rPr lang="en-US" altLang="ko-KR" dirty="0" smtClean="0"/>
              <a:t>5560   </a:t>
            </a:r>
            <a:r>
              <a:rPr lang="ko-KR" altLang="en-US" dirty="0" smtClean="0"/>
              <a:t>일의 자리에서 반올림한다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ROUND(5555.555, </a:t>
            </a:r>
            <a:r>
              <a:rPr lang="en-US" altLang="ko-KR" dirty="0" smtClean="0"/>
              <a:t>-2) </a:t>
            </a:r>
            <a:r>
              <a:rPr lang="en-US" altLang="ko-KR" dirty="0"/>
              <a:t>-&gt; </a:t>
            </a:r>
            <a:r>
              <a:rPr lang="en-US" altLang="ko-KR" dirty="0" smtClean="0"/>
              <a:t>5600   </a:t>
            </a:r>
            <a:r>
              <a:rPr lang="ko-KR" altLang="en-US" dirty="0" smtClean="0"/>
              <a:t>십의 자리에서 반올림한다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ROUND(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n)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83516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TRUNC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TRUNC</a:t>
            </a:r>
          </a:p>
          <a:p>
            <a:pPr lvl="2"/>
            <a:r>
              <a:rPr lang="ko-KR" altLang="en-US" dirty="0" smtClean="0"/>
              <a:t>지정한 자릿수로 숫자를 절사한다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잘라 버린다</a:t>
            </a:r>
            <a:r>
              <a:rPr lang="en-US" altLang="ko-KR" dirty="0" smtClean="0"/>
              <a:t>).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소수점 </a:t>
            </a:r>
            <a:r>
              <a:rPr lang="en-US" altLang="ko-KR" dirty="0" smtClean="0"/>
              <a:t>n </a:t>
            </a:r>
            <a:r>
              <a:rPr lang="ko-KR" altLang="en-US" dirty="0" smtClean="0"/>
              <a:t>자리로 절사한다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n</a:t>
            </a:r>
            <a:r>
              <a:rPr lang="ko-KR" altLang="en-US" dirty="0" smtClean="0"/>
              <a:t>이 음수이면 정수부에서 절사한다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TRUNC(5555.555, 2)  -&gt; 5555.55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TRUNC</a:t>
            </a:r>
            <a:r>
              <a:rPr lang="en-US" altLang="ko-KR" dirty="0" smtClean="0"/>
              <a:t>(5555.555</a:t>
            </a:r>
            <a:r>
              <a:rPr lang="en-US" altLang="ko-KR" dirty="0"/>
              <a:t>, </a:t>
            </a:r>
            <a:r>
              <a:rPr lang="en-US" altLang="ko-KR" dirty="0" smtClean="0"/>
              <a:t>1)  -&gt; 5555.5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TRUNC</a:t>
            </a:r>
            <a:r>
              <a:rPr lang="en-US" altLang="ko-KR" dirty="0" smtClean="0"/>
              <a:t>(5555.555</a:t>
            </a:r>
            <a:r>
              <a:rPr lang="en-US" altLang="ko-KR" dirty="0"/>
              <a:t>, </a:t>
            </a:r>
            <a:r>
              <a:rPr lang="en-US" altLang="ko-KR" dirty="0" smtClean="0"/>
              <a:t>0)  -&gt; 5555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TRUNC</a:t>
            </a:r>
            <a:r>
              <a:rPr lang="en-US" altLang="ko-KR" dirty="0" smtClean="0"/>
              <a:t>(5555.555</a:t>
            </a:r>
            <a:r>
              <a:rPr lang="en-US" altLang="ko-KR" dirty="0"/>
              <a:t>, </a:t>
            </a:r>
            <a:r>
              <a:rPr lang="en-US" altLang="ko-KR" dirty="0" smtClean="0"/>
              <a:t>-1) </a:t>
            </a:r>
            <a:r>
              <a:rPr lang="en-US" altLang="ko-KR" dirty="0"/>
              <a:t>-&gt; </a:t>
            </a:r>
            <a:r>
              <a:rPr lang="en-US" altLang="ko-KR" dirty="0" smtClean="0"/>
              <a:t>5550   </a:t>
            </a:r>
            <a:r>
              <a:rPr lang="ko-KR" altLang="en-US" dirty="0" smtClean="0"/>
              <a:t>일의 자리에서 절사한다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TRUNC</a:t>
            </a:r>
            <a:r>
              <a:rPr lang="en-US" altLang="ko-KR" dirty="0" smtClean="0"/>
              <a:t>(5555.555</a:t>
            </a:r>
            <a:r>
              <a:rPr lang="en-US" altLang="ko-KR" dirty="0"/>
              <a:t>, </a:t>
            </a:r>
            <a:r>
              <a:rPr lang="en-US" altLang="ko-KR" dirty="0" smtClean="0"/>
              <a:t>-2) </a:t>
            </a:r>
            <a:r>
              <a:rPr lang="en-US" altLang="ko-KR" dirty="0"/>
              <a:t>-&gt; </a:t>
            </a:r>
            <a:r>
              <a:rPr lang="en-US" altLang="ko-KR" dirty="0" smtClean="0"/>
              <a:t>5500   </a:t>
            </a:r>
            <a:r>
              <a:rPr lang="ko-KR" altLang="en-US" dirty="0" smtClean="0"/>
              <a:t>십의 자리에서 절사한다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TRUNC(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n)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32432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날짜 연</a:t>
            </a:r>
            <a:r>
              <a:rPr lang="ko-KR" altLang="en-US" b="1" dirty="0"/>
              <a:t>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연산이란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데이터를 입력 받아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나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처리할 수 있다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날짜 연산의 종류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043151"/>
              </p:ext>
            </p:extLst>
          </p:nvPr>
        </p:nvGraphicFramePr>
        <p:xfrm>
          <a:off x="899592" y="2492896"/>
          <a:ext cx="7416824" cy="3672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90655"/>
                <a:gridCol w="4426169"/>
              </a:tblGrid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+ </a:t>
                      </a:r>
                      <a:r>
                        <a:rPr lang="ko-KR" altLang="en-US" sz="1400" dirty="0" smtClean="0"/>
                        <a:t>숫자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날짜에 숫자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일수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 더한 날짜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숫자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날짜에 숫자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일수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 감한 날짜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날짜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두</a:t>
                      </a:r>
                      <a:r>
                        <a:rPr lang="ko-KR" altLang="en-US" sz="1400" baseline="0" dirty="0" smtClean="0"/>
                        <a:t> 날짜 사이의 일수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+ (</a:t>
                      </a:r>
                      <a:r>
                        <a:rPr lang="ko-KR" altLang="en-US" sz="1400" dirty="0" smtClean="0"/>
                        <a:t>숫자 </a:t>
                      </a:r>
                      <a:r>
                        <a:rPr lang="en-US" altLang="ko-KR" sz="1400" dirty="0" smtClean="0"/>
                        <a:t>/ 24)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날짜에 숫자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시간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 더한 날짜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+ (</a:t>
                      </a:r>
                      <a:r>
                        <a:rPr lang="ko-KR" altLang="en-US" sz="1400" dirty="0" smtClean="0"/>
                        <a:t>숫자 </a:t>
                      </a:r>
                      <a:r>
                        <a:rPr lang="en-US" altLang="ko-KR" sz="1400" dirty="0" smtClean="0"/>
                        <a:t>/ 24</a:t>
                      </a:r>
                      <a:r>
                        <a:rPr lang="en-US" altLang="ko-KR" sz="1400" baseline="0" dirty="0" smtClean="0"/>
                        <a:t> / 60)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날짜에 숫자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분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 더한 날짜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+ (</a:t>
                      </a:r>
                      <a:r>
                        <a:rPr lang="ko-KR" altLang="en-US" sz="1400" dirty="0" smtClean="0"/>
                        <a:t>숫자 </a:t>
                      </a:r>
                      <a:r>
                        <a:rPr lang="en-US" altLang="ko-KR" sz="1400" dirty="0" smtClean="0"/>
                        <a:t>/ 24 / 60 / 60)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날짜에 숫자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초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 더한 날짜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672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날짜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데이터를 입력 받아 처리하는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날짜 함수의 종류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19778"/>
              </p:ext>
            </p:extLst>
          </p:nvPr>
        </p:nvGraphicFramePr>
        <p:xfrm>
          <a:off x="899592" y="2492896"/>
          <a:ext cx="7632848" cy="34365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44216"/>
                <a:gridCol w="2232248"/>
                <a:gridCol w="3456384"/>
              </a:tblGrid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예시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SYSDATE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시스템의 현재 날짜와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시간을 반환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SYSDATE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MONTHS_BETWEEN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두 날짜 사이에 경과된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개월 수를 반환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MONTHS_BETWEEN(‘2000-10-01’,</a:t>
                      </a:r>
                      <a:r>
                        <a:rPr lang="en-US" altLang="ko-KR" sz="1400" baseline="0" dirty="0" smtClean="0"/>
                        <a:t> ‘2000-01-01’) -&gt; 9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ADD_MONTHS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날짜에 개월 수를 더한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날짜를 반환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ADD_MONTHS(‘2000-01-01’, 5)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-&gt; ‘2000-06-01’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ROUND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날짜를 반올림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ROUND(’00/01/01 16:30:30’)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-&gt; ’00/01/02’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TRUNC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날짜를 </a:t>
                      </a:r>
                      <a:r>
                        <a:rPr lang="ko-KR" altLang="en-US" sz="1400" dirty="0" err="1" smtClean="0"/>
                        <a:t>절사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TRUNC(’00/01/01 16:30:30’)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-&gt; ’00/01/01’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62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데이터 타입 변환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데이터 타입 변환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데이터 타입을 변환하는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날짜 함수의 종류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680027"/>
              </p:ext>
            </p:extLst>
          </p:nvPr>
        </p:nvGraphicFramePr>
        <p:xfrm>
          <a:off x="899592" y="2492896"/>
          <a:ext cx="7632848" cy="22910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44216"/>
                <a:gridCol w="2016224"/>
                <a:gridCol w="3672408"/>
              </a:tblGrid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예시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TO_CHAR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숫자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dirty="0" smtClean="0"/>
                        <a:t>문자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TO_CHAR(’08/10’, ‘YYYY/MM’) -&gt; ‘2008/10’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TO_NUMBER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문자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dirty="0" smtClean="0"/>
                        <a:t>숫자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TO_NUMBER(‘1000’) -&gt; 1000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TO_DATE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문자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dirty="0" smtClean="0"/>
                        <a:t>날짜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TO_DATE(’08/10’, ‘YYYY-MM’) -&gt; ‘2008-10’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612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TO_char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TO_CHAR</a:t>
            </a:r>
          </a:p>
          <a:p>
            <a:pPr lvl="2"/>
            <a:r>
              <a:rPr lang="ko-KR" altLang="en-US" dirty="0" smtClean="0"/>
              <a:t>숫자나 날짜를 문자로 변환하는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format </a:t>
            </a:r>
            <a:r>
              <a:rPr lang="ko-KR" altLang="en-US" dirty="0" smtClean="0"/>
              <a:t>은 날짜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시간 형식과 숫자 형식으로 구분한다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날짜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시간 형식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결과는 </a:t>
            </a:r>
            <a:r>
              <a:rPr lang="en-US" altLang="ko-KR" dirty="0" smtClean="0"/>
              <a:t>2020-01-01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TO_CHAR(</a:t>
            </a:r>
            <a:r>
              <a:rPr lang="en-US" altLang="ko-KR" b="1" dirty="0" err="1" smtClean="0"/>
              <a:t>number|date</a:t>
            </a:r>
            <a:r>
              <a:rPr lang="en-US" altLang="ko-KR" b="1" dirty="0" smtClean="0"/>
              <a:t>, ‘format’)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12453"/>
              </p:ext>
            </p:extLst>
          </p:nvPr>
        </p:nvGraphicFramePr>
        <p:xfrm>
          <a:off x="1284312" y="4101048"/>
          <a:ext cx="343170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01"/>
                <a:gridCol w="1143901"/>
                <a:gridCol w="1143901"/>
              </a:tblGrid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종류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의미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YY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년도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자리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YYYY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년도 </a:t>
                      </a:r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자리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2020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Q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분기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 (1-3</a:t>
                      </a:r>
                      <a:r>
                        <a:rPr lang="ko-KR" altLang="en-US" sz="1200" dirty="0" smtClean="0"/>
                        <a:t>월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월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자리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01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MONTH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월 영어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JANUARY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월 영어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글자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JAN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831713"/>
              </p:ext>
            </p:extLst>
          </p:nvPr>
        </p:nvGraphicFramePr>
        <p:xfrm>
          <a:off x="4860032" y="4101048"/>
          <a:ext cx="343170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01"/>
                <a:gridCol w="1143901"/>
                <a:gridCol w="1143901"/>
              </a:tblGrid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종류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의미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자리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01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요일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글자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요일 전체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수요일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HH</a:t>
                      </a:r>
                      <a:r>
                        <a:rPr lang="en-US" altLang="ko-KR" sz="1200" baseline="0" dirty="0" smtClean="0"/>
                        <a:t> / HH24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12 / 24 </a:t>
                      </a:r>
                      <a:r>
                        <a:rPr lang="ko-KR" altLang="en-US" sz="1200" dirty="0" smtClean="0"/>
                        <a:t>시각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1~12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/ 0~23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0~59</a:t>
                      </a:r>
                      <a:endParaRPr lang="ko-KR" altLang="en-US" sz="1200" dirty="0"/>
                    </a:p>
                  </a:txBody>
                  <a:tcPr/>
                </a:tc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0~59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95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문자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문자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문자 데이터를 입력 받아 문자나 숫자를 반환하는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문자 함수의 종류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대소문자 변환 함수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문자열 길이 반환 함수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문자열 변경 함수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68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TO_char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4"/>
            </a:pPr>
            <a:r>
              <a:rPr lang="ko-KR" altLang="en-US" dirty="0" smtClean="0"/>
              <a:t>숫자 형식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839663"/>
              </p:ext>
            </p:extLst>
          </p:nvPr>
        </p:nvGraphicFramePr>
        <p:xfrm>
          <a:off x="1259632" y="1508760"/>
          <a:ext cx="691276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728192"/>
                <a:gridCol w="1728192"/>
                <a:gridCol w="1728192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종류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의미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예시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숫자 한 자리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(1234, ‘99999’)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1234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숫자 한 자리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(1234, ‘00000’)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01234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$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달러 표시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(1234, ‘$9999’)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$1234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소수점 표시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(1234, ‘9999.99’)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(1234, ‘0000.00’)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1234.00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1234.00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,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천 단위 구분 기호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(1234, ‘9,999’)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(12345, ‘99,999’)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(123456, ‘999,999’)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1,234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12,345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123,456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48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묵시적 데이터 타입 변환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묵시적 데이터 타입 변환이란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정확한 연산을 위해 </a:t>
            </a:r>
            <a:r>
              <a:rPr lang="ko-KR" altLang="en-US" dirty="0" err="1" smtClean="0"/>
              <a:t>오라클에서</a:t>
            </a:r>
            <a:r>
              <a:rPr lang="ko-KR" altLang="en-US" dirty="0" smtClean="0"/>
              <a:t> 데이터 타입을 내부적으로 변환하는 것이다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주로 숫자와 문자를 비교할 때 나타난다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묵시적 변환 동작 방식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err="1" smtClean="0"/>
              <a:t>컬럼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NUMBER, </a:t>
            </a:r>
            <a:r>
              <a:rPr lang="ko-KR" altLang="en-US" dirty="0" smtClean="0"/>
              <a:t>비교할 상수 </a:t>
            </a:r>
            <a:r>
              <a:rPr lang="en-US" altLang="ko-KR" dirty="0" smtClean="0"/>
              <a:t>: VARCHAR2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CHAR</a:t>
            </a:r>
          </a:p>
          <a:p>
            <a:pPr lvl="3"/>
            <a:r>
              <a:rPr lang="ko-KR" altLang="en-US" dirty="0" smtClean="0"/>
              <a:t>비교할 상수를 </a:t>
            </a:r>
            <a:r>
              <a:rPr lang="en-US" altLang="ko-KR" dirty="0" smtClean="0"/>
              <a:t>NUMBER </a:t>
            </a:r>
            <a:r>
              <a:rPr lang="ko-KR" altLang="en-US" dirty="0" smtClean="0"/>
              <a:t>타입으로 수정하여 비교함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err="1" smtClean="0"/>
              <a:t>컬럼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/>
              <a:t>VARCHAR2 </a:t>
            </a:r>
            <a:r>
              <a:rPr lang="ko-KR" altLang="en-US" dirty="0"/>
              <a:t>또는 </a:t>
            </a:r>
            <a:r>
              <a:rPr lang="en-US" altLang="ko-KR" dirty="0" smtClean="0"/>
              <a:t>CHAR, </a:t>
            </a:r>
            <a:r>
              <a:rPr lang="ko-KR" altLang="en-US" dirty="0" smtClean="0"/>
              <a:t>비교할 상수 </a:t>
            </a:r>
            <a:r>
              <a:rPr lang="en-US" altLang="ko-KR" dirty="0" smtClean="0"/>
              <a:t>: NUMBER</a:t>
            </a:r>
          </a:p>
          <a:p>
            <a:pPr lvl="3"/>
            <a:r>
              <a:rPr lang="ko-KR" altLang="en-US" dirty="0" err="1" smtClean="0"/>
              <a:t>컬럼을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 </a:t>
            </a:r>
            <a:r>
              <a:rPr lang="ko-KR" altLang="en-US" dirty="0" smtClean="0"/>
              <a:t>타입으로 수정하여 비교함</a:t>
            </a:r>
            <a:endParaRPr lang="en-US" altLang="ko-KR" dirty="0" smtClean="0"/>
          </a:p>
          <a:p>
            <a:pPr lvl="3"/>
            <a:endParaRPr lang="ko-KR" altLang="en-US" dirty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어떤 방식에 문제가 있는가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298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묵시적 데이터 타입 변환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49672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NUMBER </a:t>
            </a:r>
            <a:r>
              <a:rPr lang="ko-KR" altLang="en-US" dirty="0" smtClean="0"/>
              <a:t>타입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</a:t>
            </a:r>
            <a:r>
              <a:rPr lang="en-US" altLang="ko-KR" dirty="0" smtClean="0"/>
              <a:t>= VARCHAR2(CHAR)</a:t>
            </a:r>
            <a:r>
              <a:rPr lang="ko-KR" altLang="en-US" dirty="0" smtClean="0"/>
              <a:t> 타입 상수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/>
            <a:r>
              <a:rPr lang="ko-KR" altLang="en-US" dirty="0" smtClean="0"/>
              <a:t>작성한 </a:t>
            </a:r>
            <a:r>
              <a:rPr lang="en-US" altLang="ko-KR" dirty="0" smtClean="0"/>
              <a:t>SQL                             -&gt;    </a:t>
            </a:r>
            <a:r>
              <a:rPr lang="ko-KR" altLang="en-US" dirty="0" smtClean="0"/>
              <a:t>변환된 </a:t>
            </a:r>
            <a:r>
              <a:rPr lang="en-US" altLang="ko-KR" dirty="0" smtClean="0"/>
              <a:t>SQL</a:t>
            </a:r>
          </a:p>
          <a:p>
            <a:pPr lvl="2"/>
            <a:r>
              <a:rPr lang="ko-KR" altLang="en-US" dirty="0" smtClean="0"/>
              <a:t>문제 없음</a:t>
            </a:r>
            <a:endParaRPr lang="en-US" altLang="ko-KR" dirty="0" smtClean="0"/>
          </a:p>
          <a:p>
            <a:pPr lvl="1"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VARCHAR2(CHAR) </a:t>
            </a:r>
            <a:r>
              <a:rPr lang="ko-KR" altLang="en-US" dirty="0" smtClean="0"/>
              <a:t>타입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</a:t>
            </a:r>
            <a:r>
              <a:rPr lang="en-US" altLang="ko-KR" dirty="0" smtClean="0"/>
              <a:t>= NUMBER </a:t>
            </a:r>
            <a:r>
              <a:rPr lang="ko-KR" altLang="en-US" dirty="0" smtClean="0"/>
              <a:t>타입 상수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작성한 </a:t>
            </a:r>
            <a:r>
              <a:rPr lang="en-US" altLang="ko-KR" dirty="0"/>
              <a:t>SQL                             -&gt;    </a:t>
            </a:r>
            <a:r>
              <a:rPr lang="ko-KR" altLang="en-US" dirty="0"/>
              <a:t>변환된 </a:t>
            </a:r>
            <a:r>
              <a:rPr lang="en-US" altLang="ko-KR" dirty="0"/>
              <a:t>SQL</a:t>
            </a:r>
          </a:p>
          <a:p>
            <a:pPr lvl="2"/>
            <a:r>
              <a:rPr lang="en-US" altLang="ko-KR" b="1" dirty="0" err="1" smtClean="0">
                <a:solidFill>
                  <a:srgbClr val="FF0000"/>
                </a:solidFill>
              </a:rPr>
              <a:t>stuNo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컬럼에</a:t>
            </a:r>
            <a:r>
              <a:rPr lang="ko-KR" altLang="en-US" b="1" dirty="0" smtClean="0">
                <a:solidFill>
                  <a:srgbClr val="FF0000"/>
                </a:solidFill>
              </a:rPr>
              <a:t> 빠른 검색을 위한 인덱스가 설정되어 있더라도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en-US" altLang="ko-KR" b="1" dirty="0" smtClean="0">
                <a:solidFill>
                  <a:srgbClr val="FF0000"/>
                </a:solidFill>
              </a:rPr>
              <a:t>TO_NUMBER </a:t>
            </a:r>
            <a:r>
              <a:rPr lang="ko-KR" altLang="en-US" b="1" dirty="0" smtClean="0">
                <a:solidFill>
                  <a:srgbClr val="FF0000"/>
                </a:solidFill>
              </a:rPr>
              <a:t>함수로 인해 인덱스 사용이 불가능하여 처리 속도가 느려짐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1556792"/>
            <a:ext cx="338437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err="1" smtClean="0"/>
              <a:t>stuNo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는 </a:t>
            </a:r>
            <a:r>
              <a:rPr lang="en-US" altLang="ko-KR" sz="1200" b="1" dirty="0" smtClean="0"/>
              <a:t>NUMBER </a:t>
            </a:r>
            <a:r>
              <a:rPr lang="ko-KR" altLang="en-US" sz="1200" b="1" dirty="0" smtClean="0"/>
              <a:t>타입이다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SELECT </a:t>
            </a:r>
            <a:r>
              <a:rPr lang="en-US" altLang="ko-KR" sz="1200" b="1" dirty="0" err="1" smtClean="0"/>
              <a:t>stuNo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FROM student</a:t>
            </a:r>
          </a:p>
          <a:p>
            <a:r>
              <a:rPr lang="en-US" altLang="ko-KR" sz="1200" b="1" dirty="0" smtClean="0"/>
              <a:t>WHERE </a:t>
            </a:r>
            <a:r>
              <a:rPr lang="en-US" altLang="ko-KR" sz="1200" b="1" dirty="0" err="1" smtClean="0"/>
              <a:t>stuNo</a:t>
            </a:r>
            <a:r>
              <a:rPr lang="en-US" altLang="ko-KR" sz="1200" b="1" dirty="0" smtClean="0"/>
              <a:t> = ‘10101’;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4860032" y="1556792"/>
            <a:ext cx="3384376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문자 </a:t>
            </a:r>
            <a:r>
              <a:rPr lang="en-US" altLang="ko-KR" sz="1200" b="1" dirty="0" smtClean="0"/>
              <a:t>‘10101’ </a:t>
            </a:r>
            <a:r>
              <a:rPr lang="ko-KR" altLang="en-US" sz="1200" b="1" dirty="0" smtClean="0"/>
              <a:t>이 숫자 </a:t>
            </a:r>
            <a:r>
              <a:rPr lang="en-US" altLang="ko-KR" sz="1200" b="1" dirty="0" smtClean="0"/>
              <a:t>10101 </a:t>
            </a:r>
            <a:r>
              <a:rPr lang="ko-KR" altLang="en-US" sz="1200" b="1" dirty="0" smtClean="0"/>
              <a:t>로 묵시적 변환됨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SELECT </a:t>
            </a:r>
            <a:r>
              <a:rPr lang="en-US" altLang="ko-KR" sz="1200" b="1" dirty="0" err="1" smtClean="0"/>
              <a:t>stuNo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FROM student</a:t>
            </a:r>
          </a:p>
          <a:p>
            <a:r>
              <a:rPr lang="en-US" altLang="ko-KR" sz="1200" b="1" dirty="0" smtClean="0"/>
              <a:t>WHERE </a:t>
            </a:r>
            <a:r>
              <a:rPr lang="en-US" altLang="ko-KR" sz="1200" b="1" dirty="0" err="1" smtClean="0"/>
              <a:t>stuNo</a:t>
            </a:r>
            <a:r>
              <a:rPr lang="en-US" altLang="ko-KR" sz="1200" b="1" dirty="0" smtClean="0"/>
              <a:t> = TO_NUMBER(‘10101’);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1259632" y="4149080"/>
            <a:ext cx="338437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err="1" smtClean="0"/>
              <a:t>stuNo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는 </a:t>
            </a:r>
            <a:r>
              <a:rPr lang="en-US" altLang="ko-KR" sz="1200" b="1" dirty="0" smtClean="0"/>
              <a:t>VARCHAR2(5) </a:t>
            </a:r>
            <a:r>
              <a:rPr lang="ko-KR" altLang="en-US" sz="1200" b="1" dirty="0" smtClean="0"/>
              <a:t>타입이다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SELECT </a:t>
            </a:r>
            <a:r>
              <a:rPr lang="en-US" altLang="ko-KR" sz="1200" b="1" dirty="0" err="1" smtClean="0"/>
              <a:t>stuNo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FROM student</a:t>
            </a:r>
          </a:p>
          <a:p>
            <a:r>
              <a:rPr lang="en-US" altLang="ko-KR" sz="1200" b="1" dirty="0" smtClean="0"/>
              <a:t>WHERE </a:t>
            </a:r>
            <a:r>
              <a:rPr lang="en-US" altLang="ko-KR" sz="1200" b="1" dirty="0" err="1" smtClean="0"/>
              <a:t>stuNo</a:t>
            </a:r>
            <a:r>
              <a:rPr lang="en-US" altLang="ko-KR" sz="1200" b="1" dirty="0" smtClean="0"/>
              <a:t> = 10101;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4860032" y="4149080"/>
            <a:ext cx="3384376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err="1" smtClean="0"/>
              <a:t>컬럼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 smtClean="0"/>
              <a:t>stuNo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이 숫자 </a:t>
            </a:r>
            <a:r>
              <a:rPr lang="en-US" altLang="ko-KR" sz="1200" b="1" dirty="0" smtClean="0"/>
              <a:t>10101 </a:t>
            </a:r>
            <a:r>
              <a:rPr lang="ko-KR" altLang="en-US" sz="1200" b="1" dirty="0" smtClean="0"/>
              <a:t>로 묵시적 변환됨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SELECT </a:t>
            </a:r>
            <a:r>
              <a:rPr lang="en-US" altLang="ko-KR" sz="1200" b="1" dirty="0" err="1" smtClean="0"/>
              <a:t>stuNo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FROM student</a:t>
            </a:r>
          </a:p>
          <a:p>
            <a:r>
              <a:rPr lang="en-US" altLang="ko-KR" sz="1200" b="1" dirty="0" smtClean="0"/>
              <a:t>WHERE TO_NUMBER(</a:t>
            </a:r>
            <a:r>
              <a:rPr lang="en-US" altLang="ko-KR" sz="1200" b="1" dirty="0" err="1" smtClean="0"/>
              <a:t>stuNo</a:t>
            </a:r>
            <a:r>
              <a:rPr lang="en-US" altLang="ko-KR" sz="1200" b="1" dirty="0" smtClean="0"/>
              <a:t>) = 10101;</a:t>
            </a:r>
            <a:endParaRPr lang="ko-KR" altLang="en-US" sz="1200" b="1" dirty="0"/>
          </a:p>
        </p:txBody>
      </p:sp>
      <p:sp>
        <p:nvSpPr>
          <p:cNvPr id="11" name="오른쪽 화살표 10"/>
          <p:cNvSpPr/>
          <p:nvPr/>
        </p:nvSpPr>
        <p:spPr>
          <a:xfrm>
            <a:off x="4283968" y="1880828"/>
            <a:ext cx="480054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283968" y="4473116"/>
            <a:ext cx="480054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5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대소문자 변환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 smtClean="0"/>
              <a:t>영문 대문자와 소문자를 변환하는 함수이다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539221"/>
              </p:ext>
            </p:extLst>
          </p:nvPr>
        </p:nvGraphicFramePr>
        <p:xfrm>
          <a:off x="899592" y="2255502"/>
          <a:ext cx="7632848" cy="2560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/>
                <a:gridCol w="2952328"/>
                <a:gridCol w="3456384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INITCAP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첫 글자는 대문자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나머지는 소문자로 변환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INITCAP(‘</a:t>
                      </a:r>
                      <a:r>
                        <a:rPr lang="en-US" altLang="ko-KR" dirty="0" err="1" smtClean="0"/>
                        <a:t>aPPLe</a:t>
                      </a:r>
                      <a:r>
                        <a:rPr lang="en-US" altLang="ko-KR" dirty="0" smtClean="0"/>
                        <a:t>’) -&gt; Apple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LOWER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모두 소문자로 변환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LOWER(‘APPLE’) -&gt; apple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UPPER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모두 대문자로 변환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UPPER(‘apple’) -&gt; APPLE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62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문자열 길이 반환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 smtClean="0"/>
              <a:t>문자열의 길이나 바이트 수를 반환하는 함수이다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568141"/>
              </p:ext>
            </p:extLst>
          </p:nvPr>
        </p:nvGraphicFramePr>
        <p:xfrm>
          <a:off x="899592" y="2255502"/>
          <a:ext cx="7632848" cy="2560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/>
                <a:gridCol w="2952328"/>
                <a:gridCol w="3456384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LENGTH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문자열의 글자 수를 반환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LENGTH(‘apple’) -&gt; 5</a:t>
                      </a:r>
                    </a:p>
                    <a:p>
                      <a:pPr latinLnBrk="1"/>
                      <a:r>
                        <a:rPr lang="en-US" altLang="ko-KR" dirty="0" smtClean="0"/>
                        <a:t>LENGTH(‘</a:t>
                      </a:r>
                      <a:r>
                        <a:rPr lang="ko-KR" altLang="en-US" dirty="0" smtClean="0"/>
                        <a:t>사과</a:t>
                      </a:r>
                      <a:r>
                        <a:rPr lang="en-US" altLang="ko-KR" dirty="0" smtClean="0"/>
                        <a:t>’) -&gt; 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LENGTHB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문자열의 바이트 수를 반환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LENGTHB(‘apple’) -&gt; 5</a:t>
                      </a:r>
                    </a:p>
                    <a:p>
                      <a:pPr latinLnBrk="1"/>
                      <a:r>
                        <a:rPr lang="en-US" altLang="ko-KR" dirty="0" smtClean="0"/>
                        <a:t>LENGTHB(‘</a:t>
                      </a:r>
                      <a:r>
                        <a:rPr lang="ko-KR" altLang="en-US" dirty="0" smtClean="0"/>
                        <a:t>사과</a:t>
                      </a:r>
                      <a:r>
                        <a:rPr lang="en-US" altLang="ko-KR" dirty="0" smtClean="0"/>
                        <a:t>’) -&gt; 4 </a:t>
                      </a:r>
                      <a:r>
                        <a:rPr lang="ko-KR" altLang="en-US" dirty="0" smtClean="0"/>
                        <a:t>또는 </a:t>
                      </a:r>
                      <a:r>
                        <a:rPr lang="en-US" altLang="ko-KR" dirty="0" smtClean="0"/>
                        <a:t>6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참고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영문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숫자 </a:t>
                      </a:r>
                      <a:r>
                        <a:rPr lang="en-US" altLang="ko-KR" dirty="0" smtClean="0"/>
                        <a:t>: 1</a:t>
                      </a:r>
                      <a:r>
                        <a:rPr lang="ko-KR" altLang="en-US" dirty="0" smtClean="0"/>
                        <a:t>바이트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한글 </a:t>
                      </a:r>
                      <a:r>
                        <a:rPr lang="en-US" altLang="ko-KR" dirty="0" smtClean="0"/>
                        <a:t>: 2</a:t>
                      </a:r>
                      <a:r>
                        <a:rPr lang="ko-KR" altLang="en-US" dirty="0" smtClean="0"/>
                        <a:t>바이트 또는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바이트</a:t>
                      </a:r>
                      <a:r>
                        <a:rPr lang="en-US" altLang="ko-KR" dirty="0" smtClean="0"/>
                        <a:t>(UTF-8)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23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문자열 변경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 smtClean="0"/>
              <a:t>문자열을 조작하여 새로운 문자열을 반환하는 함수이다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54999"/>
              </p:ext>
            </p:extLst>
          </p:nvPr>
        </p:nvGraphicFramePr>
        <p:xfrm>
          <a:off x="899592" y="1628800"/>
          <a:ext cx="7632848" cy="4536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/>
                <a:gridCol w="2952328"/>
                <a:gridCol w="3456384"/>
              </a:tblGrid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예시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CONCAT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두 문자열을 결합</a:t>
                      </a:r>
                      <a:r>
                        <a:rPr lang="en-US" altLang="ko-KR" sz="1400" dirty="0" smtClean="0"/>
                        <a:t>(|| </a:t>
                      </a:r>
                      <a:r>
                        <a:rPr lang="ko-KR" altLang="en-US" sz="1400" dirty="0" smtClean="0"/>
                        <a:t>과 동일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CONCAT(‘APP’, ‘LE’) -&gt; APPLE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SUBSTR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문자열 일부를 추출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SUBSTR(‘APPLE’, 1, 3) -&gt; APP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INSTR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특정 문자의 첫 번째 출현 위치를 반환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INSTR(‘SQL*PLUS’, ‘*’) -&gt; 4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LPAD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오른쪽 정렬 후 왼쪽에 지정문자 삽입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LPAD(‘SQL’, 6, ‘*’) -&gt; ***SQL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RPAD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왼쪽 정렬 후 오른쪽에 지정문자 삽입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RPAD(‘SQL’, 6, ‘*’) -&gt; SQL***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LTRIM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왼쪽 지정 문자 삭제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LTRIM(‘  APPLE’, ‘ ‘)</a:t>
                      </a:r>
                      <a:r>
                        <a:rPr lang="en-US" altLang="ko-KR" sz="1400" baseline="0" dirty="0" smtClean="0"/>
                        <a:t> -&gt; APPLE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RTRIM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오른쪽 지정 문자 삭제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RTRIM(‘APPLE  ‘, ‘ ‘) -&gt; APPLE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66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CONCAT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CONCAT</a:t>
            </a:r>
          </a:p>
          <a:p>
            <a:pPr lvl="2"/>
            <a:r>
              <a:rPr lang="ko-KR" altLang="en-US" dirty="0" smtClean="0"/>
              <a:t>두 문자열을 결합한다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CONCAT(‘APP’, ‘LE’) -&gt; APPLE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CONCAT(</a:t>
            </a:r>
            <a:r>
              <a:rPr lang="en-US" altLang="ko-KR" dirty="0"/>
              <a:t>CONCAT(‘APP’, ‘LE</a:t>
            </a:r>
            <a:r>
              <a:rPr lang="en-US" altLang="ko-KR" dirty="0" smtClean="0"/>
              <a:t>’), ‘ JUICE’) -&gt; APPLE JUICE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CONCAT(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8494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SUBSTR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SUBSTR</a:t>
            </a:r>
          </a:p>
          <a:p>
            <a:pPr lvl="2"/>
            <a:r>
              <a:rPr lang="ko-KR" altLang="en-US" dirty="0" smtClean="0"/>
              <a:t>문자열의 일부만 추출한다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문자열에서 </a:t>
            </a:r>
            <a:r>
              <a:rPr lang="en-US" altLang="ko-KR" dirty="0" smtClean="0"/>
              <a:t>m</a:t>
            </a:r>
            <a:r>
              <a:rPr lang="ko-KR" altLang="en-US" dirty="0" smtClean="0"/>
              <a:t>번째 문자부터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문자열을 추출한다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m</a:t>
            </a:r>
            <a:r>
              <a:rPr lang="ko-KR" altLang="en-US" dirty="0" smtClean="0"/>
              <a:t>이 음수이면 문자열의 마지막 위치를 시작으로 계산한다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n</a:t>
            </a:r>
            <a:r>
              <a:rPr lang="ko-KR" altLang="en-US" dirty="0" smtClean="0"/>
              <a:t>을 생략하면 마지막까지 추출한다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SUBSTR(‘APPLE’, 1, 3) -&gt; APP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SUBSTR(‘801212-1234567’, </a:t>
            </a:r>
            <a:r>
              <a:rPr lang="en-US" altLang="ko-KR" dirty="0" smtClean="0"/>
              <a:t>8) </a:t>
            </a:r>
            <a:r>
              <a:rPr lang="en-US" altLang="ko-KR" dirty="0"/>
              <a:t>-&gt; 1234567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SUBSTR(‘801212-1234567’, -7) </a:t>
            </a:r>
            <a:r>
              <a:rPr lang="en-US" altLang="ko-KR" dirty="0"/>
              <a:t>-&gt; </a:t>
            </a:r>
            <a:r>
              <a:rPr lang="en-US" altLang="ko-KR" dirty="0" smtClean="0"/>
              <a:t>1234567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SUBSTR(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m [, n])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6538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INSTR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INSTR</a:t>
            </a:r>
          </a:p>
          <a:p>
            <a:pPr lvl="2"/>
            <a:r>
              <a:rPr lang="ko-KR" altLang="en-US" dirty="0" smtClean="0"/>
              <a:t>문자열에서 지정된 문자가 시작하는 위치를 반환한다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n</a:t>
            </a:r>
            <a:r>
              <a:rPr lang="ko-KR" altLang="en-US" dirty="0" smtClean="0"/>
              <a:t>번째 위치부터 </a:t>
            </a:r>
            <a:r>
              <a:rPr lang="en-US" altLang="ko-KR" dirty="0" smtClean="0"/>
              <a:t>m</a:t>
            </a:r>
            <a:r>
              <a:rPr lang="ko-KR" altLang="en-US" dirty="0" smtClean="0"/>
              <a:t>번째의 문자열을 찾는다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n</a:t>
            </a:r>
            <a:r>
              <a:rPr lang="ko-KR" altLang="en-US" dirty="0" smtClean="0"/>
              <a:t>이 음수이면 문자열의 마지막 위치를 시작으로 찾는다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m</a:t>
            </a:r>
            <a:r>
              <a:rPr lang="ko-KR" altLang="en-US" dirty="0" smtClean="0"/>
              <a:t>을 생략하면 일치하는 첫 번째 문자열을 찾는다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INSTR(‘APPLE APPLICATION’, ‘APP’) -&gt; 1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INSTR(‘APPLE APPLICATION’, ‘APP</a:t>
            </a:r>
            <a:r>
              <a:rPr lang="en-US" altLang="ko-KR" dirty="0" smtClean="0"/>
              <a:t>’, 4) </a:t>
            </a:r>
            <a:r>
              <a:rPr lang="en-US" altLang="ko-KR" dirty="0"/>
              <a:t>-&gt; </a:t>
            </a:r>
            <a:r>
              <a:rPr lang="en-US" altLang="ko-KR" dirty="0" smtClean="0"/>
              <a:t>7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INSTR(‘APPLE APPLICATION’, ‘APP</a:t>
            </a:r>
            <a:r>
              <a:rPr lang="en-US" altLang="ko-KR" dirty="0" smtClean="0"/>
              <a:t>’, 1, 2) </a:t>
            </a:r>
            <a:r>
              <a:rPr lang="en-US" altLang="ko-KR" dirty="0"/>
              <a:t>-&gt; </a:t>
            </a:r>
            <a:r>
              <a:rPr lang="en-US" altLang="ko-KR" dirty="0" smtClean="0"/>
              <a:t>7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INSTR(‘APPLE APPLICATION’, ‘APP’, </a:t>
            </a:r>
            <a:r>
              <a:rPr lang="en-US" altLang="ko-KR" dirty="0" smtClean="0"/>
              <a:t>-1</a:t>
            </a:r>
            <a:r>
              <a:rPr lang="en-US" altLang="ko-KR" dirty="0"/>
              <a:t>, 2) -&gt;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INSTR(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char[, n[m]])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2035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lpad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LPAD</a:t>
            </a:r>
          </a:p>
          <a:p>
            <a:pPr lvl="2"/>
            <a:r>
              <a:rPr lang="ko-KR" altLang="en-US" dirty="0" smtClean="0"/>
              <a:t>문자열을 지정한 길이로 맞추기 위해 왼쪽에 지정한 문자를 삽입한다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길이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폭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</a:t>
            </a:r>
            <a:r>
              <a:rPr lang="ko-KR" altLang="en-US" dirty="0" smtClean="0"/>
              <a:t>으로 맞추기 위해 왼쪽에 지정한 문자를 삽입한다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char</a:t>
            </a:r>
            <a:r>
              <a:rPr lang="ko-KR" altLang="en-US" dirty="0"/>
              <a:t>를 </a:t>
            </a:r>
            <a:r>
              <a:rPr lang="ko-KR" altLang="en-US" dirty="0" smtClean="0"/>
              <a:t>생</a:t>
            </a:r>
            <a:r>
              <a:rPr lang="ko-KR" altLang="en-US" dirty="0"/>
              <a:t>략</a:t>
            </a:r>
            <a:r>
              <a:rPr lang="ko-KR" altLang="en-US" dirty="0" smtClean="0"/>
              <a:t>하면 </a:t>
            </a:r>
            <a:r>
              <a:rPr lang="ko-KR" altLang="en-US" dirty="0"/>
              <a:t>길이</a:t>
            </a:r>
            <a:r>
              <a:rPr lang="en-US" altLang="ko-KR" dirty="0"/>
              <a:t>(</a:t>
            </a:r>
            <a:r>
              <a:rPr lang="ko-KR" altLang="en-US" dirty="0"/>
              <a:t>폭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m</a:t>
            </a:r>
            <a:r>
              <a:rPr lang="ko-KR" altLang="en-US" dirty="0"/>
              <a:t>으로 맞추기 위해 왼쪽에 공백을 </a:t>
            </a:r>
            <a:r>
              <a:rPr lang="ko-KR" altLang="en-US" dirty="0" smtClean="0"/>
              <a:t>삽입한다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LPAD(‘APPLE’, 10, ‘*’) -&gt; *****APPLE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LPAD(‘APPLE’, 10)     -&gt;       APPLE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LPAD(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m[, char])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8030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57215</TotalTime>
  <Words>1638</Words>
  <Application>Microsoft Office PowerPoint</Application>
  <PresentationFormat>화면 슬라이드 쇼(4:3)</PresentationFormat>
  <Paragraphs>465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각</vt:lpstr>
      <vt:lpstr>기본 SQL 작성하기_DQL 활용</vt:lpstr>
      <vt:lpstr>문자 함수</vt:lpstr>
      <vt:lpstr>대소문자 변환 함수</vt:lpstr>
      <vt:lpstr>문자열 길이 반환 함수</vt:lpstr>
      <vt:lpstr>문자열 변경 함수</vt:lpstr>
      <vt:lpstr>CONCAT</vt:lpstr>
      <vt:lpstr>SUBSTR</vt:lpstr>
      <vt:lpstr>INSTR</vt:lpstr>
      <vt:lpstr>lpad</vt:lpstr>
      <vt:lpstr>Rpad</vt:lpstr>
      <vt:lpstr>LTRIM</vt:lpstr>
      <vt:lpstr>RTRIM</vt:lpstr>
      <vt:lpstr>숫자 함수</vt:lpstr>
      <vt:lpstr>Round</vt:lpstr>
      <vt:lpstr>TRUNC</vt:lpstr>
      <vt:lpstr>날짜 연산</vt:lpstr>
      <vt:lpstr>날짜 함수</vt:lpstr>
      <vt:lpstr>데이터 타입 변환 함수</vt:lpstr>
      <vt:lpstr>TO_char</vt:lpstr>
      <vt:lpstr>TO_char</vt:lpstr>
      <vt:lpstr>묵시적 데이터 타입 변환</vt:lpstr>
      <vt:lpstr>묵시적 데이터 타입 변환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PC</cp:lastModifiedBy>
  <cp:revision>355</cp:revision>
  <dcterms:created xsi:type="dcterms:W3CDTF">2018-05-10T00:35:19Z</dcterms:created>
  <dcterms:modified xsi:type="dcterms:W3CDTF">2020-04-01T09:56:30Z</dcterms:modified>
</cp:coreProperties>
</file>