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47" r:id="rId2"/>
    <p:sldId id="348" r:id="rId3"/>
    <p:sldId id="381" r:id="rId4"/>
    <p:sldId id="383" r:id="rId5"/>
    <p:sldId id="382" r:id="rId6"/>
    <p:sldId id="384" r:id="rId7"/>
    <p:sldId id="385" r:id="rId8"/>
    <p:sldId id="387" r:id="rId9"/>
    <p:sldId id="38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_DQL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그</a:t>
            </a:r>
            <a:r>
              <a:rPr lang="ko-KR" altLang="en-US" dirty="0"/>
              <a:t>룹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테이블의 전체 행을 하나 이상의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기준으로 그룹화하여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그룹별로 결과를 출력하는 함수이다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그룹 함수 사용법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 smtClean="0"/>
              <a:t>GROUP BY : </a:t>
            </a:r>
            <a:r>
              <a:rPr lang="en-US" altLang="ko-KR" dirty="0" err="1" smtClean="0"/>
              <a:t>group_by_expression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기준으로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HAVING : GROUP BY </a:t>
            </a:r>
            <a:r>
              <a:rPr lang="ko-KR" altLang="en-US" dirty="0" smtClean="0"/>
              <a:t>절에 의해 생성된 그룹별로 조건을 부여한다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SELECT		column, </a:t>
            </a:r>
            <a:r>
              <a:rPr lang="en-US" altLang="ko-KR" b="1" dirty="0" err="1" smtClean="0"/>
              <a:t>group_function</a:t>
            </a:r>
            <a:r>
              <a:rPr lang="en-US" altLang="ko-KR" b="1" dirty="0" smtClean="0"/>
              <a:t>(column)</a:t>
            </a:r>
          </a:p>
          <a:p>
            <a:r>
              <a:rPr lang="en-US" altLang="ko-KR" b="1" dirty="0" smtClean="0"/>
              <a:t>FROM		table</a:t>
            </a:r>
          </a:p>
          <a:p>
            <a:r>
              <a:rPr lang="en-US" altLang="ko-KR" b="1" dirty="0" smtClean="0"/>
              <a:t>[WHERE		condition]</a:t>
            </a:r>
          </a:p>
          <a:p>
            <a:r>
              <a:rPr lang="en-US" altLang="ko-KR" b="1" dirty="0" smtClean="0"/>
              <a:t>[GROUP BY	[ROLLUP|CUBE] </a:t>
            </a:r>
            <a:r>
              <a:rPr lang="en-US" altLang="ko-KR" b="1" dirty="0" err="1" smtClean="0"/>
              <a:t>group_by_expression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[HAVING	</a:t>
            </a:r>
            <a:r>
              <a:rPr lang="en-US" altLang="ko-KR" b="1" dirty="0" err="1" smtClean="0"/>
              <a:t>group_condition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13639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1800200"/>
                <a:gridCol w="4608512"/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개수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COUNT(column)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COUNT(*),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최대값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최소값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표준편차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 lvl="2"/>
            <a:r>
              <a:rPr lang="ko-KR" altLang="en-US" dirty="0" smtClean="0"/>
              <a:t>특정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값을 기준으로 전체 레코드를 서브 그룹으로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명시하지 않은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그룹함수와 함께 사용할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둘 이상의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나열하여 다중 그룹화를 진행할 수도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GROUP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절의 작성 규칙</a:t>
            </a:r>
            <a:endParaRPr lang="en-US" altLang="ko-KR" dirty="0"/>
          </a:p>
          <a:p>
            <a:pPr lvl="2"/>
            <a:r>
              <a:rPr lang="ko-KR" altLang="en-US" dirty="0" smtClean="0"/>
              <a:t>그룹화 전에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절을 이용하여 그룹 대상을 먼저 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절에는 반드시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이름을 포함해야 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별명은 사용할 수 없다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그룹화 된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기본적으로 오름차순으로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절에서 나열된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이름이나 </a:t>
            </a:r>
            <a:r>
              <a:rPr lang="ko-KR" altLang="en-US" dirty="0" err="1" smtClean="0"/>
              <a:t>표현식은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절에서 반드시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절에서 명시한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절에서 사용하지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절과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484865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</a:pPr>
            <a:r>
              <a:rPr lang="en-US" altLang="ko-KR" dirty="0" smtClean="0"/>
              <a:t>SELECT		</a:t>
            </a:r>
            <a:r>
              <a:rPr lang="en-US" altLang="ko-KR" dirty="0" err="1" smtClean="0"/>
              <a:t>stuNo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stuDept</a:t>
            </a:r>
            <a:r>
              <a:rPr lang="en-US" altLang="ko-KR" dirty="0" smtClean="0"/>
              <a:t>, count(*)</a:t>
            </a:r>
          </a:p>
          <a:p>
            <a:pPr marL="0" indent="0">
              <a:lnSpc>
                <a:spcPct val="200000"/>
              </a:lnSpc>
            </a:pPr>
            <a:r>
              <a:rPr lang="en-US" altLang="ko-KR" dirty="0" smtClean="0"/>
              <a:t>FROM		student</a:t>
            </a:r>
          </a:p>
          <a:p>
            <a:pPr marL="0" indent="0">
              <a:lnSpc>
                <a:spcPct val="200000"/>
              </a:lnSpc>
            </a:pPr>
            <a:r>
              <a:rPr lang="en-US" altLang="ko-KR" dirty="0" smtClean="0"/>
              <a:t>GROUP BY	</a:t>
            </a:r>
            <a:r>
              <a:rPr lang="en-US" altLang="ko-KR" dirty="0" err="1" smtClean="0"/>
              <a:t>stuDept</a:t>
            </a:r>
            <a:r>
              <a:rPr lang="en-US" altLang="ko-KR" dirty="0" smtClean="0"/>
              <a:t>;</a:t>
            </a:r>
          </a:p>
          <a:p>
            <a:pPr marL="0" indent="0">
              <a:lnSpc>
                <a:spcPct val="200000"/>
              </a:lnSpc>
            </a:pPr>
            <a:r>
              <a:rPr lang="en-US" altLang="ko-KR" dirty="0" smtClean="0"/>
              <a:t>---------------------------------------------------------------------------------------</a:t>
            </a:r>
          </a:p>
          <a:p>
            <a:pPr marL="0" indent="0">
              <a:lnSpc>
                <a:spcPct val="200000"/>
              </a:lnSpc>
            </a:pPr>
            <a:r>
              <a:rPr lang="en-US" altLang="ko-KR" dirty="0" smtClean="0"/>
              <a:t>SELECT 		count</a:t>
            </a:r>
            <a:r>
              <a:rPr lang="en-US" altLang="ko-KR" dirty="0"/>
              <a:t>(*)</a:t>
            </a:r>
          </a:p>
          <a:p>
            <a:pPr marL="0" indent="0">
              <a:lnSpc>
                <a:spcPct val="200000"/>
              </a:lnSpc>
            </a:pPr>
            <a:r>
              <a:rPr lang="en-US" altLang="ko-KR" dirty="0"/>
              <a:t>FROM </a:t>
            </a:r>
            <a:r>
              <a:rPr lang="en-US" altLang="ko-KR" dirty="0" smtClean="0"/>
              <a:t>		student</a:t>
            </a:r>
            <a:endParaRPr lang="en-US" altLang="ko-KR" dirty="0"/>
          </a:p>
          <a:p>
            <a:pPr marL="0" indent="0">
              <a:lnSpc>
                <a:spcPct val="200000"/>
              </a:lnSpc>
            </a:pPr>
            <a:r>
              <a:rPr lang="en-US" altLang="ko-KR" dirty="0"/>
              <a:t>GROUP BY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stuDept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83316" y="1276998"/>
            <a:ext cx="720080" cy="338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27984" y="1844824"/>
            <a:ext cx="4392488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절에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stuDept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있으나 </a:t>
            </a:r>
            <a:r>
              <a:rPr lang="en-US" altLang="ko-KR" sz="1400" b="1" dirty="0" err="1" smtClean="0"/>
              <a:t>stuNo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은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명시하지 않았으므로 </a:t>
            </a:r>
            <a:r>
              <a:rPr lang="en-US" altLang="ko-KR" sz="1400" b="1" dirty="0" err="1" smtClean="0"/>
              <a:t>stuNo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컬럼은</a:t>
            </a:r>
            <a:r>
              <a:rPr lang="ko-KR" altLang="en-US" sz="1400" b="1" dirty="0" smtClean="0"/>
              <a:t> 사용할 수 없다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12" name="직선 화살표 연결선 11"/>
          <p:cNvCxnSpPr>
            <a:stCxn id="7" idx="5"/>
            <a:endCxn id="10" idx="1"/>
          </p:cNvCxnSpPr>
          <p:nvPr/>
        </p:nvCxnSpPr>
        <p:spPr>
          <a:xfrm>
            <a:off x="3297943" y="1566235"/>
            <a:ext cx="1130041" cy="7357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683316" y="3653262"/>
            <a:ext cx="952580" cy="338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27984" y="4221088"/>
            <a:ext cx="4392488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en-US" altLang="ko-KR" sz="1400" b="1" dirty="0" err="1" smtClean="0"/>
              <a:t>stuDept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있어도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절에는 없어도 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16" name="직선 화살표 연결선 15"/>
          <p:cNvCxnSpPr>
            <a:stCxn id="14" idx="5"/>
            <a:endCxn id="15" idx="1"/>
          </p:cNvCxnSpPr>
          <p:nvPr/>
        </p:nvCxnSpPr>
        <p:spPr>
          <a:xfrm>
            <a:off x="3496394" y="3942499"/>
            <a:ext cx="931590" cy="7357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644260" y="2404412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44260" y="4780676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ROLLUP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절의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기준으로 그룹화를 진행하고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각 그룹에 대해 부분합을 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ROLLUP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ROLLUP </a:t>
            </a:r>
            <a:r>
              <a:rPr lang="ko-KR" altLang="en-US" dirty="0" smtClean="0"/>
              <a:t>에 의해서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의해 그룹이 생성되면 해당 그룹을 대상으로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조건을 지정할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HAVING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그룹화 된 결과를 대상으로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 전에 먼저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 절에서 처리하던지 상관없이 동일한 결과가 나타나는 조건이라면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절에서 처리하는 것이 성능 상 유리한가</a:t>
            </a:r>
            <a:r>
              <a:rPr lang="en-US" altLang="ko-KR" dirty="0" smtClean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처리 순서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99140" y="4437112"/>
            <a:ext cx="1024588" cy="338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전에 불필요한 레코드를 미리 제외할 수 있기 때문에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WHERE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절을 사용</a:t>
            </a:r>
            <a:r>
              <a:rPr lang="ko-KR" altLang="en-US" sz="1400" b="1" dirty="0" smtClean="0"/>
              <a:t>하는 것이 더 효율적이고 성능이 좋다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8" name="직선 화살표 연결선 7"/>
          <p:cNvCxnSpPr>
            <a:stCxn id="6" idx="5"/>
            <a:endCxn id="7" idx="1"/>
          </p:cNvCxnSpPr>
          <p:nvPr/>
        </p:nvCxnSpPr>
        <p:spPr>
          <a:xfrm>
            <a:off x="1973681" y="4726349"/>
            <a:ext cx="870126" cy="7357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문 실행 순서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2.	WHERE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3.	GROUP BY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참고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 기준이다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smtClean="0"/>
              <a:t>절이 반드시 필요하다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FROM </a:t>
            </a:r>
            <a:r>
              <a:rPr lang="ko-KR" altLang="en-US" b="0" dirty="0" smtClean="0"/>
              <a:t>절이 필요 없는 경우에는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DUAL </a:t>
            </a:r>
            <a:r>
              <a:rPr lang="ko-KR" altLang="en-US" b="0" dirty="0" smtClean="0"/>
              <a:t>테이블을 사용한다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GROUP BY </a:t>
            </a:r>
            <a:r>
              <a:rPr lang="ko-KR" altLang="en-US" b="0" dirty="0" smtClean="0"/>
              <a:t>절을 사용하면 </a:t>
            </a:r>
            <a:r>
              <a:rPr lang="en-US" altLang="ko-KR" b="0" dirty="0" smtClean="0"/>
              <a:t>10R2 </a:t>
            </a:r>
            <a:r>
              <a:rPr lang="ko-KR" altLang="en-US" b="0" dirty="0" smtClean="0"/>
              <a:t>이전 버전은 자동으로 정렬되었으나 이후에는 정렬이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보장되지 않는다</a:t>
            </a:r>
            <a:r>
              <a:rPr lang="en-US" altLang="ko-KR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작성하는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0" dirty="0" smtClean="0"/>
              <a:t>Driving Table </a:t>
            </a:r>
            <a:r>
              <a:rPr lang="ko-KR" altLang="en-US" sz="1800" b="0" dirty="0" smtClean="0"/>
              <a:t>은 </a:t>
            </a:r>
            <a:r>
              <a:rPr lang="en-US" altLang="ko-KR" sz="1800" b="0" dirty="0" smtClean="0"/>
              <a:t>FROM </a:t>
            </a:r>
            <a:r>
              <a:rPr lang="ko-KR" altLang="en-US" sz="1800" b="0" dirty="0" smtClean="0"/>
              <a:t>절의 가장 왼쪽에 위치시킨다</a:t>
            </a:r>
            <a:r>
              <a:rPr lang="en-US" altLang="ko-KR" sz="18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0" dirty="0" smtClean="0"/>
              <a:t>JOIN </a:t>
            </a:r>
            <a:r>
              <a:rPr lang="ko-KR" altLang="en-US" sz="1800" b="0" dirty="0" smtClean="0"/>
              <a:t>조건</a:t>
            </a:r>
            <a:r>
              <a:rPr lang="en-US" altLang="ko-KR" sz="1800" b="0" dirty="0" smtClean="0"/>
              <a:t>(</a:t>
            </a:r>
            <a:r>
              <a:rPr lang="ko-KR" altLang="en-US" sz="1800" b="0" dirty="0" smtClean="0"/>
              <a:t>테이블간의 연관 관계</a:t>
            </a:r>
            <a:r>
              <a:rPr lang="en-US" altLang="ko-KR" sz="1800" b="0" dirty="0" smtClean="0"/>
              <a:t>)</a:t>
            </a:r>
            <a:r>
              <a:rPr lang="ko-KR" altLang="en-US" sz="1800" b="0" dirty="0" smtClean="0"/>
              <a:t>은 </a:t>
            </a:r>
            <a:r>
              <a:rPr lang="en-US" altLang="ko-KR" sz="1800" b="0" dirty="0" smtClean="0"/>
              <a:t>WHERE </a:t>
            </a:r>
            <a:r>
              <a:rPr lang="ko-KR" altLang="en-US" sz="1800" b="0" dirty="0" smtClean="0"/>
              <a:t>절에서 가장 먼저 작성한다</a:t>
            </a:r>
            <a:r>
              <a:rPr lang="en-US" altLang="ko-KR" sz="1800" b="0" dirty="0" smtClean="0"/>
              <a:t>. </a:t>
            </a:r>
            <a:r>
              <a:rPr lang="ko-KR" altLang="en-US" sz="1800" b="0" dirty="0" smtClean="0"/>
              <a:t>이 때 </a:t>
            </a:r>
            <a:r>
              <a:rPr lang="en-US" altLang="ko-KR" sz="1800" b="0" dirty="0" smtClean="0"/>
              <a:t>Driving Table </a:t>
            </a:r>
            <a:r>
              <a:rPr lang="ko-KR" altLang="en-US" sz="1800" b="0" dirty="0" smtClean="0"/>
              <a:t>부터 연관 순서로 작성한다</a:t>
            </a:r>
            <a:r>
              <a:rPr lang="en-US" altLang="ko-KR" sz="18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0" dirty="0" smtClean="0"/>
              <a:t>JOIN </a:t>
            </a:r>
            <a:r>
              <a:rPr lang="ko-KR" altLang="en-US" sz="1800" b="0" dirty="0" smtClean="0"/>
              <a:t>조건 이후에 작성하는 일반 조건은 </a:t>
            </a:r>
            <a:r>
              <a:rPr lang="en-US" altLang="ko-KR" sz="1800" b="0" dirty="0" smtClean="0"/>
              <a:t>Driving Table </a:t>
            </a:r>
            <a:r>
              <a:rPr lang="ko-KR" altLang="en-US" sz="1800" b="0" dirty="0" smtClean="0"/>
              <a:t>의 조건을 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먼저 작성한다</a:t>
            </a:r>
            <a:r>
              <a:rPr lang="en-US" altLang="ko-KR" sz="1800" b="0" dirty="0" smtClean="0"/>
              <a:t>. Driving Table </a:t>
            </a:r>
            <a:r>
              <a:rPr lang="ko-KR" altLang="en-US" sz="1800" b="0" dirty="0" smtClean="0"/>
              <a:t>의 </a:t>
            </a:r>
            <a:r>
              <a:rPr lang="en-US" altLang="ko-KR" sz="1800" b="0" dirty="0" smtClean="0"/>
              <a:t>Sampling </a:t>
            </a:r>
            <a:r>
              <a:rPr lang="ko-KR" altLang="en-US" sz="1800" b="0" dirty="0" smtClean="0"/>
              <a:t>개수를 줄여서 처리하기 위함이다</a:t>
            </a:r>
            <a:r>
              <a:rPr lang="en-US" altLang="ko-KR" sz="18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0" dirty="0" smtClean="0"/>
              <a:t>WHERE </a:t>
            </a:r>
            <a:r>
              <a:rPr lang="ko-KR" altLang="en-US" sz="1800" b="0" dirty="0" smtClean="0"/>
              <a:t>절의 연산자</a:t>
            </a:r>
            <a:r>
              <a:rPr lang="en-US" altLang="ko-KR" sz="1800" b="0" dirty="0" smtClean="0"/>
              <a:t>(</a:t>
            </a:r>
            <a:r>
              <a:rPr lang="ko-KR" altLang="en-US" sz="1800" b="0" dirty="0" smtClean="0"/>
              <a:t>대표로 </a:t>
            </a:r>
            <a:r>
              <a:rPr lang="en-US" altLang="ko-KR" sz="1800" b="0" dirty="0" smtClean="0"/>
              <a:t>=) </a:t>
            </a:r>
            <a:r>
              <a:rPr lang="ko-KR" altLang="en-US" sz="1800" b="0" dirty="0" smtClean="0"/>
              <a:t>왼쪽은 가능하면 가공하지 않는다</a:t>
            </a:r>
            <a:r>
              <a:rPr lang="en-US" altLang="ko-KR" sz="1800" b="0" dirty="0" smtClean="0"/>
              <a:t>. </a:t>
            </a:r>
            <a:r>
              <a:rPr lang="ko-KR" altLang="en-US" sz="1800" b="0" dirty="0" smtClean="0"/>
              <a:t>연산자의 오른쪽을 가공하여 왼쪽과 타입과 길이를 맞춘다</a:t>
            </a:r>
            <a:r>
              <a:rPr lang="en-US" altLang="ko-KR" sz="18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0" dirty="0" smtClean="0"/>
              <a:t>ORDER BY </a:t>
            </a:r>
            <a:r>
              <a:rPr lang="ko-KR" altLang="en-US" sz="1800" b="0" dirty="0" smtClean="0"/>
              <a:t>절은 마지막에 한 번만 작성한다</a:t>
            </a:r>
            <a:r>
              <a:rPr lang="en-US" altLang="ko-KR" sz="1800" b="0" dirty="0" smtClean="0"/>
              <a:t>.</a:t>
            </a:r>
            <a:endParaRPr lang="ko-KR" altLang="en-US" sz="18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57310</TotalTime>
  <Words>371</Words>
  <Application>Microsoft Office PowerPoint</Application>
  <PresentationFormat>화면 슬라이드 쇼(4:3)</PresentationFormat>
  <Paragraphs>131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각</vt:lpstr>
      <vt:lpstr>기본 SQL 작성하기_DQL 활용</vt:lpstr>
      <vt:lpstr>그룹 함수</vt:lpstr>
      <vt:lpstr>그룹 함수</vt:lpstr>
      <vt:lpstr>GROUP BY</vt:lpstr>
      <vt:lpstr>SELECT 절과 GROUP BY 절</vt:lpstr>
      <vt:lpstr>ROLLUP</vt:lpstr>
      <vt:lpstr>having</vt:lpstr>
      <vt:lpstr>SELECT 문 실행 순서</vt:lpstr>
      <vt:lpstr>좋은 sql 을 작성하는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370</cp:revision>
  <dcterms:created xsi:type="dcterms:W3CDTF">2018-05-10T00:35:19Z</dcterms:created>
  <dcterms:modified xsi:type="dcterms:W3CDTF">2020-04-01T09:57:00Z</dcterms:modified>
</cp:coreProperties>
</file>