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86" r:id="rId2"/>
    <p:sldId id="288" r:id="rId3"/>
    <p:sldId id="340" r:id="rId4"/>
    <p:sldId id="341" r:id="rId5"/>
    <p:sldId id="331" r:id="rId6"/>
    <p:sldId id="342" r:id="rId7"/>
    <p:sldId id="324" r:id="rId8"/>
    <p:sldId id="343" r:id="rId9"/>
    <p:sldId id="344" r:id="rId10"/>
    <p:sldId id="345" r:id="rId11"/>
    <p:sldId id="329" r:id="rId12"/>
    <p:sldId id="333" r:id="rId13"/>
    <p:sldId id="347" r:id="rId14"/>
    <p:sldId id="346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2084" autoAdjust="0"/>
  </p:normalViewPr>
  <p:slideViewPr>
    <p:cSldViewPr>
      <p:cViewPr varScale="1">
        <p:scale>
          <a:sx n="116" d="100"/>
          <a:sy n="11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63262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456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고급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작성하기</a:t>
            </a:r>
            <a:r>
              <a:rPr lang="en-US" altLang="ko-KR" dirty="0" smtClean="0"/>
              <a:t>_</a:t>
            </a:r>
            <a:br>
              <a:rPr lang="en-US" altLang="ko-KR" dirty="0" smtClean="0"/>
            </a:br>
            <a:r>
              <a:rPr lang="ko-KR" altLang="en-US" dirty="0" smtClean="0"/>
              <a:t>다중테이블 검색</a:t>
            </a:r>
            <a:r>
              <a:rPr lang="en-US" altLang="ko-KR" dirty="0" smtClean="0"/>
              <a:t>_</a:t>
            </a:r>
            <a:r>
              <a:rPr lang="ko-KR" altLang="en-US" dirty="0" smtClean="0"/>
              <a:t>조인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2020 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727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051720" y="3123471"/>
            <a:ext cx="72008" cy="65597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굽은 화살표 20"/>
          <p:cNvSpPr/>
          <p:nvPr/>
        </p:nvSpPr>
        <p:spPr>
          <a:xfrm flipV="1">
            <a:off x="4716016" y="3746390"/>
            <a:ext cx="979296" cy="782954"/>
          </a:xfrm>
          <a:prstGeom prst="bentArrow">
            <a:avLst>
              <a:gd name="adj1" fmla="val 9832"/>
              <a:gd name="adj2" fmla="val 25000"/>
              <a:gd name="adj3" fmla="val 25000"/>
              <a:gd name="adj4" fmla="val 437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142019"/>
              </p:ext>
            </p:extLst>
          </p:nvPr>
        </p:nvGraphicFramePr>
        <p:xfrm>
          <a:off x="323527" y="1412775"/>
          <a:ext cx="5112568" cy="18251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1008">
                  <a:extLst>
                    <a:ext uri="{9D8B030D-6E8A-4147-A177-3AD203B41FA5}">
                      <a16:colId xmlns:a16="http://schemas.microsoft.com/office/drawing/2014/main" xmlns="" val="3587341377"/>
                    </a:ext>
                  </a:extLst>
                </a:gridCol>
                <a:gridCol w="822511">
                  <a:extLst>
                    <a:ext uri="{9D8B030D-6E8A-4147-A177-3AD203B41FA5}">
                      <a16:colId xmlns:a16="http://schemas.microsoft.com/office/drawing/2014/main" xmlns="" val="974060014"/>
                    </a:ext>
                  </a:extLst>
                </a:gridCol>
                <a:gridCol w="594714">
                  <a:extLst>
                    <a:ext uri="{9D8B030D-6E8A-4147-A177-3AD203B41FA5}">
                      <a16:colId xmlns:a16="http://schemas.microsoft.com/office/drawing/2014/main" xmlns="" val="2209760077"/>
                    </a:ext>
                  </a:extLst>
                </a:gridCol>
                <a:gridCol w="763942">
                  <a:extLst>
                    <a:ext uri="{9D8B030D-6E8A-4147-A177-3AD203B41FA5}">
                      <a16:colId xmlns:a16="http://schemas.microsoft.com/office/drawing/2014/main" xmlns="" val="927396900"/>
                    </a:ext>
                  </a:extLst>
                </a:gridCol>
                <a:gridCol w="676218">
                  <a:extLst>
                    <a:ext uri="{9D8B030D-6E8A-4147-A177-3AD203B41FA5}">
                      <a16:colId xmlns:a16="http://schemas.microsoft.com/office/drawing/2014/main" xmlns="" val="4177475737"/>
                    </a:ext>
                  </a:extLst>
                </a:gridCol>
                <a:gridCol w="830917">
                  <a:extLst>
                    <a:ext uri="{9D8B030D-6E8A-4147-A177-3AD203B41FA5}">
                      <a16:colId xmlns:a16="http://schemas.microsoft.com/office/drawing/2014/main" xmlns="" val="2246781654"/>
                    </a:ext>
                  </a:extLst>
                </a:gridCol>
                <a:gridCol w="753258">
                  <a:extLst>
                    <a:ext uri="{9D8B030D-6E8A-4147-A177-3AD203B41FA5}">
                      <a16:colId xmlns:a16="http://schemas.microsoft.com/office/drawing/2014/main" xmlns="" val="825893813"/>
                    </a:ext>
                  </a:extLst>
                </a:gridCol>
              </a:tblGrid>
              <a:tr h="3041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emp_no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name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depart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position</a:t>
                      </a:r>
                      <a:endParaRPr lang="ko-KR" altLang="en-US" sz="10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gender</a:t>
                      </a:r>
                      <a:endParaRPr lang="ko-KR" altLang="en-US" sz="10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hire_date</a:t>
                      </a:r>
                      <a:endParaRPr lang="ko-KR" altLang="en-US" sz="10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Salary</a:t>
                      </a:r>
                      <a:endParaRPr lang="ko-KR" altLang="en-US" sz="100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28439727"/>
                  </a:ext>
                </a:extLst>
              </a:tr>
              <a:tr h="304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구창민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과장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95-05-01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5000000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08755977"/>
                  </a:ext>
                </a:extLst>
              </a:tr>
              <a:tr h="304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김민서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사원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17-09-01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33918337"/>
                  </a:ext>
                </a:extLst>
              </a:tr>
              <a:tr h="304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1003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이은영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부장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90-09-01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16920228"/>
                  </a:ext>
                </a:extLst>
              </a:tr>
              <a:tr h="304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1004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한성일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과장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93-04-01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5000000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4801882"/>
                  </a:ext>
                </a:extLst>
              </a:tr>
              <a:tr h="304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1005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김미나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사원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18-05-01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1800000</a:t>
                      </a:r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876389"/>
              </p:ext>
            </p:extLst>
          </p:nvPr>
        </p:nvGraphicFramePr>
        <p:xfrm>
          <a:off x="5652120" y="1417603"/>
          <a:ext cx="2749455" cy="1310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33231">
                  <a:extLst>
                    <a:ext uri="{9D8B030D-6E8A-4147-A177-3AD203B41FA5}">
                      <a16:colId xmlns:a16="http://schemas.microsoft.com/office/drawing/2014/main" xmlns="" val="358734137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97406001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209760077"/>
                    </a:ext>
                  </a:extLst>
                </a:gridCol>
              </a:tblGrid>
              <a:tr h="262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dept_no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dept_name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location</a:t>
                      </a:r>
                      <a:endParaRPr lang="ko-KR" altLang="en-US" sz="100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2843972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영업부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대구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0875597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인사부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서울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3391833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총무부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대구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16920228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기획부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서울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4801882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464600"/>
              </p:ext>
            </p:extLst>
          </p:nvPr>
        </p:nvGraphicFramePr>
        <p:xfrm>
          <a:off x="5907574" y="4081557"/>
          <a:ext cx="3063094" cy="19898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6227">
                  <a:extLst>
                    <a:ext uri="{9D8B030D-6E8A-4147-A177-3AD203B41FA5}">
                      <a16:colId xmlns:a16="http://schemas.microsoft.com/office/drawing/2014/main" xmlns="" val="3587341377"/>
                    </a:ext>
                  </a:extLst>
                </a:gridCol>
                <a:gridCol w="1123098">
                  <a:extLst>
                    <a:ext uri="{9D8B030D-6E8A-4147-A177-3AD203B41FA5}">
                      <a16:colId xmlns:a16="http://schemas.microsoft.com/office/drawing/2014/main" xmlns="" val="974060014"/>
                    </a:ext>
                  </a:extLst>
                </a:gridCol>
                <a:gridCol w="1023769">
                  <a:extLst>
                    <a:ext uri="{9D8B030D-6E8A-4147-A177-3AD203B41FA5}">
                      <a16:colId xmlns:a16="http://schemas.microsoft.com/office/drawing/2014/main" xmlns="" val="2209760077"/>
                    </a:ext>
                  </a:extLst>
                </a:gridCol>
              </a:tblGrid>
              <a:tr h="354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/>
                        <a:t>emp_no</a:t>
                      </a:r>
                      <a:endParaRPr lang="ko-KR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/>
                        <a:t>name</a:t>
                      </a:r>
                      <a:endParaRPr lang="ko-KR" altLang="en-US" sz="11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/>
                        <a:t>dept_name</a:t>
                      </a:r>
                      <a:endParaRPr lang="ko-KR" altLang="en-US" sz="110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28439727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구창민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영업부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08755977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1002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김민서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영업부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1003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이은영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인사부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16920228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1004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한성일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인사부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4801882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1005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김미나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NULL</a:t>
                      </a:r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51520" y="953341"/>
            <a:ext cx="120417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smtClean="0">
                <a:solidFill>
                  <a:prstClr val="black"/>
                </a:solidFill>
              </a:rPr>
              <a:t>employee</a:t>
            </a:r>
            <a:endParaRPr kumimoji="1" lang="en-US" altLang="ko-KR" kern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98911" y="1051732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smtClean="0">
                <a:solidFill>
                  <a:prstClr val="black"/>
                </a:solidFill>
              </a:rPr>
              <a:t>department</a:t>
            </a:r>
            <a:endParaRPr kumimoji="1" lang="en-US" altLang="ko-KR" kern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09888" y="103322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직원에 대한 정보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006669" y="1067616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부서에 대한 정보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014305" y="2758790"/>
            <a:ext cx="69863" cy="95824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051720" y="3692008"/>
            <a:ext cx="4032448" cy="8743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53383" y="3861048"/>
            <a:ext cx="2041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 OUTER JOIN</a:t>
            </a:r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2483768" y="1844824"/>
            <a:ext cx="3168352" cy="0"/>
          </a:xfrm>
          <a:prstGeom prst="line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endCxn id="29" idx="1"/>
          </p:cNvCxnSpPr>
          <p:nvPr/>
        </p:nvCxnSpPr>
        <p:spPr>
          <a:xfrm flipV="1">
            <a:off x="2486025" y="2072863"/>
            <a:ext cx="3166095" cy="394112"/>
          </a:xfrm>
          <a:prstGeom prst="line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1763688" y="1397724"/>
            <a:ext cx="720080" cy="18401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621441" y="1435888"/>
            <a:ext cx="816135" cy="12952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>
            <a:endCxn id="29" idx="1"/>
          </p:cNvCxnSpPr>
          <p:nvPr/>
        </p:nvCxnSpPr>
        <p:spPr>
          <a:xfrm flipV="1">
            <a:off x="2495550" y="2072863"/>
            <a:ext cx="3156570" cy="689387"/>
          </a:xfrm>
          <a:prstGeom prst="line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2483768" y="1844824"/>
            <a:ext cx="3137673" cy="324991"/>
          </a:xfrm>
          <a:prstGeom prst="line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제목 1"/>
          <p:cNvSpPr>
            <a:spLocks noGrp="1"/>
          </p:cNvSpPr>
          <p:nvPr>
            <p:ph type="title"/>
          </p:nvPr>
        </p:nvSpPr>
        <p:spPr>
          <a:xfrm>
            <a:off x="695701" y="365760"/>
            <a:ext cx="7520940" cy="548640"/>
          </a:xfrm>
        </p:spPr>
        <p:txBody>
          <a:bodyPr/>
          <a:lstStyle/>
          <a:p>
            <a:r>
              <a:rPr lang="ko-KR" altLang="en-US" dirty="0"/>
              <a:t>왼</a:t>
            </a:r>
            <a:r>
              <a:rPr lang="ko-KR" altLang="en-US" dirty="0" smtClean="0"/>
              <a:t>쪽 외부 조인</a:t>
            </a:r>
            <a:r>
              <a:rPr lang="en-US" altLang="ko-KR" dirty="0" smtClean="0"/>
              <a:t>(LEFT OUTER JOIN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</a:t>
            </a:r>
            <a:r>
              <a:rPr lang="ko-KR" altLang="en-US" dirty="0" smtClean="0"/>
              <a:t>조</a:t>
            </a:r>
            <a:r>
              <a:rPr lang="ko-KR" altLang="en-US" dirty="0"/>
              <a:t>인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775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5701" y="365760"/>
            <a:ext cx="7520940" cy="548640"/>
          </a:xfrm>
        </p:spPr>
        <p:txBody>
          <a:bodyPr/>
          <a:lstStyle/>
          <a:p>
            <a:r>
              <a:rPr lang="ko-KR" altLang="en-US" dirty="0" smtClean="0"/>
              <a:t>오른쪽 외부 조인</a:t>
            </a:r>
            <a:r>
              <a:rPr lang="en-US" altLang="ko-KR" dirty="0" smtClean="0"/>
              <a:t>(RIGHT OUTER JOIN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51617" y="5085184"/>
            <a:ext cx="722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table1</a:t>
            </a:r>
            <a:r>
              <a:rPr lang="ko-KR" altLang="en-US" dirty="0" smtClean="0"/>
              <a:t>은 일치하는 정보만 출력되고</a:t>
            </a:r>
            <a:r>
              <a:rPr lang="en-US" altLang="ko-KR" dirty="0" smtClean="0"/>
              <a:t>, table2</a:t>
            </a:r>
            <a:r>
              <a:rPr lang="ko-KR" altLang="en-US" dirty="0" smtClean="0"/>
              <a:t>는 모든 정보가 출력된다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827585" y="1196752"/>
            <a:ext cx="7560839" cy="17589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table1.column1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table2.column2, ...</a:t>
            </a:r>
            <a:r>
              <a:rPr lang="en-US" altLang="ko-KR" i="1" dirty="0"/>
              <a:t/>
            </a:r>
            <a:br>
              <a:rPr lang="en-US" altLang="ko-KR" i="1" dirty="0"/>
            </a:b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table1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RIGHT OUTER JOIN	</a:t>
            </a:r>
            <a:r>
              <a:rPr lang="en-US" altLang="ko-KR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table2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altLang="ko-K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table1.column = table2.column</a:t>
            </a:r>
            <a:r>
              <a:rPr lang="en-US" altLang="ko-KR" i="1" dirty="0" smtClean="0">
                <a:latin typeface="Consolas" panose="020B0609020204030204" pitchFamily="49" charset="0"/>
              </a:rPr>
              <a:t>;</a:t>
            </a:r>
            <a:endParaRPr lang="ko-KR" altLang="en-US" i="1" dirty="0"/>
          </a:p>
        </p:txBody>
      </p:sp>
      <p:sp>
        <p:nvSpPr>
          <p:cNvPr id="16" name="직사각형 15"/>
          <p:cNvSpPr/>
          <p:nvPr/>
        </p:nvSpPr>
        <p:spPr>
          <a:xfrm>
            <a:off x="827585" y="3140969"/>
            <a:ext cx="7560839" cy="14401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		</a:t>
            </a:r>
            <a:r>
              <a:rPr lang="en-US" altLang="ko-KR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table1.column1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table2.column2, ...</a:t>
            </a:r>
            <a:r>
              <a:rPr lang="en-US" altLang="ko-KR" i="1" dirty="0"/>
              <a:t/>
            </a:r>
            <a:br>
              <a:rPr lang="en-US" altLang="ko-KR" i="1" dirty="0"/>
            </a:b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table1, table2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WHERE		</a:t>
            </a:r>
            <a:r>
              <a:rPr lang="en-US" altLang="ko-KR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table1.column(+) = table2.column;</a:t>
            </a:r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</a:t>
            </a:r>
            <a:r>
              <a:rPr lang="ko-KR" altLang="en-US" dirty="0" smtClean="0"/>
              <a:t>조</a:t>
            </a:r>
            <a:r>
              <a:rPr lang="ko-KR" altLang="en-US" dirty="0"/>
              <a:t>인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917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133024"/>
              </p:ext>
            </p:extLst>
          </p:nvPr>
        </p:nvGraphicFramePr>
        <p:xfrm>
          <a:off x="323527" y="1412775"/>
          <a:ext cx="5112568" cy="15209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1008">
                  <a:extLst>
                    <a:ext uri="{9D8B030D-6E8A-4147-A177-3AD203B41FA5}">
                      <a16:colId xmlns:a16="http://schemas.microsoft.com/office/drawing/2014/main" xmlns="" val="3587341377"/>
                    </a:ext>
                  </a:extLst>
                </a:gridCol>
                <a:gridCol w="822511">
                  <a:extLst>
                    <a:ext uri="{9D8B030D-6E8A-4147-A177-3AD203B41FA5}">
                      <a16:colId xmlns:a16="http://schemas.microsoft.com/office/drawing/2014/main" xmlns="" val="974060014"/>
                    </a:ext>
                  </a:extLst>
                </a:gridCol>
                <a:gridCol w="594714">
                  <a:extLst>
                    <a:ext uri="{9D8B030D-6E8A-4147-A177-3AD203B41FA5}">
                      <a16:colId xmlns:a16="http://schemas.microsoft.com/office/drawing/2014/main" xmlns="" val="2209760077"/>
                    </a:ext>
                  </a:extLst>
                </a:gridCol>
                <a:gridCol w="763942">
                  <a:extLst>
                    <a:ext uri="{9D8B030D-6E8A-4147-A177-3AD203B41FA5}">
                      <a16:colId xmlns:a16="http://schemas.microsoft.com/office/drawing/2014/main" xmlns="" val="927396900"/>
                    </a:ext>
                  </a:extLst>
                </a:gridCol>
                <a:gridCol w="676218">
                  <a:extLst>
                    <a:ext uri="{9D8B030D-6E8A-4147-A177-3AD203B41FA5}">
                      <a16:colId xmlns:a16="http://schemas.microsoft.com/office/drawing/2014/main" xmlns="" val="4177475737"/>
                    </a:ext>
                  </a:extLst>
                </a:gridCol>
                <a:gridCol w="830917">
                  <a:extLst>
                    <a:ext uri="{9D8B030D-6E8A-4147-A177-3AD203B41FA5}">
                      <a16:colId xmlns:a16="http://schemas.microsoft.com/office/drawing/2014/main" xmlns="" val="2246781654"/>
                    </a:ext>
                  </a:extLst>
                </a:gridCol>
                <a:gridCol w="753258">
                  <a:extLst>
                    <a:ext uri="{9D8B030D-6E8A-4147-A177-3AD203B41FA5}">
                      <a16:colId xmlns:a16="http://schemas.microsoft.com/office/drawing/2014/main" xmlns="" val="825893813"/>
                    </a:ext>
                  </a:extLst>
                </a:gridCol>
              </a:tblGrid>
              <a:tr h="3041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emp_no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name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depart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position</a:t>
                      </a:r>
                      <a:endParaRPr lang="ko-KR" altLang="en-US" sz="10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gender</a:t>
                      </a:r>
                      <a:endParaRPr lang="ko-KR" altLang="en-US" sz="10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hire_date</a:t>
                      </a:r>
                      <a:endParaRPr lang="ko-KR" altLang="en-US" sz="10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Salary</a:t>
                      </a:r>
                      <a:endParaRPr lang="ko-KR" altLang="en-US" sz="100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28439727"/>
                  </a:ext>
                </a:extLst>
              </a:tr>
              <a:tr h="304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구창민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과장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95-05-01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5000000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08755977"/>
                  </a:ext>
                </a:extLst>
              </a:tr>
              <a:tr h="304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김민서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사원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17-09-01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33918337"/>
                  </a:ext>
                </a:extLst>
              </a:tr>
              <a:tr h="304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1003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이은영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부장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90-09-01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16920228"/>
                  </a:ext>
                </a:extLst>
              </a:tr>
              <a:tr h="304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1004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한성일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과장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93-04-01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5000000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4801882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340688"/>
              </p:ext>
            </p:extLst>
          </p:nvPr>
        </p:nvGraphicFramePr>
        <p:xfrm>
          <a:off x="5907574" y="3893589"/>
          <a:ext cx="3063093" cy="21127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1031">
                  <a:extLst>
                    <a:ext uri="{9D8B030D-6E8A-4147-A177-3AD203B41FA5}">
                      <a16:colId xmlns:a16="http://schemas.microsoft.com/office/drawing/2014/main" xmlns="" val="3587341377"/>
                    </a:ext>
                  </a:extLst>
                </a:gridCol>
                <a:gridCol w="1021031">
                  <a:extLst>
                    <a:ext uri="{9D8B030D-6E8A-4147-A177-3AD203B41FA5}">
                      <a16:colId xmlns:a16="http://schemas.microsoft.com/office/drawing/2014/main" xmlns="" val="974060014"/>
                    </a:ext>
                  </a:extLst>
                </a:gridCol>
                <a:gridCol w="1021031">
                  <a:extLst>
                    <a:ext uri="{9D8B030D-6E8A-4147-A177-3AD203B41FA5}">
                      <a16:colId xmlns:a16="http://schemas.microsoft.com/office/drawing/2014/main" xmlns="" val="2209760077"/>
                    </a:ext>
                  </a:extLst>
                </a:gridCol>
              </a:tblGrid>
              <a:tr h="3018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/>
                        <a:t>emp_no</a:t>
                      </a:r>
                      <a:endParaRPr lang="ko-KR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/>
                        <a:t>name</a:t>
                      </a:r>
                      <a:endParaRPr lang="ko-KR" altLang="en-US" sz="11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/>
                        <a:t>dept_name</a:t>
                      </a:r>
                      <a:endParaRPr lang="ko-KR" altLang="en-US" sz="110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28439727"/>
                  </a:ext>
                </a:extLst>
              </a:tr>
              <a:tr h="301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구창민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영업부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08755977"/>
                  </a:ext>
                </a:extLst>
              </a:tr>
              <a:tr h="301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1002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김민서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영업부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33918337"/>
                  </a:ext>
                </a:extLst>
              </a:tr>
              <a:tr h="301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1003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이은영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인사부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16920228"/>
                  </a:ext>
                </a:extLst>
              </a:tr>
              <a:tr h="301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1004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한성일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인사부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4801882"/>
                  </a:ext>
                </a:extLst>
              </a:tr>
              <a:tr h="301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/>
                        <a:t>NULL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/>
                        <a:t>NULL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총무부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16229689"/>
                  </a:ext>
                </a:extLst>
              </a:tr>
              <a:tr h="301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/>
                        <a:t>NULL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/>
                        <a:t>NULL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기획부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79212997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51520" y="953341"/>
            <a:ext cx="120417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smtClean="0">
                <a:solidFill>
                  <a:prstClr val="black"/>
                </a:solidFill>
              </a:rPr>
              <a:t>employee</a:t>
            </a:r>
            <a:endParaRPr kumimoji="1" lang="en-US" altLang="ko-KR" kern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98911" y="1051732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smtClean="0">
                <a:solidFill>
                  <a:prstClr val="black"/>
                </a:solidFill>
              </a:rPr>
              <a:t>department</a:t>
            </a:r>
            <a:endParaRPr kumimoji="1" lang="en-US" altLang="ko-KR" kern="0">
              <a:solidFill>
                <a:prstClr val="black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984249"/>
              </p:ext>
            </p:extLst>
          </p:nvPr>
        </p:nvGraphicFramePr>
        <p:xfrm>
          <a:off x="5652120" y="1422578"/>
          <a:ext cx="2749455" cy="13362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33231">
                  <a:extLst>
                    <a:ext uri="{9D8B030D-6E8A-4147-A177-3AD203B41FA5}">
                      <a16:colId xmlns:a16="http://schemas.microsoft.com/office/drawing/2014/main" xmlns="" val="358734137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97406001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209760077"/>
                    </a:ext>
                  </a:extLst>
                </a:gridCol>
              </a:tblGrid>
              <a:tr h="2672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/>
                        <a:t>dept_no</a:t>
                      </a:r>
                      <a:endParaRPr lang="ko-KR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/>
                        <a:t>dept_name</a:t>
                      </a:r>
                      <a:endParaRPr lang="ko-KR" altLang="en-US" sz="11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/>
                        <a:t>location</a:t>
                      </a:r>
                      <a:endParaRPr lang="ko-KR" altLang="en-US" sz="110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28439727"/>
                  </a:ext>
                </a:extLst>
              </a:tr>
              <a:tr h="267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영업부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대구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08755977"/>
                  </a:ext>
                </a:extLst>
              </a:tr>
              <a:tr h="267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인사부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서울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33918337"/>
                  </a:ext>
                </a:extLst>
              </a:tr>
              <a:tr h="267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3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총무부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대구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16920228"/>
                  </a:ext>
                </a:extLst>
              </a:tr>
              <a:tr h="267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4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기획부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서울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480188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409888" y="103322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직원에 대한 정보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006669" y="1067616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부서에 대한 정보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051720" y="2937193"/>
            <a:ext cx="72008" cy="8422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014305" y="2758790"/>
            <a:ext cx="69863" cy="95824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051720" y="3692008"/>
            <a:ext cx="4032448" cy="8743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763688" y="1397724"/>
            <a:ext cx="720080" cy="15394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621441" y="1435888"/>
            <a:ext cx="816135" cy="12952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2483768" y="1844824"/>
            <a:ext cx="31376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2483768" y="1838181"/>
            <a:ext cx="3162112" cy="3292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0" idx="1"/>
          </p:cNvCxnSpPr>
          <p:nvPr/>
        </p:nvCxnSpPr>
        <p:spPr>
          <a:xfrm flipH="1">
            <a:off x="2483768" y="2090683"/>
            <a:ext cx="3168352" cy="42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0" idx="1"/>
          </p:cNvCxnSpPr>
          <p:nvPr/>
        </p:nvCxnSpPr>
        <p:spPr>
          <a:xfrm flipH="1">
            <a:off x="2483768" y="2090683"/>
            <a:ext cx="3168352" cy="668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2" name="굽은 화살표 31"/>
          <p:cNvSpPr/>
          <p:nvPr/>
        </p:nvSpPr>
        <p:spPr>
          <a:xfrm flipV="1">
            <a:off x="4716016" y="3746390"/>
            <a:ext cx="979296" cy="782954"/>
          </a:xfrm>
          <a:prstGeom prst="bentArrow">
            <a:avLst>
              <a:gd name="adj1" fmla="val 9832"/>
              <a:gd name="adj2" fmla="val 25000"/>
              <a:gd name="adj3" fmla="val 25000"/>
              <a:gd name="adj4" fmla="val 437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260441" y="3861048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 OUTER JOIN</a:t>
            </a:r>
            <a:endParaRPr lang="ko-KR" altLang="en-US" dirty="0"/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695701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오른쪽 외부 조인</a:t>
            </a:r>
            <a:r>
              <a:rPr lang="en-US" altLang="ko-KR" smtClean="0"/>
              <a:t>(RIGHT OUTER JOIN)</a:t>
            </a:r>
            <a:endParaRPr lang="ko-KR" altLang="en-US" dirty="0"/>
          </a:p>
        </p:txBody>
      </p:sp>
      <p:sp>
        <p:nvSpPr>
          <p:cNvPr id="29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</a:t>
            </a:r>
            <a:r>
              <a:rPr lang="ko-KR" altLang="en-US" dirty="0" smtClean="0"/>
              <a:t>조</a:t>
            </a:r>
            <a:r>
              <a:rPr lang="ko-KR" altLang="en-US" dirty="0"/>
              <a:t>인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581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FULL OUTER 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FULL OUTER JOIN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LEFT OUTER JOIN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RIGHT OUTER JOIN </a:t>
            </a:r>
            <a:r>
              <a:rPr lang="ko-KR" altLang="en-US" dirty="0" smtClean="0"/>
              <a:t>을 동시에 실행한 결과를 출력한다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(+)</a:t>
            </a:r>
            <a:r>
              <a:rPr lang="ko-KR" altLang="en-US" dirty="0" smtClean="0"/>
              <a:t>를 활용하려면 </a:t>
            </a:r>
            <a:r>
              <a:rPr lang="en-US" altLang="ko-KR" dirty="0" smtClean="0"/>
              <a:t>UNION </a:t>
            </a:r>
            <a:r>
              <a:rPr lang="ko-KR" altLang="en-US" dirty="0" smtClean="0"/>
              <a:t>처리가 필요하기 때문에 복잡하다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 marL="0" indent="0"/>
            <a:r>
              <a:rPr lang="en-US" altLang="ko-KR" dirty="0" smtClean="0"/>
              <a:t>2. </a:t>
            </a:r>
            <a:r>
              <a:rPr lang="ko-KR" altLang="en-US" dirty="0" smtClean="0"/>
              <a:t>사용 방법</a:t>
            </a:r>
            <a:endParaRPr lang="en-US" altLang="ko-KR" dirty="0"/>
          </a:p>
          <a:p>
            <a:pPr marL="288036" lvl="3" indent="0">
              <a:buNone/>
            </a:pPr>
            <a:r>
              <a:rPr lang="en-US" altLang="ko-KR" b="1" dirty="0" smtClean="0"/>
              <a:t>SELECT *</a:t>
            </a:r>
          </a:p>
          <a:p>
            <a:pPr marL="288036" lvl="3" indent="0">
              <a:buNone/>
            </a:pPr>
            <a:r>
              <a:rPr lang="en-US" altLang="ko-KR" b="1" dirty="0" smtClean="0"/>
              <a:t>FROM employee e</a:t>
            </a:r>
          </a:p>
          <a:p>
            <a:pPr marL="288036" lvl="3" indent="0">
              <a:buNone/>
            </a:pPr>
            <a:r>
              <a:rPr lang="en-US" altLang="ko-KR" b="1" dirty="0" smtClean="0"/>
              <a:t>FULL OUTER JOIN department d</a:t>
            </a:r>
          </a:p>
          <a:p>
            <a:pPr marL="288036" lvl="3" indent="0">
              <a:buNone/>
            </a:pPr>
            <a:r>
              <a:rPr lang="en-US" altLang="ko-KR" b="1" dirty="0" smtClean="0"/>
              <a:t>ON </a:t>
            </a:r>
            <a:r>
              <a:rPr lang="en-US" altLang="ko-KR" b="1" dirty="0" err="1" smtClean="0"/>
              <a:t>e.column</a:t>
            </a:r>
            <a:r>
              <a:rPr lang="en-US" altLang="ko-KR" b="1" dirty="0" smtClean="0"/>
              <a:t> = </a:t>
            </a:r>
            <a:r>
              <a:rPr lang="en-US" altLang="ko-KR" b="1" dirty="0" err="1" smtClean="0"/>
              <a:t>d.column</a:t>
            </a:r>
            <a:r>
              <a:rPr lang="en-US" altLang="ko-KR" b="1" dirty="0" smtClean="0"/>
              <a:t>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</a:t>
            </a:r>
            <a:r>
              <a:rPr lang="ko-KR" altLang="en-US" dirty="0" smtClean="0"/>
              <a:t>조</a:t>
            </a:r>
            <a:r>
              <a:rPr lang="ko-KR" altLang="en-US" dirty="0"/>
              <a:t>인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708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SELF 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SELF JOIN</a:t>
            </a:r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하나의 </a:t>
            </a:r>
            <a:r>
              <a:rPr lang="ko-KR" altLang="en-US" dirty="0" err="1" smtClean="0"/>
              <a:t>테이블내에</a:t>
            </a:r>
            <a:r>
              <a:rPr lang="ko-KR" altLang="en-US" dirty="0" smtClean="0"/>
              <a:t> 있는 </a:t>
            </a:r>
            <a:r>
              <a:rPr lang="ko-KR" altLang="en-US" dirty="0" err="1" smtClean="0"/>
              <a:t>컬럼끼리</a:t>
            </a:r>
            <a:r>
              <a:rPr lang="ko-KR" altLang="en-US" dirty="0" smtClean="0"/>
              <a:t> 연결하는 조인이 필요한 경우에 사용한다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조인 대상 테이블이 자신 하나뿐이라는 것을 제외하면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INNER </a:t>
            </a:r>
            <a:r>
              <a:rPr lang="en-US" altLang="ko-KR" dirty="0"/>
              <a:t>JOIN </a:t>
            </a:r>
            <a:r>
              <a:rPr lang="ko-KR" altLang="en-US" dirty="0"/>
              <a:t>의 동등 비교 조건과 다를 것이 없다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하나의 테이블에 각각 다른 별명을 붙여서 처리한다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ORACLE 9i </a:t>
            </a:r>
            <a:r>
              <a:rPr lang="ko-KR" altLang="en-US" dirty="0" smtClean="0"/>
              <a:t>이후는 </a:t>
            </a:r>
            <a:r>
              <a:rPr lang="en-US" altLang="ko-KR" dirty="0" smtClean="0"/>
              <a:t>JOIN ON </a:t>
            </a:r>
            <a:r>
              <a:rPr lang="ko-KR" altLang="en-US" dirty="0" smtClean="0"/>
              <a:t>으로 처리한다</a:t>
            </a:r>
            <a:r>
              <a:rPr lang="en-US" altLang="ko-KR" dirty="0" smtClean="0"/>
              <a:t>.</a:t>
            </a:r>
          </a:p>
          <a:p>
            <a:pPr marL="0" indent="0"/>
            <a:endParaRPr lang="en-US" altLang="ko-KR" dirty="0" smtClean="0"/>
          </a:p>
          <a:p>
            <a:pPr marL="0" indent="0"/>
            <a:r>
              <a:rPr lang="en-US" altLang="ko-KR" dirty="0" smtClean="0"/>
              <a:t>2. </a:t>
            </a:r>
            <a:r>
              <a:rPr lang="ko-KR" altLang="en-US" dirty="0" smtClean="0"/>
              <a:t>사용 방법</a:t>
            </a:r>
            <a:endParaRPr lang="en-US" altLang="ko-KR" dirty="0"/>
          </a:p>
          <a:p>
            <a:pPr marL="288036" lvl="3" indent="0">
              <a:buNone/>
            </a:pPr>
            <a:r>
              <a:rPr lang="en-US" altLang="ko-KR" b="1" dirty="0" smtClean="0"/>
              <a:t>SELECT * </a:t>
            </a:r>
          </a:p>
          <a:p>
            <a:pPr marL="288036" lvl="3" indent="0">
              <a:buNone/>
            </a:pPr>
            <a:r>
              <a:rPr lang="en-US" altLang="ko-KR" b="1" dirty="0" smtClean="0"/>
              <a:t>FROM employee e1, employee e2</a:t>
            </a:r>
          </a:p>
          <a:p>
            <a:pPr marL="288036" lvl="3" indent="0">
              <a:buNone/>
            </a:pPr>
            <a:r>
              <a:rPr lang="en-US" altLang="ko-KR" b="1" dirty="0" smtClean="0"/>
              <a:t>WHERE e1.column = e2.column</a:t>
            </a:r>
          </a:p>
          <a:p>
            <a:pPr marL="288036" lvl="3" indent="0">
              <a:buNone/>
            </a:pPr>
            <a:r>
              <a:rPr lang="en-US" altLang="ko-KR" b="1" dirty="0" smtClean="0"/>
              <a:t>[AND condition];</a:t>
            </a:r>
          </a:p>
          <a:p>
            <a:pPr marL="288036" lvl="3" indent="0">
              <a:buNone/>
            </a:pPr>
            <a:r>
              <a:rPr lang="ko-KR" altLang="en-US" dirty="0" smtClean="0"/>
              <a:t>또는</a:t>
            </a:r>
            <a:endParaRPr lang="en-US" altLang="ko-KR" dirty="0" smtClean="0"/>
          </a:p>
          <a:p>
            <a:pPr marL="288036" lvl="3" indent="0">
              <a:buNone/>
            </a:pPr>
            <a:r>
              <a:rPr lang="en-US" altLang="ko-KR" b="1" dirty="0" smtClean="0"/>
              <a:t>SELECT *</a:t>
            </a:r>
          </a:p>
          <a:p>
            <a:pPr marL="288036" lvl="3" indent="0">
              <a:buNone/>
            </a:pPr>
            <a:r>
              <a:rPr lang="en-US" altLang="ko-KR" b="1" dirty="0" smtClean="0"/>
              <a:t>FROM employee e1</a:t>
            </a:r>
          </a:p>
          <a:p>
            <a:pPr marL="288036" lvl="3" indent="0">
              <a:buNone/>
            </a:pPr>
            <a:r>
              <a:rPr lang="en-US" altLang="ko-KR" b="1" dirty="0" smtClean="0"/>
              <a:t>JOIN employee e2</a:t>
            </a:r>
          </a:p>
          <a:p>
            <a:pPr marL="288036" lvl="3" indent="0">
              <a:buNone/>
            </a:pPr>
            <a:r>
              <a:rPr lang="en-US" altLang="ko-KR" b="1" dirty="0" smtClean="0"/>
              <a:t>ON e1.column = e2.column</a:t>
            </a:r>
          </a:p>
          <a:p>
            <a:pPr marL="288036" lvl="3" indent="0">
              <a:buNone/>
            </a:pPr>
            <a:r>
              <a:rPr lang="en-US" altLang="ko-KR" b="1" dirty="0" smtClean="0"/>
              <a:t>[WHERE condition];</a:t>
            </a:r>
            <a:endParaRPr lang="ko-KR" altLang="en-US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</a:t>
            </a:r>
            <a:r>
              <a:rPr lang="ko-KR" altLang="en-US" dirty="0" smtClean="0"/>
              <a:t>조</a:t>
            </a:r>
            <a:r>
              <a:rPr lang="ko-KR" altLang="en-US" dirty="0"/>
              <a:t>인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249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1520" y="1165213"/>
            <a:ext cx="120417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solidFill>
                  <a:prstClr val="black"/>
                </a:solidFill>
              </a:rPr>
              <a:t>employee</a:t>
            </a:r>
            <a:endParaRPr kumimoji="1" lang="en-US" altLang="ko-KR" kern="0" dirty="0">
              <a:solidFill>
                <a:prstClr val="black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614763"/>
              </p:ext>
            </p:extLst>
          </p:nvPr>
        </p:nvGraphicFramePr>
        <p:xfrm>
          <a:off x="323527" y="1609597"/>
          <a:ext cx="5112568" cy="1311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1008">
                  <a:extLst>
                    <a:ext uri="{9D8B030D-6E8A-4147-A177-3AD203B41FA5}">
                      <a16:colId xmlns:a16="http://schemas.microsoft.com/office/drawing/2014/main" xmlns="" val="3587341377"/>
                    </a:ext>
                  </a:extLst>
                </a:gridCol>
                <a:gridCol w="822511">
                  <a:extLst>
                    <a:ext uri="{9D8B030D-6E8A-4147-A177-3AD203B41FA5}">
                      <a16:colId xmlns:a16="http://schemas.microsoft.com/office/drawing/2014/main" xmlns="" val="974060014"/>
                    </a:ext>
                  </a:extLst>
                </a:gridCol>
                <a:gridCol w="594714">
                  <a:extLst>
                    <a:ext uri="{9D8B030D-6E8A-4147-A177-3AD203B41FA5}">
                      <a16:colId xmlns:a16="http://schemas.microsoft.com/office/drawing/2014/main" xmlns="" val="2209760077"/>
                    </a:ext>
                  </a:extLst>
                </a:gridCol>
                <a:gridCol w="763942">
                  <a:extLst>
                    <a:ext uri="{9D8B030D-6E8A-4147-A177-3AD203B41FA5}">
                      <a16:colId xmlns:a16="http://schemas.microsoft.com/office/drawing/2014/main" xmlns="" val="927396900"/>
                    </a:ext>
                  </a:extLst>
                </a:gridCol>
                <a:gridCol w="676218">
                  <a:extLst>
                    <a:ext uri="{9D8B030D-6E8A-4147-A177-3AD203B41FA5}">
                      <a16:colId xmlns:a16="http://schemas.microsoft.com/office/drawing/2014/main" xmlns="" val="4177475737"/>
                    </a:ext>
                  </a:extLst>
                </a:gridCol>
                <a:gridCol w="830917">
                  <a:extLst>
                    <a:ext uri="{9D8B030D-6E8A-4147-A177-3AD203B41FA5}">
                      <a16:colId xmlns:a16="http://schemas.microsoft.com/office/drawing/2014/main" xmlns="" val="2246781654"/>
                    </a:ext>
                  </a:extLst>
                </a:gridCol>
                <a:gridCol w="753258">
                  <a:extLst>
                    <a:ext uri="{9D8B030D-6E8A-4147-A177-3AD203B41FA5}">
                      <a16:colId xmlns:a16="http://schemas.microsoft.com/office/drawing/2014/main" xmlns="" val="825893813"/>
                    </a:ext>
                  </a:extLst>
                </a:gridCol>
              </a:tblGrid>
              <a:tr h="262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emp_no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name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depart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position</a:t>
                      </a:r>
                      <a:endParaRPr lang="ko-KR" altLang="en-US" sz="10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gender</a:t>
                      </a:r>
                      <a:endParaRPr lang="ko-KR" altLang="en-US" sz="10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hire_date</a:t>
                      </a:r>
                      <a:endParaRPr lang="ko-KR" altLang="en-US" sz="10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Salary</a:t>
                      </a:r>
                      <a:endParaRPr lang="ko-KR" altLang="en-US" sz="100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2843972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구창민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과장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95-05-01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5000000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0875597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김민서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사원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17-09-01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3391833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1003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이은영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부장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90-09-01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16920228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한성일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과장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93-04-01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5000000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480188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598911" y="1263604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smtClean="0">
                <a:solidFill>
                  <a:prstClr val="black"/>
                </a:solidFill>
              </a:rPr>
              <a:t>department</a:t>
            </a:r>
            <a:endParaRPr kumimoji="1" lang="en-US" altLang="ko-KR" kern="0">
              <a:solidFill>
                <a:prstClr val="black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893618"/>
              </p:ext>
            </p:extLst>
          </p:nvPr>
        </p:nvGraphicFramePr>
        <p:xfrm>
          <a:off x="5652120" y="1614424"/>
          <a:ext cx="2749455" cy="1310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33231">
                  <a:extLst>
                    <a:ext uri="{9D8B030D-6E8A-4147-A177-3AD203B41FA5}">
                      <a16:colId xmlns:a16="http://schemas.microsoft.com/office/drawing/2014/main" xmlns="" val="358734137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97406001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209760077"/>
                    </a:ext>
                  </a:extLst>
                </a:gridCol>
              </a:tblGrid>
              <a:tr h="262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dept_no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dept_name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location</a:t>
                      </a:r>
                      <a:endParaRPr lang="ko-KR" altLang="en-US" sz="100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2843972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영업부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대구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0875597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인사부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서울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3391833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총무부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대구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16920228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기획부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서울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480188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5420" y="3181325"/>
            <a:ext cx="6970178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데이터 중복을 최소화하기 위해 </a:t>
            </a:r>
            <a:r>
              <a:rPr lang="ko-KR" altLang="en-US" sz="1600" dirty="0"/>
              <a:t>데</a:t>
            </a:r>
            <a:r>
              <a:rPr lang="ko-KR" altLang="en-US" sz="1600" dirty="0" smtClean="0"/>
              <a:t>이터를 테이블로 분해하여 저장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정규화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(</a:t>
            </a:r>
            <a:r>
              <a:rPr lang="ko-KR" altLang="en-US" sz="1600" dirty="0" smtClean="0"/>
              <a:t>직원 정보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부서 정보 구별하여 각 테이블에 저장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 smtClean="0"/>
              <a:t>필요시</a:t>
            </a:r>
            <a:r>
              <a:rPr lang="ko-KR" altLang="en-US" sz="1600" dirty="0" smtClean="0"/>
              <a:t> 두 테이블을 연계하여 필요한 정보를 검색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(</a:t>
            </a:r>
            <a:r>
              <a:rPr lang="ko-KR" altLang="en-US" sz="1600" dirty="0" smtClean="0"/>
              <a:t>직원의 부서에 대한 정보가 필요할 시 두 테이블 결합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369010" y="4797152"/>
            <a:ext cx="7862023" cy="11303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두 테이블을 결합하여 필요한 데이터를 찾는 것을 </a:t>
            </a:r>
            <a:r>
              <a:rPr lang="ko-KR" altLang="en-US" b="1" dirty="0" smtClean="0">
                <a:solidFill>
                  <a:srgbClr val="FF0000"/>
                </a:solidFill>
              </a:rPr>
              <a:t>조인</a:t>
            </a:r>
            <a:r>
              <a:rPr lang="en-US" altLang="ko-KR" b="1" dirty="0" smtClean="0">
                <a:solidFill>
                  <a:srgbClr val="FF0000"/>
                </a:solidFill>
              </a:rPr>
              <a:t>(JOIN)</a:t>
            </a:r>
            <a:r>
              <a:rPr lang="ko-KR" altLang="en-US" dirty="0" smtClean="0"/>
              <a:t>이라고 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두 테이블이 결합방식에 따라 다양한 조인 형태를 가진다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09888" y="1245093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직원에 대한 정보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06669" y="127948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부서에 대한 정보</a:t>
            </a:r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다중테이블 검색</a:t>
            </a:r>
            <a:endParaRPr lang="ko-KR" altLang="en-US" dirty="0"/>
          </a:p>
        </p:txBody>
      </p:sp>
      <p:sp>
        <p:nvSpPr>
          <p:cNvPr id="1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</a:t>
            </a:r>
            <a:r>
              <a:rPr lang="ko-KR" altLang="en-US" dirty="0" smtClean="0"/>
              <a:t>조</a:t>
            </a:r>
            <a:r>
              <a:rPr lang="ko-KR" altLang="en-US" dirty="0"/>
              <a:t>인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8500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JOIN</a:t>
            </a:r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여러 개의 테이블을 하나의 테이블처럼 묶어서 사용하는 것이다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하나의 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문을 통해서 여러 테이블의 데이터를 한 번에 조회할 수 있다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주로</a:t>
            </a:r>
            <a:r>
              <a:rPr lang="en-US" altLang="ko-KR" dirty="0" smtClean="0"/>
              <a:t>PK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FK</a:t>
            </a:r>
            <a:r>
              <a:rPr lang="ko-KR" altLang="en-US" dirty="0" smtClean="0"/>
              <a:t>를 활용해 관계를 맺고 있는 테이블을 사용한다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기본문법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3068960"/>
            <a:ext cx="6624736" cy="14401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SELECT	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table1.column, table2.column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FROM	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table1, table2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WHERE	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condition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259632" y="4581128"/>
            <a:ext cx="6624736" cy="14401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SELECT	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table1.column, table2.column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FROM	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JOIN	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table2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 ON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condition</a:t>
            </a:r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</a:t>
            </a:r>
            <a:r>
              <a:rPr lang="ko-KR" altLang="en-US" dirty="0" smtClean="0"/>
              <a:t>조</a:t>
            </a:r>
            <a:r>
              <a:rPr lang="ko-KR" altLang="en-US" dirty="0"/>
              <a:t>인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2814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카티션</a:t>
            </a:r>
            <a:r>
              <a:rPr lang="ko-KR" altLang="en-US" dirty="0" smtClean="0"/>
              <a:t> 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err="1" smtClean="0"/>
              <a:t>카티션</a:t>
            </a:r>
            <a:r>
              <a:rPr lang="ko-KR" altLang="en-US" dirty="0" smtClean="0"/>
              <a:t> 곱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두 개 테이블에서 연결 가능한 모든 행을 결합하는 </a:t>
            </a:r>
            <a:r>
              <a:rPr lang="ko-KR" altLang="en-US" dirty="0" err="1" smtClean="0"/>
              <a:t>곱집합</a:t>
            </a:r>
            <a:r>
              <a:rPr lang="ko-KR" altLang="en-US" dirty="0" smtClean="0"/>
              <a:t> 개념이다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A </a:t>
            </a:r>
            <a:r>
              <a:rPr lang="ko-KR" altLang="en-US" dirty="0" smtClean="0"/>
              <a:t>테이블에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 행</a:t>
            </a:r>
            <a:r>
              <a:rPr lang="en-US" altLang="ko-KR" dirty="0" smtClean="0"/>
              <a:t>, B </a:t>
            </a:r>
            <a:r>
              <a:rPr lang="ko-KR" altLang="en-US" dirty="0" smtClean="0"/>
              <a:t>테이블에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 행이 있다고 가정하면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두 테이블의 </a:t>
            </a:r>
            <a:r>
              <a:rPr lang="ko-KR" altLang="en-US" dirty="0" err="1" smtClean="0"/>
              <a:t>카티션</a:t>
            </a:r>
            <a:r>
              <a:rPr lang="ko-KR" altLang="en-US" dirty="0" smtClean="0"/>
              <a:t> 곱 결과는 </a:t>
            </a:r>
            <a:r>
              <a:rPr lang="en-US" altLang="ko-KR" dirty="0" smtClean="0"/>
              <a:t>10 * 5 = 50</a:t>
            </a:r>
            <a:r>
              <a:rPr lang="ko-KR" altLang="en-US" dirty="0" smtClean="0"/>
              <a:t>행 이다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개발자가 시뮬레이션을 진행하기 위해 대용량의 테스트 데이터를 생성하기 위해서 일부러 사용할 수 있다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대용량의 테이블에서 작업을 </a:t>
            </a:r>
            <a:r>
              <a:rPr lang="ko-KR" altLang="en-US" dirty="0" err="1" smtClean="0"/>
              <a:t>카티션</a:t>
            </a:r>
            <a:r>
              <a:rPr lang="ko-KR" altLang="en-US" dirty="0" smtClean="0"/>
              <a:t> 곱을 하면 처리속도가 많이 떨어진다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WHERE </a:t>
            </a:r>
            <a:r>
              <a:rPr lang="ko-KR" altLang="en-US" dirty="0" smtClean="0"/>
              <a:t>절의 </a:t>
            </a:r>
            <a:r>
              <a:rPr lang="ko-KR" altLang="en-US" dirty="0" err="1" smtClean="0"/>
              <a:t>조인조건식을</a:t>
            </a:r>
            <a:r>
              <a:rPr lang="ko-KR" altLang="en-US" dirty="0" smtClean="0"/>
              <a:t> 생략하거나 잘못된 </a:t>
            </a:r>
            <a:r>
              <a:rPr lang="ko-KR" altLang="en-US" dirty="0" err="1" smtClean="0"/>
              <a:t>조인조건식을</a:t>
            </a:r>
            <a:r>
              <a:rPr lang="ko-KR" altLang="en-US" dirty="0" smtClean="0"/>
              <a:t> 작성해도 발생된다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ORACLE 9i </a:t>
            </a:r>
            <a:r>
              <a:rPr lang="ko-KR" altLang="en-US" dirty="0" smtClean="0"/>
              <a:t>이후는 </a:t>
            </a:r>
            <a:r>
              <a:rPr lang="en-US" altLang="ko-KR" dirty="0" smtClean="0"/>
              <a:t>CROSS JOIN </a:t>
            </a:r>
            <a:r>
              <a:rPr lang="ko-KR" altLang="en-US" dirty="0" smtClean="0"/>
              <a:t>으로 처리한다</a:t>
            </a:r>
            <a:r>
              <a:rPr lang="en-US" altLang="ko-KR" dirty="0" smtClean="0"/>
              <a:t>.</a:t>
            </a:r>
          </a:p>
          <a:p>
            <a:pPr marL="0" indent="0"/>
            <a:endParaRPr lang="en-US" altLang="ko-KR" dirty="0" smtClean="0"/>
          </a:p>
          <a:p>
            <a:pPr marL="0" indent="0"/>
            <a:r>
              <a:rPr lang="en-US" altLang="ko-KR" dirty="0" smtClean="0"/>
              <a:t>2. </a:t>
            </a:r>
            <a:r>
              <a:rPr lang="ko-KR" altLang="en-US" dirty="0" smtClean="0"/>
              <a:t>사용 방법</a:t>
            </a:r>
            <a:endParaRPr lang="en-US" altLang="ko-KR" dirty="0"/>
          </a:p>
          <a:p>
            <a:pPr marL="288036" lvl="3" indent="0">
              <a:buNone/>
            </a:pPr>
            <a:r>
              <a:rPr lang="en-US" altLang="ko-KR" b="1" dirty="0" smtClean="0"/>
              <a:t>SELECT * FROM employee, department;</a:t>
            </a:r>
          </a:p>
          <a:p>
            <a:pPr marL="288036" lvl="3" indent="0">
              <a:buNone/>
            </a:pPr>
            <a:r>
              <a:rPr lang="ko-KR" altLang="en-US" dirty="0" smtClean="0"/>
              <a:t>또는</a:t>
            </a:r>
            <a:endParaRPr lang="en-US" altLang="ko-KR" dirty="0" smtClean="0"/>
          </a:p>
          <a:p>
            <a:pPr marL="288036" lvl="3" indent="0">
              <a:buNone/>
            </a:pPr>
            <a:r>
              <a:rPr lang="en-US" altLang="ko-KR" b="1" dirty="0" smtClean="0"/>
              <a:t>SELECT * FROM employee CROSS JOIN department;</a:t>
            </a:r>
            <a:endParaRPr lang="ko-KR" altLang="en-US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</a:t>
            </a:r>
            <a:r>
              <a:rPr lang="ko-KR" altLang="en-US" dirty="0" smtClean="0"/>
              <a:t>조</a:t>
            </a:r>
            <a:r>
              <a:rPr lang="ko-KR" altLang="en-US" dirty="0"/>
              <a:t>인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317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051720" y="3123471"/>
            <a:ext cx="72008" cy="65597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굽은 화살표 20"/>
          <p:cNvSpPr/>
          <p:nvPr/>
        </p:nvSpPr>
        <p:spPr>
          <a:xfrm flipV="1">
            <a:off x="4716016" y="3746390"/>
            <a:ext cx="979296" cy="782954"/>
          </a:xfrm>
          <a:prstGeom prst="bentArrow">
            <a:avLst>
              <a:gd name="adj1" fmla="val 9832"/>
              <a:gd name="adj2" fmla="val 25000"/>
              <a:gd name="adj3" fmla="val 25000"/>
              <a:gd name="adj4" fmla="val 437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938579"/>
              </p:ext>
            </p:extLst>
          </p:nvPr>
        </p:nvGraphicFramePr>
        <p:xfrm>
          <a:off x="323527" y="1412775"/>
          <a:ext cx="5112568" cy="182513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1008">
                  <a:extLst>
                    <a:ext uri="{9D8B030D-6E8A-4147-A177-3AD203B41FA5}">
                      <a16:colId xmlns:a16="http://schemas.microsoft.com/office/drawing/2014/main" xmlns="" val="3587341377"/>
                    </a:ext>
                  </a:extLst>
                </a:gridCol>
                <a:gridCol w="822511">
                  <a:extLst>
                    <a:ext uri="{9D8B030D-6E8A-4147-A177-3AD203B41FA5}">
                      <a16:colId xmlns:a16="http://schemas.microsoft.com/office/drawing/2014/main" xmlns="" val="974060014"/>
                    </a:ext>
                  </a:extLst>
                </a:gridCol>
                <a:gridCol w="594714">
                  <a:extLst>
                    <a:ext uri="{9D8B030D-6E8A-4147-A177-3AD203B41FA5}">
                      <a16:colId xmlns:a16="http://schemas.microsoft.com/office/drawing/2014/main" xmlns="" val="2209760077"/>
                    </a:ext>
                  </a:extLst>
                </a:gridCol>
                <a:gridCol w="763942">
                  <a:extLst>
                    <a:ext uri="{9D8B030D-6E8A-4147-A177-3AD203B41FA5}">
                      <a16:colId xmlns:a16="http://schemas.microsoft.com/office/drawing/2014/main" xmlns="" val="927396900"/>
                    </a:ext>
                  </a:extLst>
                </a:gridCol>
                <a:gridCol w="676218">
                  <a:extLst>
                    <a:ext uri="{9D8B030D-6E8A-4147-A177-3AD203B41FA5}">
                      <a16:colId xmlns:a16="http://schemas.microsoft.com/office/drawing/2014/main" xmlns="" val="4177475737"/>
                    </a:ext>
                  </a:extLst>
                </a:gridCol>
                <a:gridCol w="830917">
                  <a:extLst>
                    <a:ext uri="{9D8B030D-6E8A-4147-A177-3AD203B41FA5}">
                      <a16:colId xmlns:a16="http://schemas.microsoft.com/office/drawing/2014/main" xmlns="" val="2246781654"/>
                    </a:ext>
                  </a:extLst>
                </a:gridCol>
                <a:gridCol w="753258">
                  <a:extLst>
                    <a:ext uri="{9D8B030D-6E8A-4147-A177-3AD203B41FA5}">
                      <a16:colId xmlns:a16="http://schemas.microsoft.com/office/drawing/2014/main" xmlns="" val="825893813"/>
                    </a:ext>
                  </a:extLst>
                </a:gridCol>
              </a:tblGrid>
              <a:tr h="3650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emp_no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name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depart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position</a:t>
                      </a:r>
                      <a:endParaRPr lang="ko-KR" altLang="en-US" sz="10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gender</a:t>
                      </a:r>
                      <a:endParaRPr lang="ko-KR" altLang="en-US" sz="10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hire_date</a:t>
                      </a:r>
                      <a:endParaRPr lang="ko-KR" altLang="en-US" sz="10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Salary</a:t>
                      </a:r>
                      <a:endParaRPr lang="ko-KR" altLang="en-US" sz="100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28439727"/>
                  </a:ext>
                </a:extLst>
              </a:tr>
              <a:tr h="365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구창민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과장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95-05-01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5000000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08755977"/>
                  </a:ext>
                </a:extLst>
              </a:tr>
              <a:tr h="365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김민서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사원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17-09-01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33918337"/>
                  </a:ext>
                </a:extLst>
              </a:tr>
              <a:tr h="365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1003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이은영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부장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90-09-01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16920228"/>
                  </a:ext>
                </a:extLst>
              </a:tr>
              <a:tr h="365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한성일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과장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93-04-01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5000000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4801882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738095"/>
              </p:ext>
            </p:extLst>
          </p:nvPr>
        </p:nvGraphicFramePr>
        <p:xfrm>
          <a:off x="5652120" y="1417603"/>
          <a:ext cx="2749455" cy="1310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33231">
                  <a:extLst>
                    <a:ext uri="{9D8B030D-6E8A-4147-A177-3AD203B41FA5}">
                      <a16:colId xmlns:a16="http://schemas.microsoft.com/office/drawing/2014/main" xmlns="" val="358734137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97406001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209760077"/>
                    </a:ext>
                  </a:extLst>
                </a:gridCol>
              </a:tblGrid>
              <a:tr h="262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dept_no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dept_name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location</a:t>
                      </a:r>
                      <a:endParaRPr lang="ko-KR" altLang="en-US" sz="100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2843972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영업부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대구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0875597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인사부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서울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3391833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총무부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대구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16920228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기획부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서울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4801882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644637"/>
              </p:ext>
            </p:extLst>
          </p:nvPr>
        </p:nvGraphicFramePr>
        <p:xfrm>
          <a:off x="5907574" y="4081557"/>
          <a:ext cx="3063094" cy="16627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6227">
                  <a:extLst>
                    <a:ext uri="{9D8B030D-6E8A-4147-A177-3AD203B41FA5}">
                      <a16:colId xmlns:a16="http://schemas.microsoft.com/office/drawing/2014/main" xmlns="" val="3587341377"/>
                    </a:ext>
                  </a:extLst>
                </a:gridCol>
                <a:gridCol w="1123098">
                  <a:extLst>
                    <a:ext uri="{9D8B030D-6E8A-4147-A177-3AD203B41FA5}">
                      <a16:colId xmlns:a16="http://schemas.microsoft.com/office/drawing/2014/main" xmlns="" val="974060014"/>
                    </a:ext>
                  </a:extLst>
                </a:gridCol>
                <a:gridCol w="1023769">
                  <a:extLst>
                    <a:ext uri="{9D8B030D-6E8A-4147-A177-3AD203B41FA5}">
                      <a16:colId xmlns:a16="http://schemas.microsoft.com/office/drawing/2014/main" xmlns="" val="2209760077"/>
                    </a:ext>
                  </a:extLst>
                </a:gridCol>
              </a:tblGrid>
              <a:tr h="354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/>
                        <a:t>emp_no</a:t>
                      </a:r>
                      <a:endParaRPr lang="ko-KR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/>
                        <a:t>name</a:t>
                      </a:r>
                      <a:endParaRPr lang="ko-KR" altLang="en-US" sz="11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/>
                        <a:t>dept_name</a:t>
                      </a:r>
                      <a:endParaRPr lang="ko-KR" altLang="en-US" sz="110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28439727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1001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구창민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영업부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08755977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1002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김민서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영업부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33918337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1003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이은영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인사부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16920228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1004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한성일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인사부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480188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51520" y="953341"/>
            <a:ext cx="120417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smtClean="0">
                <a:solidFill>
                  <a:prstClr val="black"/>
                </a:solidFill>
              </a:rPr>
              <a:t>employee</a:t>
            </a:r>
            <a:endParaRPr kumimoji="1" lang="en-US" altLang="ko-KR" kern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98911" y="1051732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smtClean="0">
                <a:solidFill>
                  <a:prstClr val="black"/>
                </a:solidFill>
              </a:rPr>
              <a:t>department</a:t>
            </a:r>
            <a:endParaRPr kumimoji="1" lang="en-US" altLang="ko-KR" kern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09888" y="103322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직원에 대한 정보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006669" y="1067616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부서에 대한 정보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014305" y="2758790"/>
            <a:ext cx="69863" cy="95824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051720" y="3692008"/>
            <a:ext cx="4032448" cy="8743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16747" y="3362234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INNER JOIN</a:t>
            </a: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55576" y="4313320"/>
            <a:ext cx="5976664" cy="1707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e.</a:t>
            </a:r>
            <a:r>
              <a:rPr lang="en-US" altLang="ko-KR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emp_no</a:t>
            </a:r>
            <a:r>
              <a:rPr lang="en-US" altLang="ko-KR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e.name, </a:t>
            </a:r>
            <a:r>
              <a:rPr lang="en-US" altLang="ko-KR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d.dept_name</a:t>
            </a:r>
            <a:r>
              <a:rPr lang="en-US" altLang="ko-KR" i="1" dirty="0" smtClean="0"/>
              <a:t/>
            </a:r>
            <a:br>
              <a:rPr lang="en-US" altLang="ko-KR" i="1" dirty="0" smtClean="0"/>
            </a:br>
            <a:r>
              <a:rPr lang="en-US" altLang="ko-K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employee e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INNER JOIN </a:t>
            </a:r>
            <a:r>
              <a:rPr lang="en-US" altLang="ko-KR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department d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ON </a:t>
            </a:r>
            <a:r>
              <a:rPr lang="en-US" altLang="ko-KR" dirty="0" err="1" smtClean="0">
                <a:latin typeface="Consolas" panose="020B0609020204030204" pitchFamily="49" charset="0"/>
              </a:rPr>
              <a:t>e.</a:t>
            </a:r>
            <a:r>
              <a:rPr lang="en-US" altLang="ko-KR" i="1" dirty="0" err="1" smtClean="0">
                <a:latin typeface="Consolas" panose="020B0609020204030204" pitchFamily="49" charset="0"/>
              </a:rPr>
              <a:t>depart</a:t>
            </a:r>
            <a:r>
              <a:rPr lang="en-US" altLang="ko-KR" i="1" dirty="0" smtClean="0">
                <a:latin typeface="Consolas" panose="020B0609020204030204" pitchFamily="49" charset="0"/>
              </a:rPr>
              <a:t> = </a:t>
            </a:r>
            <a:r>
              <a:rPr lang="en-US" altLang="ko-KR" i="1" dirty="0" err="1" smtClean="0">
                <a:latin typeface="Consolas" panose="020B0609020204030204" pitchFamily="49" charset="0"/>
              </a:rPr>
              <a:t>d.dept_no</a:t>
            </a:r>
            <a:r>
              <a:rPr lang="en-US" altLang="ko-KR" i="1" dirty="0" smtClean="0">
                <a:latin typeface="Consolas" panose="020B0609020204030204" pitchFamily="49" charset="0"/>
              </a:rPr>
              <a:t>;</a:t>
            </a:r>
            <a:endParaRPr lang="ko-KR" altLang="en-US" i="1" dirty="0"/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2483768" y="1844824"/>
            <a:ext cx="3168352" cy="144016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30" idx="3"/>
          </p:cNvCxnSpPr>
          <p:nvPr/>
        </p:nvCxnSpPr>
        <p:spPr>
          <a:xfrm flipV="1">
            <a:off x="2483768" y="1863335"/>
            <a:ext cx="3168352" cy="454483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endCxn id="29" idx="1"/>
          </p:cNvCxnSpPr>
          <p:nvPr/>
        </p:nvCxnSpPr>
        <p:spPr>
          <a:xfrm flipV="1">
            <a:off x="2483768" y="2072863"/>
            <a:ext cx="3168352" cy="619538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1763688" y="1397724"/>
            <a:ext cx="720080" cy="18401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621441" y="1435888"/>
            <a:ext cx="816135" cy="12952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>
            <a:endCxn id="29" idx="1"/>
          </p:cNvCxnSpPr>
          <p:nvPr/>
        </p:nvCxnSpPr>
        <p:spPr>
          <a:xfrm flipV="1">
            <a:off x="2483768" y="2072863"/>
            <a:ext cx="3168352" cy="942008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제목 1"/>
          <p:cNvSpPr txBox="1">
            <a:spLocks/>
          </p:cNvSpPr>
          <p:nvPr/>
        </p:nvSpPr>
        <p:spPr>
          <a:xfrm>
            <a:off x="695701" y="346047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내부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조인 </a:t>
            </a:r>
            <a:r>
              <a:rPr lang="en-US" altLang="ko-KR" dirty="0" smtClean="0"/>
              <a:t>(INNER JOIN)</a:t>
            </a:r>
            <a:endParaRPr lang="ko-KR" altLang="en-US" dirty="0"/>
          </a:p>
        </p:txBody>
      </p:sp>
      <p:sp>
        <p:nvSpPr>
          <p:cNvPr id="3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</a:t>
            </a:r>
            <a:r>
              <a:rPr lang="ko-KR" altLang="en-US" dirty="0" smtClean="0"/>
              <a:t>조</a:t>
            </a:r>
            <a:r>
              <a:rPr lang="ko-KR" altLang="en-US" dirty="0"/>
              <a:t>인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3384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5701" y="346047"/>
            <a:ext cx="7520940" cy="548640"/>
          </a:xfrm>
        </p:spPr>
        <p:txBody>
          <a:bodyPr/>
          <a:lstStyle/>
          <a:p>
            <a:r>
              <a:rPr lang="ko-KR" altLang="en-US" dirty="0" smtClean="0"/>
              <a:t>내부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조인 </a:t>
            </a:r>
            <a:r>
              <a:rPr lang="en-US" altLang="ko-KR" dirty="0" smtClean="0"/>
              <a:t>- 1(INNER JOIN)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51033" y="2970818"/>
            <a:ext cx="791449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e.</a:t>
            </a:r>
            <a:r>
              <a:rPr lang="en-US" altLang="ko-KR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emp_no</a:t>
            </a:r>
            <a:r>
              <a:rPr lang="en-US" altLang="ko-KR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e.name, </a:t>
            </a:r>
            <a:r>
              <a:rPr lang="en-US" altLang="ko-KR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d.dept_name</a:t>
            </a:r>
            <a:r>
              <a:rPr lang="en-US" altLang="ko-KR" i="1" dirty="0" smtClean="0"/>
              <a:t/>
            </a:r>
            <a:br>
              <a:rPr lang="en-US" altLang="ko-KR" i="1" dirty="0" smtClean="0"/>
            </a:br>
            <a:r>
              <a:rPr lang="en-US" altLang="ko-K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employee e </a:t>
            </a:r>
            <a:r>
              <a:rPr lang="en-US" altLang="ko-KR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–- employee </a:t>
            </a:r>
            <a:r>
              <a:rPr lang="ko-KR" altLang="en-US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테이블의 별명이 </a:t>
            </a:r>
            <a:r>
              <a:rPr lang="en-US" altLang="ko-KR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e </a:t>
            </a:r>
            <a:r>
              <a:rPr lang="ko-KR" altLang="en-US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이다</a:t>
            </a:r>
            <a:r>
              <a:rPr lang="en-US" altLang="ko-KR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INNER JOIN</a:t>
            </a:r>
            <a:r>
              <a:rPr lang="en-US" altLang="ko-KR" i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department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d </a:t>
            </a:r>
            <a:r>
              <a:rPr lang="en-US" altLang="ko-KR" i="1" dirty="0">
                <a:solidFill>
                  <a:schemeClr val="accent2"/>
                </a:solidFill>
                <a:latin typeface="Consolas" panose="020B0609020204030204" pitchFamily="49" charset="0"/>
              </a:rPr>
              <a:t>–- </a:t>
            </a:r>
            <a:r>
              <a:rPr lang="en-US" altLang="ko-KR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department </a:t>
            </a:r>
            <a:r>
              <a:rPr lang="ko-KR" altLang="en-US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테이블의 </a:t>
            </a:r>
            <a:r>
              <a:rPr lang="ko-KR" altLang="en-US" i="1" dirty="0">
                <a:solidFill>
                  <a:schemeClr val="accent2"/>
                </a:solidFill>
                <a:latin typeface="Consolas" panose="020B0609020204030204" pitchFamily="49" charset="0"/>
              </a:rPr>
              <a:t>별명이 </a:t>
            </a:r>
            <a:r>
              <a:rPr lang="en-US" altLang="ko-KR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d </a:t>
            </a:r>
            <a:r>
              <a:rPr lang="ko-KR" altLang="en-US" i="1" dirty="0">
                <a:solidFill>
                  <a:schemeClr val="accent2"/>
                </a:solidFill>
                <a:latin typeface="Consolas" panose="020B0609020204030204" pitchFamily="49" charset="0"/>
              </a:rPr>
              <a:t>이다</a:t>
            </a:r>
            <a:r>
              <a:rPr lang="en-US" altLang="ko-KR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  <a:endParaRPr lang="en-US" altLang="ko-KR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ON </a:t>
            </a:r>
            <a:r>
              <a:rPr lang="en-US" altLang="ko-KR" dirty="0" err="1" smtClean="0">
                <a:latin typeface="Consolas" panose="020B0609020204030204" pitchFamily="49" charset="0"/>
              </a:rPr>
              <a:t>e.</a:t>
            </a:r>
            <a:r>
              <a:rPr lang="en-US" altLang="ko-KR" i="1" dirty="0" err="1" smtClean="0">
                <a:latin typeface="Consolas" panose="020B0609020204030204" pitchFamily="49" charset="0"/>
              </a:rPr>
              <a:t>department</a:t>
            </a:r>
            <a:r>
              <a:rPr lang="en-US" altLang="ko-KR" i="1" dirty="0" smtClean="0">
                <a:latin typeface="Consolas" panose="020B0609020204030204" pitchFamily="49" charset="0"/>
              </a:rPr>
              <a:t> = </a:t>
            </a:r>
            <a:r>
              <a:rPr lang="en-US" altLang="ko-KR" i="1" dirty="0" err="1" smtClean="0">
                <a:latin typeface="Consolas" panose="020B0609020204030204" pitchFamily="49" charset="0"/>
              </a:rPr>
              <a:t>d.dept_no</a:t>
            </a:r>
            <a:r>
              <a:rPr lang="en-US" altLang="ko-KR" i="1" dirty="0" smtClean="0">
                <a:latin typeface="Consolas" panose="020B0609020204030204" pitchFamily="49" charset="0"/>
              </a:rPr>
              <a:t>;</a:t>
            </a:r>
            <a:endParaRPr lang="ko-KR" altLang="en-US" i="1" dirty="0"/>
          </a:p>
        </p:txBody>
      </p:sp>
      <p:sp>
        <p:nvSpPr>
          <p:cNvPr id="16" name="직사각형 15"/>
          <p:cNvSpPr/>
          <p:nvPr/>
        </p:nvSpPr>
        <p:spPr>
          <a:xfrm>
            <a:off x="827585" y="1055516"/>
            <a:ext cx="7560839" cy="17589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SELECT		</a:t>
            </a:r>
            <a:r>
              <a:rPr lang="en-US" altLang="ko-KR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table1 .column1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table2.column2, ...</a:t>
            </a:r>
            <a:r>
              <a:rPr lang="en-US" altLang="ko-KR" i="1" dirty="0"/>
              <a:t/>
            </a:r>
            <a:br>
              <a:rPr lang="en-US" altLang="ko-KR" i="1" dirty="0"/>
            </a:br>
            <a:r>
              <a:rPr lang="en-US" altLang="ko-K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table1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INNER JOIN	</a:t>
            </a:r>
            <a:r>
              <a:rPr lang="en-US" altLang="ko-KR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table2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ON		</a:t>
            </a:r>
            <a:r>
              <a:rPr lang="en-US" altLang="ko-KR" i="1" dirty="0" smtClean="0">
                <a:latin typeface="Consolas" panose="020B0609020204030204" pitchFamily="49" charset="0"/>
              </a:rPr>
              <a:t>condition;</a:t>
            </a:r>
            <a:endParaRPr lang="ko-KR" altLang="en-US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654031" y="4881934"/>
            <a:ext cx="7911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 employee </a:t>
            </a:r>
            <a:r>
              <a:rPr lang="ko-KR" altLang="en-US" dirty="0" smtClean="0"/>
              <a:t>테이블의 </a:t>
            </a:r>
            <a:r>
              <a:rPr lang="en-US" altLang="ko-KR" dirty="0" smtClean="0"/>
              <a:t>department </a:t>
            </a:r>
            <a:r>
              <a:rPr lang="ko-KR" altLang="en-US" dirty="0" smtClean="0"/>
              <a:t>값과 </a:t>
            </a:r>
            <a:r>
              <a:rPr lang="en-US" altLang="ko-KR" dirty="0" smtClean="0"/>
              <a:t>department </a:t>
            </a:r>
            <a:r>
              <a:rPr lang="ko-KR" altLang="en-US" dirty="0" smtClean="0"/>
              <a:t>테이블의 </a:t>
            </a:r>
            <a:r>
              <a:rPr lang="en-US" altLang="ko-KR" dirty="0" err="1" smtClean="0"/>
              <a:t>dept_no</a:t>
            </a:r>
            <a:r>
              <a:rPr lang="ko-KR" altLang="en-US" dirty="0" smtClean="0"/>
              <a:t>값이 같은 레코드들을 조인한다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</a:t>
            </a:r>
            <a:r>
              <a:rPr lang="ko-KR" altLang="en-US" dirty="0" smtClean="0"/>
              <a:t>조</a:t>
            </a:r>
            <a:r>
              <a:rPr lang="ko-KR" altLang="en-US" dirty="0"/>
              <a:t>인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4973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828654" y="1068338"/>
            <a:ext cx="7559770" cy="14965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SELECT	</a:t>
            </a:r>
            <a:r>
              <a:rPr lang="en-US" altLang="ko-K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	</a:t>
            </a:r>
            <a:r>
              <a:rPr lang="en-US" altLang="ko-KR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table1.column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table2.column, ...</a:t>
            </a:r>
            <a:endParaRPr lang="en-US" altLang="ko-KR" i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FROM	</a:t>
            </a:r>
            <a:r>
              <a:rPr lang="en-US" altLang="ko-K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	</a:t>
            </a:r>
            <a:r>
              <a:rPr lang="en-US" altLang="ko-KR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table1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, table2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WHERE	</a:t>
            </a:r>
            <a:r>
              <a:rPr lang="en-US" altLang="ko-K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	</a:t>
            </a:r>
            <a:r>
              <a:rPr lang="en-US" altLang="ko-KR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condition</a:t>
            </a:r>
            <a:endParaRPr lang="en-US" altLang="ko-KR" i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5701" y="346047"/>
            <a:ext cx="7520940" cy="548640"/>
          </a:xfrm>
        </p:spPr>
        <p:txBody>
          <a:bodyPr/>
          <a:lstStyle/>
          <a:p>
            <a:r>
              <a:rPr lang="ko-KR" altLang="en-US" dirty="0" smtClean="0"/>
              <a:t>내부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조인 </a:t>
            </a:r>
            <a:r>
              <a:rPr lang="en-US" altLang="ko-KR" dirty="0" smtClean="0"/>
              <a:t>- 2(INNER JOIN)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51033" y="2814430"/>
            <a:ext cx="791449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e.</a:t>
            </a:r>
            <a:r>
              <a:rPr lang="en-US" altLang="ko-KR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emp_no</a:t>
            </a:r>
            <a:r>
              <a:rPr lang="en-US" altLang="ko-KR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e.name, </a:t>
            </a:r>
            <a:r>
              <a:rPr lang="en-US" altLang="ko-KR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d.dept_name</a:t>
            </a:r>
            <a:r>
              <a:rPr lang="en-US" altLang="ko-KR" i="1" dirty="0" smtClean="0"/>
              <a:t/>
            </a:r>
            <a:br>
              <a:rPr lang="en-US" altLang="ko-KR" i="1" dirty="0" smtClean="0"/>
            </a:br>
            <a:r>
              <a:rPr lang="en-US" altLang="ko-K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employee e, department d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WHERE </a:t>
            </a:r>
            <a:r>
              <a:rPr lang="en-US" altLang="ko-KR" dirty="0" err="1" smtClean="0">
                <a:latin typeface="Consolas" panose="020B0609020204030204" pitchFamily="49" charset="0"/>
              </a:rPr>
              <a:t>e.</a:t>
            </a:r>
            <a:r>
              <a:rPr lang="en-US" altLang="ko-KR" i="1" dirty="0" err="1" smtClean="0">
                <a:latin typeface="Consolas" panose="020B0609020204030204" pitchFamily="49" charset="0"/>
              </a:rPr>
              <a:t>department</a:t>
            </a:r>
            <a:r>
              <a:rPr lang="en-US" altLang="ko-KR" i="1" dirty="0" smtClean="0">
                <a:latin typeface="Consolas" panose="020B0609020204030204" pitchFamily="49" charset="0"/>
              </a:rPr>
              <a:t> = </a:t>
            </a:r>
            <a:r>
              <a:rPr lang="en-US" altLang="ko-KR" i="1" dirty="0" err="1" smtClean="0">
                <a:latin typeface="Consolas" panose="020B0609020204030204" pitchFamily="49" charset="0"/>
              </a:rPr>
              <a:t>d.dept_no</a:t>
            </a:r>
            <a:r>
              <a:rPr lang="en-US" altLang="ko-KR" i="1" dirty="0" smtClean="0">
                <a:latin typeface="Consolas" panose="020B0609020204030204" pitchFamily="49" charset="0"/>
              </a:rPr>
              <a:t>;</a:t>
            </a:r>
            <a:endParaRPr lang="ko-KR" altLang="en-US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654031" y="4581128"/>
            <a:ext cx="7911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 employee </a:t>
            </a:r>
            <a:r>
              <a:rPr lang="ko-KR" altLang="en-US" dirty="0" smtClean="0"/>
              <a:t>테이블의 </a:t>
            </a:r>
            <a:r>
              <a:rPr lang="en-US" altLang="ko-KR" dirty="0" smtClean="0"/>
              <a:t>department </a:t>
            </a:r>
            <a:r>
              <a:rPr lang="ko-KR" altLang="en-US" dirty="0" smtClean="0"/>
              <a:t>값과 </a:t>
            </a:r>
            <a:r>
              <a:rPr lang="en-US" altLang="ko-KR" dirty="0" smtClean="0"/>
              <a:t>department </a:t>
            </a:r>
            <a:r>
              <a:rPr lang="ko-KR" altLang="en-US" dirty="0" smtClean="0"/>
              <a:t>테이블의 </a:t>
            </a:r>
            <a:r>
              <a:rPr lang="en-US" altLang="ko-KR" dirty="0" err="1" smtClean="0"/>
              <a:t>dept_no</a:t>
            </a:r>
            <a:r>
              <a:rPr lang="ko-KR" altLang="en-US" dirty="0" smtClean="0"/>
              <a:t>값이 같은 레코드들을 조인한다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</a:t>
            </a:r>
            <a:r>
              <a:rPr lang="ko-KR" altLang="en-US" dirty="0" smtClean="0"/>
              <a:t>조</a:t>
            </a:r>
            <a:r>
              <a:rPr lang="ko-KR" altLang="en-US" dirty="0"/>
              <a:t>인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2512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051720" y="3123471"/>
            <a:ext cx="72008" cy="65597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굽은 화살표 20"/>
          <p:cNvSpPr/>
          <p:nvPr/>
        </p:nvSpPr>
        <p:spPr>
          <a:xfrm flipV="1">
            <a:off x="4716016" y="3746390"/>
            <a:ext cx="979296" cy="782954"/>
          </a:xfrm>
          <a:prstGeom prst="bentArrow">
            <a:avLst>
              <a:gd name="adj1" fmla="val 9832"/>
              <a:gd name="adj2" fmla="val 25000"/>
              <a:gd name="adj3" fmla="val 25000"/>
              <a:gd name="adj4" fmla="val 437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564243"/>
              </p:ext>
            </p:extLst>
          </p:nvPr>
        </p:nvGraphicFramePr>
        <p:xfrm>
          <a:off x="323527" y="1412775"/>
          <a:ext cx="5112568" cy="182513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1008">
                  <a:extLst>
                    <a:ext uri="{9D8B030D-6E8A-4147-A177-3AD203B41FA5}">
                      <a16:colId xmlns:a16="http://schemas.microsoft.com/office/drawing/2014/main" xmlns="" val="3587341377"/>
                    </a:ext>
                  </a:extLst>
                </a:gridCol>
                <a:gridCol w="822511">
                  <a:extLst>
                    <a:ext uri="{9D8B030D-6E8A-4147-A177-3AD203B41FA5}">
                      <a16:colId xmlns:a16="http://schemas.microsoft.com/office/drawing/2014/main" xmlns="" val="974060014"/>
                    </a:ext>
                  </a:extLst>
                </a:gridCol>
                <a:gridCol w="594714">
                  <a:extLst>
                    <a:ext uri="{9D8B030D-6E8A-4147-A177-3AD203B41FA5}">
                      <a16:colId xmlns:a16="http://schemas.microsoft.com/office/drawing/2014/main" xmlns="" val="2209760077"/>
                    </a:ext>
                  </a:extLst>
                </a:gridCol>
                <a:gridCol w="763942">
                  <a:extLst>
                    <a:ext uri="{9D8B030D-6E8A-4147-A177-3AD203B41FA5}">
                      <a16:colId xmlns:a16="http://schemas.microsoft.com/office/drawing/2014/main" xmlns="" val="927396900"/>
                    </a:ext>
                  </a:extLst>
                </a:gridCol>
                <a:gridCol w="676218">
                  <a:extLst>
                    <a:ext uri="{9D8B030D-6E8A-4147-A177-3AD203B41FA5}">
                      <a16:colId xmlns:a16="http://schemas.microsoft.com/office/drawing/2014/main" xmlns="" val="4177475737"/>
                    </a:ext>
                  </a:extLst>
                </a:gridCol>
                <a:gridCol w="830917">
                  <a:extLst>
                    <a:ext uri="{9D8B030D-6E8A-4147-A177-3AD203B41FA5}">
                      <a16:colId xmlns:a16="http://schemas.microsoft.com/office/drawing/2014/main" xmlns="" val="2246781654"/>
                    </a:ext>
                  </a:extLst>
                </a:gridCol>
                <a:gridCol w="753258">
                  <a:extLst>
                    <a:ext uri="{9D8B030D-6E8A-4147-A177-3AD203B41FA5}">
                      <a16:colId xmlns:a16="http://schemas.microsoft.com/office/drawing/2014/main" xmlns="" val="825893813"/>
                    </a:ext>
                  </a:extLst>
                </a:gridCol>
              </a:tblGrid>
              <a:tr h="3650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emp_no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name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depart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position</a:t>
                      </a:r>
                      <a:endParaRPr lang="ko-KR" altLang="en-US" sz="10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gender</a:t>
                      </a:r>
                      <a:endParaRPr lang="ko-KR" altLang="en-US" sz="10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hire_date</a:t>
                      </a:r>
                      <a:endParaRPr lang="ko-KR" altLang="en-US" sz="10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Salary</a:t>
                      </a:r>
                      <a:endParaRPr lang="ko-KR" altLang="en-US" sz="100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28439727"/>
                  </a:ext>
                </a:extLst>
              </a:tr>
              <a:tr h="365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구창민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과장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95-05-01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5000000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08755977"/>
                  </a:ext>
                </a:extLst>
              </a:tr>
              <a:tr h="365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김민서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NULL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사원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17-09-01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33918337"/>
                  </a:ext>
                </a:extLst>
              </a:tr>
              <a:tr h="365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1003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이은영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부장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90-09-01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16920228"/>
                  </a:ext>
                </a:extLst>
              </a:tr>
              <a:tr h="365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한성일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과장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93-04-01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5000000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4801882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613169"/>
              </p:ext>
            </p:extLst>
          </p:nvPr>
        </p:nvGraphicFramePr>
        <p:xfrm>
          <a:off x="5652120" y="1417603"/>
          <a:ext cx="2749455" cy="1310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33231">
                  <a:extLst>
                    <a:ext uri="{9D8B030D-6E8A-4147-A177-3AD203B41FA5}">
                      <a16:colId xmlns:a16="http://schemas.microsoft.com/office/drawing/2014/main" xmlns="" val="358734137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97406001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209760077"/>
                    </a:ext>
                  </a:extLst>
                </a:gridCol>
              </a:tblGrid>
              <a:tr h="262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dept_no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dept_name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location</a:t>
                      </a:r>
                      <a:endParaRPr lang="ko-KR" altLang="en-US" sz="100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2843972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영업부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대구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0875597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인사부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서울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3391833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총무부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대구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16920228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기획부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서울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4801882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265120"/>
              </p:ext>
            </p:extLst>
          </p:nvPr>
        </p:nvGraphicFramePr>
        <p:xfrm>
          <a:off x="5907574" y="4081557"/>
          <a:ext cx="3063094" cy="13355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6227">
                  <a:extLst>
                    <a:ext uri="{9D8B030D-6E8A-4147-A177-3AD203B41FA5}">
                      <a16:colId xmlns:a16="http://schemas.microsoft.com/office/drawing/2014/main" xmlns="" val="3587341377"/>
                    </a:ext>
                  </a:extLst>
                </a:gridCol>
                <a:gridCol w="1123098">
                  <a:extLst>
                    <a:ext uri="{9D8B030D-6E8A-4147-A177-3AD203B41FA5}">
                      <a16:colId xmlns:a16="http://schemas.microsoft.com/office/drawing/2014/main" xmlns="" val="974060014"/>
                    </a:ext>
                  </a:extLst>
                </a:gridCol>
                <a:gridCol w="1023769">
                  <a:extLst>
                    <a:ext uri="{9D8B030D-6E8A-4147-A177-3AD203B41FA5}">
                      <a16:colId xmlns:a16="http://schemas.microsoft.com/office/drawing/2014/main" xmlns="" val="2209760077"/>
                    </a:ext>
                  </a:extLst>
                </a:gridCol>
              </a:tblGrid>
              <a:tr h="354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/>
                        <a:t>emp_no</a:t>
                      </a:r>
                      <a:endParaRPr lang="ko-KR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/>
                        <a:t>name</a:t>
                      </a:r>
                      <a:endParaRPr lang="ko-KR" altLang="en-US" sz="11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/>
                        <a:t>dept_name</a:t>
                      </a:r>
                      <a:endParaRPr lang="ko-KR" altLang="en-US" sz="110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28439727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1001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구창민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영업부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08755977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1003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이은영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인사부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16920228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1004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한성일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인사부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480188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51520" y="953341"/>
            <a:ext cx="120417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smtClean="0">
                <a:solidFill>
                  <a:prstClr val="black"/>
                </a:solidFill>
              </a:rPr>
              <a:t>employee</a:t>
            </a:r>
            <a:endParaRPr kumimoji="1" lang="en-US" altLang="ko-KR" kern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98911" y="1051732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smtClean="0">
                <a:solidFill>
                  <a:prstClr val="black"/>
                </a:solidFill>
              </a:rPr>
              <a:t>department</a:t>
            </a:r>
            <a:endParaRPr kumimoji="1" lang="en-US" altLang="ko-KR" kern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09888" y="103322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직원에 대한 정보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006669" y="1067616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부서에 대한 정보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014305" y="2758790"/>
            <a:ext cx="69863" cy="95824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051720" y="3692008"/>
            <a:ext cx="4032448" cy="8743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16747" y="3362234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INNER JOIN</a:t>
            </a:r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2483768" y="1844824"/>
            <a:ext cx="3168352" cy="144016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endCxn id="29" idx="1"/>
          </p:cNvCxnSpPr>
          <p:nvPr/>
        </p:nvCxnSpPr>
        <p:spPr>
          <a:xfrm flipV="1">
            <a:off x="2483768" y="2072863"/>
            <a:ext cx="3168352" cy="619538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1763688" y="1397724"/>
            <a:ext cx="720080" cy="18401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621441" y="1435888"/>
            <a:ext cx="816135" cy="12952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>
            <a:endCxn id="29" idx="1"/>
          </p:cNvCxnSpPr>
          <p:nvPr/>
        </p:nvCxnSpPr>
        <p:spPr>
          <a:xfrm flipV="1">
            <a:off x="2483768" y="2072863"/>
            <a:ext cx="3168352" cy="942008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51520" y="4581128"/>
            <a:ext cx="70423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김민서 직원은 아직 부서를 배정받지 않아</a:t>
            </a:r>
            <a:endParaRPr lang="en-US" altLang="ko-KR" dirty="0" smtClean="0"/>
          </a:p>
          <a:p>
            <a:r>
              <a:rPr lang="en-US" altLang="ko-KR" dirty="0" smtClean="0"/>
              <a:t>depart </a:t>
            </a:r>
            <a:r>
              <a:rPr lang="ko-KR" altLang="en-US" dirty="0" smtClean="0"/>
              <a:t>가 없는 상태이다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상태로 </a:t>
            </a:r>
            <a:r>
              <a:rPr lang="en-US" altLang="ko-KR" dirty="0" smtClean="0"/>
              <a:t>INNER JOIN</a:t>
            </a:r>
            <a:r>
              <a:rPr lang="ko-KR" altLang="en-US" dirty="0" smtClean="0"/>
              <a:t>을 진행하면 </a:t>
            </a:r>
            <a:endParaRPr lang="en-US" altLang="ko-KR" dirty="0" smtClean="0"/>
          </a:p>
          <a:p>
            <a:r>
              <a:rPr lang="ko-KR" altLang="en-US" dirty="0" smtClean="0"/>
              <a:t>오른쪽과 같이 김민서 직원의 정보를 확인할 수가 없다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이와 같은 문제를 해결을 위해서</a:t>
            </a:r>
            <a:r>
              <a:rPr lang="ko-KR" altLang="en-US" dirty="0"/>
              <a:t>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OUTER JOIN</a:t>
            </a:r>
            <a:r>
              <a:rPr lang="ko-KR" altLang="en-US" dirty="0" smtClean="0"/>
              <a:t>을 사용할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695701" y="346047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외부</a:t>
            </a:r>
            <a:r>
              <a:rPr lang="en-US" altLang="ko-KR" dirty="0"/>
              <a:t> </a:t>
            </a:r>
            <a:r>
              <a:rPr lang="ko-KR" altLang="en-US" dirty="0"/>
              <a:t>조인</a:t>
            </a:r>
            <a:r>
              <a:rPr lang="en-US" altLang="ko-KR" dirty="0"/>
              <a:t>(OUTER JOIN)</a:t>
            </a:r>
            <a:r>
              <a:rPr lang="ko-KR" altLang="en-US" dirty="0"/>
              <a:t>의 필요성</a:t>
            </a:r>
          </a:p>
        </p:txBody>
      </p:sp>
      <p:sp>
        <p:nvSpPr>
          <p:cNvPr id="2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</a:t>
            </a:r>
            <a:r>
              <a:rPr lang="ko-KR" altLang="en-US" dirty="0" smtClean="0"/>
              <a:t>조</a:t>
            </a:r>
            <a:r>
              <a:rPr lang="ko-KR" altLang="en-US" dirty="0"/>
              <a:t>인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5196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5701" y="365760"/>
            <a:ext cx="7520940" cy="548640"/>
          </a:xfrm>
        </p:spPr>
        <p:txBody>
          <a:bodyPr/>
          <a:lstStyle/>
          <a:p>
            <a:r>
              <a:rPr lang="ko-KR" altLang="en-US" dirty="0"/>
              <a:t>왼</a:t>
            </a:r>
            <a:r>
              <a:rPr lang="ko-KR" altLang="en-US" dirty="0" smtClean="0"/>
              <a:t>쪽 외부 조인</a:t>
            </a:r>
            <a:r>
              <a:rPr lang="en-US" altLang="ko-KR" dirty="0" smtClean="0"/>
              <a:t>(LEFT OUTER JOIN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51617" y="5085184"/>
            <a:ext cx="722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table1</a:t>
            </a:r>
            <a:r>
              <a:rPr lang="ko-KR" altLang="en-US" dirty="0" smtClean="0"/>
              <a:t>은 모</a:t>
            </a:r>
            <a:r>
              <a:rPr lang="ko-KR" altLang="en-US" dirty="0"/>
              <a:t>든</a:t>
            </a:r>
            <a:r>
              <a:rPr lang="ko-KR" altLang="en-US" dirty="0" smtClean="0"/>
              <a:t> 정보가 출력되고</a:t>
            </a:r>
            <a:r>
              <a:rPr lang="en-US" altLang="ko-KR" dirty="0" smtClean="0"/>
              <a:t>, table2</a:t>
            </a:r>
            <a:r>
              <a:rPr lang="ko-KR" altLang="en-US" dirty="0" smtClean="0"/>
              <a:t>는 일치하는 정보만 출력된다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827585" y="1196752"/>
            <a:ext cx="7560839" cy="17589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table1.column1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table2.column2, ...</a:t>
            </a:r>
            <a:r>
              <a:rPr lang="en-US" altLang="ko-KR" i="1" dirty="0"/>
              <a:t/>
            </a:r>
            <a:br>
              <a:rPr lang="en-US" altLang="ko-KR" i="1" dirty="0"/>
            </a:b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table1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LEFT OUTER JOIN	</a:t>
            </a:r>
            <a:r>
              <a:rPr lang="en-US" altLang="ko-KR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table2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altLang="ko-K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table1.column = table2.column</a:t>
            </a:r>
            <a:r>
              <a:rPr lang="en-US" altLang="ko-KR" i="1" dirty="0" smtClean="0">
                <a:latin typeface="Consolas" panose="020B0609020204030204" pitchFamily="49" charset="0"/>
              </a:rPr>
              <a:t>;</a:t>
            </a:r>
            <a:endParaRPr lang="ko-KR" altLang="en-US" i="1" dirty="0"/>
          </a:p>
        </p:txBody>
      </p:sp>
      <p:sp>
        <p:nvSpPr>
          <p:cNvPr id="16" name="직사각형 15"/>
          <p:cNvSpPr/>
          <p:nvPr/>
        </p:nvSpPr>
        <p:spPr>
          <a:xfrm>
            <a:off x="827585" y="3140969"/>
            <a:ext cx="7560839" cy="14401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		</a:t>
            </a:r>
            <a:r>
              <a:rPr lang="en-US" altLang="ko-KR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table1.column1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table2.column2, ...</a:t>
            </a:r>
            <a:r>
              <a:rPr lang="en-US" altLang="ko-KR" i="1" dirty="0"/>
              <a:t/>
            </a:r>
            <a:br>
              <a:rPr lang="en-US" altLang="ko-KR" i="1" dirty="0"/>
            </a:b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table1, table2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WHERE		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table1.column = </a:t>
            </a:r>
            <a:r>
              <a:rPr lang="en-US" altLang="ko-KR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table2.column(+);</a:t>
            </a:r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</a:t>
            </a:r>
            <a:r>
              <a:rPr lang="ko-KR" altLang="en-US" dirty="0" smtClean="0"/>
              <a:t>조</a:t>
            </a:r>
            <a:r>
              <a:rPr lang="ko-KR" altLang="en-US" dirty="0"/>
              <a:t>인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3522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56763</TotalTime>
  <Words>826</Words>
  <Application>Microsoft Office PowerPoint</Application>
  <PresentationFormat>화면 슬라이드 쇼(4:3)</PresentationFormat>
  <Paragraphs>478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각</vt:lpstr>
      <vt:lpstr>고급 SQL 작성하기_ 다중테이블 검색_조인</vt:lpstr>
      <vt:lpstr>PowerPoint 프레젠테이션</vt:lpstr>
      <vt:lpstr>JOIN</vt:lpstr>
      <vt:lpstr>카티션 곱</vt:lpstr>
      <vt:lpstr>PowerPoint 프레젠테이션</vt:lpstr>
      <vt:lpstr>내부 조인 - 1(INNER JOIN)</vt:lpstr>
      <vt:lpstr>내부 조인 - 2(INNER JOIN)</vt:lpstr>
      <vt:lpstr>PowerPoint 프레젠테이션</vt:lpstr>
      <vt:lpstr>왼쪽 외부 조인(LEFT OUTER JOIN)</vt:lpstr>
      <vt:lpstr>왼쪽 외부 조인(LEFT OUTER JOIN)</vt:lpstr>
      <vt:lpstr>오른쪽 외부 조인(RIGHT OUTER JOIN)</vt:lpstr>
      <vt:lpstr> </vt:lpstr>
      <vt:lpstr>FULL OUTER JOIN</vt:lpstr>
      <vt:lpstr>SELF JOIN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PC</cp:lastModifiedBy>
  <cp:revision>326</cp:revision>
  <dcterms:created xsi:type="dcterms:W3CDTF">2018-05-10T00:35:19Z</dcterms:created>
  <dcterms:modified xsi:type="dcterms:W3CDTF">2020-04-01T09:57:19Z</dcterms:modified>
</cp:coreProperties>
</file>