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45" r:id="rId9"/>
    <p:sldId id="346" r:id="rId10"/>
    <p:sldId id="347" r:id="rId11"/>
    <p:sldId id="348" r:id="rId12"/>
    <p:sldId id="34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ko-KR" altLang="en-US" dirty="0" smtClean="0"/>
              <a:t>다중테이블 검색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INSERT </a:t>
            </a:r>
            <a:r>
              <a:rPr lang="ko-KR" altLang="en-US" b="0" dirty="0" smtClean="0"/>
              <a:t>문에서 </a:t>
            </a:r>
            <a:r>
              <a:rPr lang="en-US" altLang="ko-KR" b="0" dirty="0" smtClean="0"/>
              <a:t>VALUES </a:t>
            </a:r>
            <a:r>
              <a:rPr lang="ko-KR" altLang="en-US" b="0" dirty="0" smtClean="0"/>
              <a:t>절 대신 서브쿼리를 작성하여 서브쿼리의 결과집합을 한 번에 삽입할 수 있다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결과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과 </a:t>
            </a:r>
            <a:r>
              <a:rPr lang="ko-KR" altLang="en-US" b="0" dirty="0"/>
              <a:t> </a:t>
            </a:r>
            <a:r>
              <a:rPr lang="en-US" altLang="ko-KR" b="0" dirty="0" smtClean="0"/>
              <a:t>INSERT </a:t>
            </a:r>
            <a:r>
              <a:rPr lang="ko-KR" altLang="en-US" b="0" dirty="0" smtClean="0"/>
              <a:t>문의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일치해야 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결과가 </a:t>
            </a:r>
            <a:r>
              <a:rPr lang="ko-KR" altLang="en-US" b="0" dirty="0"/>
              <a:t>테이블의 </a:t>
            </a:r>
            <a:r>
              <a:rPr lang="ko-KR" altLang="en-US" b="0" dirty="0" smtClean="0"/>
              <a:t>제약조건을 위반되면 오류가 발생한다</a:t>
            </a:r>
            <a:r>
              <a:rPr lang="en-US" altLang="ko-KR" b="0" dirty="0" smtClean="0"/>
              <a:t>.</a:t>
            </a:r>
            <a:br>
              <a:rPr lang="en-US" altLang="ko-KR" b="0" dirty="0" smtClean="0"/>
            </a:br>
            <a:r>
              <a:rPr lang="en-US" altLang="ko-KR" b="0" dirty="0" smtClean="0"/>
              <a:t>(</a:t>
            </a:r>
            <a:r>
              <a:rPr lang="ko-KR" altLang="en-US" b="0" dirty="0" smtClean="0"/>
              <a:t>예</a:t>
            </a:r>
            <a:r>
              <a:rPr lang="en-US" altLang="ko-KR" b="0" dirty="0" smtClean="0"/>
              <a:t>: PK </a:t>
            </a:r>
            <a:r>
              <a:rPr lang="ko-KR" altLang="en-US" b="0" dirty="0" smtClean="0"/>
              <a:t>설정된 칼럼에 중복된 데이터를 입력하려고 하는 경우</a:t>
            </a:r>
            <a:r>
              <a:rPr lang="en-US" altLang="ko-KR" b="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사용방법</a:t>
            </a: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 INTO </a:t>
            </a:r>
            <a:r>
              <a:rPr lang="ko-KR" altLang="en-US" i="1" dirty="0" smtClean="0"/>
              <a:t>테이블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i="1" dirty="0" smtClean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UPDATE </a:t>
            </a:r>
            <a:r>
              <a:rPr lang="ko-KR" altLang="en-US" b="0" dirty="0" smtClean="0"/>
              <a:t>문의 </a:t>
            </a:r>
            <a:r>
              <a:rPr lang="en-US" altLang="ko-KR" b="0" dirty="0" smtClean="0"/>
              <a:t>SET </a:t>
            </a:r>
            <a:r>
              <a:rPr lang="ko-KR" altLang="en-US" b="0" dirty="0" smtClean="0"/>
              <a:t>절에서 서브쿼리를 작성할 수 있다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결과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과 </a:t>
            </a:r>
            <a:r>
              <a:rPr lang="ko-KR" altLang="en-US" b="0" dirty="0"/>
              <a:t> </a:t>
            </a:r>
            <a:r>
              <a:rPr lang="en-US" altLang="ko-KR" b="0" dirty="0" smtClean="0"/>
              <a:t>UPDATE </a:t>
            </a:r>
            <a:r>
              <a:rPr lang="ko-KR" altLang="en-US" b="0" dirty="0" smtClean="0"/>
              <a:t>문의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일치해야 한다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칼럼의 이름은 달라도 상관 없다</a:t>
            </a:r>
            <a:r>
              <a:rPr lang="en-US" altLang="ko-KR" b="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사용방법</a:t>
            </a: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UPDATE </a:t>
            </a:r>
            <a:r>
              <a:rPr lang="ko-KR" altLang="en-US" i="1" dirty="0" smtClean="0"/>
              <a:t>테이블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dirty="0" smtClean="0"/>
              <a:t>SET </a:t>
            </a:r>
            <a:r>
              <a:rPr lang="en-US" altLang="ko-KR" i="1" dirty="0" smtClean="0"/>
              <a:t>(COLUMN1, COLUMN2) = </a:t>
            </a:r>
            <a:r>
              <a:rPr lang="en-US" altLang="ko-KR" dirty="0" smtClean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WHERE </a:t>
            </a:r>
            <a:r>
              <a:rPr lang="en-US" altLang="ko-KR" i="1" dirty="0" smtClean="0"/>
              <a:t>CONDITION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DELETE </a:t>
            </a:r>
            <a:r>
              <a:rPr lang="ko-KR" altLang="en-US" b="0" dirty="0" smtClean="0"/>
              <a:t>문의 </a:t>
            </a:r>
            <a:r>
              <a:rPr lang="en-US" altLang="ko-KR" b="0" dirty="0" smtClean="0"/>
              <a:t>WHERE </a:t>
            </a:r>
            <a:r>
              <a:rPr lang="ko-KR" altLang="en-US" b="0" dirty="0" smtClean="0"/>
              <a:t>절에서 서브쿼리를 작성할 수 있다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결과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과 </a:t>
            </a:r>
            <a:r>
              <a:rPr lang="ko-KR" altLang="en-US" b="0" dirty="0"/>
              <a:t> </a:t>
            </a:r>
            <a:r>
              <a:rPr lang="en-US" altLang="ko-KR" b="0" dirty="0" smtClean="0"/>
              <a:t>DELETE </a:t>
            </a:r>
            <a:r>
              <a:rPr lang="ko-KR" altLang="en-US" b="0" dirty="0" smtClean="0"/>
              <a:t>문의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일치해야 한다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칼럼의 이름은 달라도 상관 없다</a:t>
            </a:r>
            <a:r>
              <a:rPr lang="en-US" altLang="ko-KR" b="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사용방법</a:t>
            </a: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DELETE FROM </a:t>
            </a:r>
            <a:r>
              <a:rPr lang="ko-KR" altLang="en-US" i="1" dirty="0" smtClean="0"/>
              <a:t>테이블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 smtClean="0"/>
              <a:t>SUBQUERY;</a:t>
            </a:r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서브쿼리란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9266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문의 결과를 다른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문에게 전달하기 위해 두 개 이상의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하나의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문으로 연결하여 처리하는 방법이다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서브쿼리가 필요한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직원테이블에서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앨리스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직원과 같은 지역에서 근무하는 직원 목록을 출력하라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처리방식</a:t>
            </a:r>
            <a:endParaRPr lang="en-US" altLang="ko-KR" dirty="0" smtClean="0"/>
          </a:p>
          <a:p>
            <a:pPr lvl="4">
              <a:buFont typeface="+mj-lt"/>
              <a:buAutoNum type="arabicPeriod"/>
            </a:pPr>
            <a:r>
              <a:rPr lang="ko-KR" altLang="en-US" dirty="0" smtClean="0"/>
              <a:t>직원테이블에서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앨리스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직원이 근무하는 지역을 검색하는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작성한다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7030A0"/>
                </a:solidFill>
              </a:rPr>
              <a:t>SELECT </a:t>
            </a:r>
            <a:r>
              <a:rPr lang="ko-KR" altLang="en-US" dirty="0" smtClean="0">
                <a:solidFill>
                  <a:srgbClr val="7030A0"/>
                </a:solidFill>
              </a:rPr>
              <a:t>근무지역 </a:t>
            </a:r>
            <a:r>
              <a:rPr lang="en-US" altLang="ko-KR" dirty="0" smtClean="0">
                <a:solidFill>
                  <a:srgbClr val="7030A0"/>
                </a:solidFill>
              </a:rPr>
              <a:t>FROM </a:t>
            </a:r>
            <a:r>
              <a:rPr lang="ko-KR" altLang="en-US" dirty="0" smtClean="0">
                <a:solidFill>
                  <a:srgbClr val="7030A0"/>
                </a:solidFill>
              </a:rPr>
              <a:t>직원 </a:t>
            </a:r>
            <a:r>
              <a:rPr lang="en-US" altLang="ko-KR" dirty="0" smtClean="0">
                <a:solidFill>
                  <a:srgbClr val="7030A0"/>
                </a:solidFill>
              </a:rPr>
              <a:t>WHERE </a:t>
            </a:r>
            <a:r>
              <a:rPr lang="ko-KR" altLang="en-US" dirty="0" smtClean="0">
                <a:solidFill>
                  <a:srgbClr val="7030A0"/>
                </a:solidFill>
              </a:rPr>
              <a:t>성명 </a:t>
            </a:r>
            <a:r>
              <a:rPr lang="en-US" altLang="ko-KR" dirty="0" smtClean="0">
                <a:solidFill>
                  <a:srgbClr val="7030A0"/>
                </a:solidFill>
              </a:rPr>
              <a:t>= ‘</a:t>
            </a:r>
            <a:r>
              <a:rPr lang="ko-KR" altLang="en-US" dirty="0" err="1" smtClean="0">
                <a:solidFill>
                  <a:srgbClr val="7030A0"/>
                </a:solidFill>
              </a:rPr>
              <a:t>앨리스</a:t>
            </a:r>
            <a:r>
              <a:rPr lang="en-US" altLang="ko-KR" dirty="0" smtClean="0">
                <a:solidFill>
                  <a:srgbClr val="7030A0"/>
                </a:solidFill>
              </a:rPr>
              <a:t>’;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앨리스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동일한 지역에서 근무하는 직원 목록을 출력하는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작성한다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SELECT * FROM </a:t>
            </a:r>
            <a:r>
              <a:rPr lang="ko-KR" altLang="en-US" dirty="0" smtClean="0">
                <a:solidFill>
                  <a:srgbClr val="FF0000"/>
                </a:solidFill>
              </a:rPr>
              <a:t>직원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smtClean="0">
                <a:solidFill>
                  <a:srgbClr val="FF0000"/>
                </a:solidFill>
              </a:rPr>
              <a:t>근무지역 </a:t>
            </a:r>
            <a:r>
              <a:rPr lang="en-US" altLang="ko-KR" dirty="0" smtClean="0">
                <a:solidFill>
                  <a:srgbClr val="FF0000"/>
                </a:solidFill>
              </a:rPr>
              <a:t>= ‘</a:t>
            </a:r>
            <a:r>
              <a:rPr lang="ko-KR" altLang="en-US" dirty="0" err="1" smtClean="0">
                <a:solidFill>
                  <a:srgbClr val="FF0000"/>
                </a:solidFill>
              </a:rPr>
              <a:t>앨리스의</a:t>
            </a:r>
            <a:r>
              <a:rPr lang="ko-KR" altLang="en-US" dirty="0" smtClean="0">
                <a:solidFill>
                  <a:srgbClr val="FF0000"/>
                </a:solidFill>
              </a:rPr>
              <a:t> 근무지역</a:t>
            </a:r>
            <a:r>
              <a:rPr lang="en-US" altLang="ko-KR" dirty="0" smtClean="0">
                <a:solidFill>
                  <a:srgbClr val="FF0000"/>
                </a:solidFill>
              </a:rPr>
              <a:t>’;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1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를 처리하는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통합하여 하나의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문으로 작성한다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>
                <a:solidFill>
                  <a:srgbClr val="FF0000"/>
                </a:solidFill>
              </a:rPr>
              <a:t>SELECT * FROM </a:t>
            </a:r>
            <a:r>
              <a:rPr lang="ko-KR" altLang="en-US" dirty="0" smtClean="0">
                <a:solidFill>
                  <a:srgbClr val="FF0000"/>
                </a:solidFill>
              </a:rPr>
              <a:t>직원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>
                <a:solidFill>
                  <a:srgbClr val="FF0000"/>
                </a:solidFill>
              </a:rPr>
              <a:t>근무지역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dirty="0">
                <a:solidFill>
                  <a:srgbClr val="7030A0"/>
                </a:solidFill>
              </a:rPr>
              <a:t>SELECT </a:t>
            </a:r>
            <a:r>
              <a:rPr lang="ko-KR" altLang="en-US" dirty="0">
                <a:solidFill>
                  <a:srgbClr val="7030A0"/>
                </a:solidFill>
              </a:rPr>
              <a:t>근무지역 </a:t>
            </a:r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ko-KR" altLang="en-US" dirty="0">
                <a:solidFill>
                  <a:srgbClr val="7030A0"/>
                </a:solidFill>
              </a:rPr>
              <a:t>직원 </a:t>
            </a:r>
            <a:r>
              <a:rPr lang="en-US" altLang="ko-KR" dirty="0">
                <a:solidFill>
                  <a:srgbClr val="7030A0"/>
                </a:solidFill>
              </a:rPr>
              <a:t>WHERE </a:t>
            </a:r>
            <a:r>
              <a:rPr lang="ko-KR" altLang="en-US" dirty="0">
                <a:solidFill>
                  <a:srgbClr val="7030A0"/>
                </a:solidFill>
              </a:rPr>
              <a:t>성명 </a:t>
            </a:r>
            <a:r>
              <a:rPr lang="en-US" altLang="ko-KR" dirty="0">
                <a:solidFill>
                  <a:srgbClr val="7030A0"/>
                </a:solidFill>
              </a:rPr>
              <a:t>= ‘</a:t>
            </a:r>
            <a:r>
              <a:rPr lang="ko-KR" altLang="en-US" dirty="0" err="1">
                <a:solidFill>
                  <a:srgbClr val="7030A0"/>
                </a:solidFill>
              </a:rPr>
              <a:t>앨리스</a:t>
            </a:r>
            <a:r>
              <a:rPr lang="en-US" altLang="ko-KR" dirty="0">
                <a:solidFill>
                  <a:srgbClr val="7030A0"/>
                </a:solidFill>
              </a:rPr>
              <a:t>’</a:t>
            </a:r>
            <a:r>
              <a:rPr lang="en-US" altLang="ko-KR" dirty="0" smtClean="0">
                <a:solidFill>
                  <a:srgbClr val="7030A0"/>
                </a:solidFill>
              </a:rPr>
              <a:t>);</a:t>
            </a:r>
            <a:endParaRPr lang="en-US" altLang="ko-KR" dirty="0">
              <a:solidFill>
                <a:srgbClr val="7030A0"/>
              </a:solidFill>
            </a:endParaRPr>
          </a:p>
          <a:p>
            <a:pPr lvl="4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1628800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044911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2923560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서브쿼리 개념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044910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dirty="0" smtClean="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dirty="0" smtClean="0"/>
              <a:t>employee</a:t>
            </a:r>
            <a:r>
              <a:rPr lang="ko-KR" altLang="en-US" i="1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 smtClean="0"/>
              <a:t>location = </a:t>
            </a:r>
            <a:endParaRPr lang="en-US" altLang="ko-KR" i="1" dirty="0"/>
          </a:p>
        </p:txBody>
      </p:sp>
      <p:sp>
        <p:nvSpPr>
          <p:cNvPr id="3" name="직사각형 2"/>
          <p:cNvSpPr/>
          <p:nvPr/>
        </p:nvSpPr>
        <p:spPr>
          <a:xfrm>
            <a:off x="2865043" y="2769116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 smtClean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dirty="0" smtClean="0"/>
              <a:t>employee</a:t>
            </a:r>
            <a:r>
              <a:rPr lang="ko-KR" altLang="en-US" i="1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 smtClean="0"/>
              <a:t>name = ‘</a:t>
            </a:r>
            <a:r>
              <a:rPr lang="en-US" altLang="ko-KR" i="1" dirty="0" err="1" smtClean="0"/>
              <a:t>alice</a:t>
            </a:r>
            <a:r>
              <a:rPr lang="en-US" altLang="ko-KR" i="1" dirty="0" smtClean="0"/>
              <a:t>’</a:t>
            </a:r>
            <a:r>
              <a:rPr lang="ko-KR" altLang="en-US" i="1" dirty="0" smtClean="0"/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);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0638" y="2926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0557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044911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 smtClean="0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2926482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 smtClean="0"/>
              <a:t>서</a:t>
            </a:r>
            <a:r>
              <a:rPr lang="ko-KR" altLang="en-US" sz="1600" b="1" i="1"/>
              <a:t>브</a:t>
            </a:r>
            <a:r>
              <a:rPr lang="ko-KR" altLang="en-US" sz="1600" b="1" i="1" smtClean="0"/>
              <a:t>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155536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035514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행 서브쿼리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서브쿼리가 단 하나의 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만을 검색하여 </a:t>
            </a:r>
            <a:r>
              <a:rPr lang="ko-KR" altLang="en-US" dirty="0" err="1" smtClean="0"/>
              <a:t>메인쿼리에</a:t>
            </a:r>
            <a:r>
              <a:rPr lang="ko-KR" altLang="en-US" dirty="0" smtClean="0"/>
              <a:t> 반환하는 방식이다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서브쿼리의 결과가 하나의 행이 되려면 다음의 방식 중 한 가지 방식을 사용해야 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서브쿼리의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</a:t>
            </a:r>
            <a:r>
              <a:rPr lang="ko-KR" altLang="en-US" dirty="0" err="1" smtClean="0"/>
              <a:t>기본키나</a:t>
            </a:r>
            <a:r>
              <a:rPr lang="ko-KR" altLang="en-US" dirty="0" smtClean="0"/>
              <a:t> 고유키</a:t>
            </a:r>
            <a:r>
              <a:rPr lang="en-US" altLang="ko-KR" dirty="0" smtClean="0"/>
              <a:t>(UNIQUE)</a:t>
            </a:r>
            <a:r>
              <a:rPr lang="ko-KR" altLang="en-US" dirty="0" smtClean="0"/>
              <a:t>를 가진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동등비교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서브쿼리가 전체를 대상으로 집계 함수를 사용하여 어떤 값을 얻어내는 방식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메인쿼리의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단일 행 서브쿼리의 결과와 비교할 때는 반드시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단일 행 비교연산자를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단일 행 비교연산자 </a:t>
            </a:r>
            <a:r>
              <a:rPr lang="en-US" altLang="ko-KR" dirty="0" smtClean="0"/>
              <a:t>: =, !=, &gt;, &gt;=, &lt;, &lt;=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회사의 평균 연봉보다 더 많이 받는 직원의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직급 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1716" y="1484785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 smtClean="0"/>
              <a:t>name, position </a:t>
            </a:r>
            <a:r>
              <a:rPr lang="en-US" altLang="ko-KR" b="1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 smtClean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 smtClean="0"/>
              <a:t>salary &gt; ( </a:t>
            </a:r>
            <a:r>
              <a:rPr lang="en-US" altLang="ko-KR" b="1" dirty="0" smtClean="0">
                <a:solidFill>
                  <a:srgbClr val="0000FF"/>
                </a:solidFill>
              </a:rPr>
              <a:t>SELECT AVG</a:t>
            </a:r>
            <a:r>
              <a:rPr lang="en-US" altLang="ko-KR" i="1" dirty="0" smtClean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 smtClean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5050"/>
              </p:ext>
            </p:extLst>
          </p:nvPr>
        </p:nvGraphicFramePr>
        <p:xfrm>
          <a:off x="777865" y="2701620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87560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040632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08011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department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position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gender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hire_date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Salary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구창민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과장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1995-05-01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김민서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2017-09-01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이은영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부장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한성일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과장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김미나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사원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2018-03-01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94057" y="2665303"/>
            <a:ext cx="1029715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11766" y="4843344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</a:t>
            </a:r>
            <a:r>
              <a:rPr lang="en-US" altLang="ko-KR" i="1" dirty="0" smtClean="0"/>
              <a:t>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040839" y="4607680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3648" y="5301208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 smtClean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</a:t>
            </a:r>
            <a:r>
              <a:rPr lang="en-US" altLang="ko-KR" i="1" dirty="0" smtClean="0"/>
              <a:t>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4846644" y="4810075"/>
            <a:ext cx="880621" cy="168583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384288" y="5026387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7700" y="489558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58880" y="5795061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11766" y="4843344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단일 행 서브쿼리</a:t>
            </a:r>
            <a:endParaRPr lang="ko-KR" altLang="en-US" dirty="0"/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32026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서브쿼리가 두 개 이상의 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검색하여 </a:t>
            </a:r>
            <a:r>
              <a:rPr lang="ko-KR" altLang="en-US" dirty="0" err="1" smtClean="0"/>
              <a:t>메인쿼리에</a:t>
            </a:r>
            <a:r>
              <a:rPr lang="ko-KR" altLang="en-US" dirty="0" smtClean="0"/>
              <a:t> 반환하는 방식이다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메인쿼리의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다중 행 서브쿼리의 결과와 비교할 때는 반드시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다중 행 비교연산자를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다중 행 비교연산자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98107"/>
              </p:ext>
            </p:extLst>
          </p:nvPr>
        </p:nvGraphicFramePr>
        <p:xfrm>
          <a:off x="1331640" y="2348880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/>
                <a:gridCol w="5405045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서브쿼리의 결과 중에서 하나라도 일치하면 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동등비교</a:t>
                      </a:r>
                      <a:r>
                        <a:rPr lang="en-US" altLang="ko-KR" sz="1400" dirty="0" smtClean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서브쿼리의 결과들과 비교한 결과가 하나라도 일치하면 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범위비교</a:t>
                      </a:r>
                      <a:r>
                        <a:rPr lang="en-US" altLang="ko-KR" sz="1400" dirty="0" smtClean="0"/>
                        <a:t>(&lt;, &gt;)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서브쿼리의 결과들과 비교한 결과가 모두 일치하면 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범위비교</a:t>
                      </a:r>
                      <a:r>
                        <a:rPr lang="en-US" altLang="ko-KR" sz="1400" dirty="0" smtClean="0"/>
                        <a:t>(&lt;,</a:t>
                      </a:r>
                      <a:r>
                        <a:rPr lang="en-US" altLang="ko-KR" sz="1400" baseline="0" dirty="0" smtClean="0"/>
                        <a:t> &gt;)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서브쿼리의 검색 결과가 하나라도 존재하면 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다중 행 서브쿼리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부서번호가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부서에 존재하는 직급과 같은 직급을 가진 직원 이름 검색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1716" y="1484784"/>
            <a:ext cx="7524700" cy="1224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 smtClean="0"/>
              <a:t>name </a:t>
            </a:r>
            <a:r>
              <a:rPr lang="en-US" altLang="ko-KR" b="1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 smtClean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 smtClean="0"/>
              <a:t>position </a:t>
            </a:r>
            <a:r>
              <a:rPr lang="en-US" altLang="ko-KR" b="1" dirty="0" smtClean="0">
                <a:solidFill>
                  <a:srgbClr val="0000FF"/>
                </a:solidFill>
              </a:rPr>
              <a:t>IN</a:t>
            </a:r>
            <a:r>
              <a:rPr lang="en-US" altLang="ko-KR" i="1" dirty="0" smtClean="0"/>
              <a:t> ( </a:t>
            </a:r>
            <a:r>
              <a:rPr lang="en-US" altLang="ko-KR" b="1" dirty="0" smtClean="0">
                <a:solidFill>
                  <a:srgbClr val="0000FF"/>
                </a:solidFill>
              </a:rPr>
              <a:t>SELECT </a:t>
            </a:r>
            <a:r>
              <a:rPr lang="en-US" altLang="ko-KR" i="1" dirty="0" smtClean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 smtClean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</a:t>
            </a:r>
            <a:r>
              <a:rPr lang="en-US" altLang="ko-KR" b="1" i="1" dirty="0" smtClean="0">
                <a:solidFill>
                  <a:srgbClr val="0000FF"/>
                </a:solidFill>
              </a:rPr>
              <a:t>                           </a:t>
            </a: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i="1" dirty="0" smtClean="0"/>
              <a:t> </a:t>
            </a:r>
            <a:r>
              <a:rPr lang="en-US" altLang="ko-KR" i="1" dirty="0"/>
              <a:t>department = 1);</a:t>
            </a:r>
            <a:endParaRPr lang="en-US" altLang="ko-KR" i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01612"/>
              </p:ext>
            </p:extLst>
          </p:nvPr>
        </p:nvGraphicFramePr>
        <p:xfrm>
          <a:off x="777865" y="2799424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87560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040632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08011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department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position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gender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hire_date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Salary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구창민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과장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1995-05-01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김민서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2017-09-01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이은영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부장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한성일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과장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김미나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사원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2018-03-01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55639" y="2780928"/>
            <a:ext cx="772893" cy="945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4797152"/>
            <a:ext cx="639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 smtClean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</a:t>
            </a:r>
            <a:r>
              <a:rPr lang="en-US" altLang="ko-KR" i="1" dirty="0" smtClean="0"/>
              <a:t>employee </a:t>
            </a:r>
            <a:r>
              <a:rPr lang="en-US" altLang="ko-KR" b="1" dirty="0" smtClean="0">
                <a:solidFill>
                  <a:srgbClr val="0000FF"/>
                </a:solidFill>
              </a:rPr>
              <a:t>WHERE</a:t>
            </a:r>
            <a:r>
              <a:rPr lang="en-US" altLang="ko-KR" i="1" dirty="0" smtClean="0"/>
              <a:t> department 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131840" y="3729210"/>
            <a:ext cx="107119" cy="10679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3648" y="5301208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 smtClean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 smtClean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 smtClean="0"/>
              <a:t>position </a:t>
            </a:r>
            <a:r>
              <a:rPr lang="en-US" altLang="ko-KR" b="1" dirty="0" smtClean="0">
                <a:solidFill>
                  <a:srgbClr val="0000FF"/>
                </a:solidFill>
              </a:rPr>
              <a:t>IN</a:t>
            </a:r>
            <a:r>
              <a:rPr lang="en-US" altLang="ko-KR" i="1" dirty="0" smtClean="0"/>
              <a:t> (‘</a:t>
            </a:r>
            <a:r>
              <a:rPr lang="ko-KR" altLang="en-US" i="1" dirty="0" smtClean="0"/>
              <a:t>과장</a:t>
            </a:r>
            <a:r>
              <a:rPr lang="en-US" altLang="ko-KR" i="1" dirty="0" smtClean="0"/>
              <a:t>’, ‘</a:t>
            </a:r>
            <a:r>
              <a:rPr lang="ko-KR" altLang="en-US" i="1" dirty="0" smtClean="0"/>
              <a:t>사원</a:t>
            </a:r>
            <a:r>
              <a:rPr lang="en-US" altLang="ko-KR" i="1" dirty="0" smtClean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175563" y="5138992"/>
            <a:ext cx="926810" cy="981804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4986754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4869160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개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4797152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35895" y="5795972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중</a:t>
            </a:r>
            <a:r>
              <a:rPr lang="ko-KR" altLang="en-US" dirty="0" smtClean="0"/>
              <a:t> 행 서브쿼리</a:t>
            </a:r>
            <a:endParaRPr lang="ko-KR" altLang="en-US" dirty="0"/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서브쿼리 사용시 실무에서 주의할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smtClean="0"/>
              <a:t>아래와 </a:t>
            </a:r>
            <a:r>
              <a:rPr lang="ko-KR" altLang="en-US" sz="2400" dirty="0" smtClean="0"/>
              <a:t>같은 경우 오류가 발생하니 주의한다</a:t>
            </a:r>
            <a:r>
              <a:rPr lang="en-US" altLang="ko-KR" sz="24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여러 행을 반환하는 서브쿼리와 단일 행 비교 연산자</a:t>
            </a:r>
            <a:r>
              <a:rPr lang="en-US" altLang="ko-KR" dirty="0" smtClean="0"/>
              <a:t>(</a:t>
            </a:r>
            <a:r>
              <a:rPr lang="en-US" altLang="ko-KR" dirty="0"/>
              <a:t>=, !=, &gt;, &gt;=, &lt;, &lt;=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함께 사용하는 경우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서브쿼리가 반환하는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수와 </a:t>
            </a:r>
            <a:r>
              <a:rPr lang="ko-KR" altLang="en-US" dirty="0" err="1" smtClean="0"/>
              <a:t>메인쿼리에서</a:t>
            </a:r>
            <a:r>
              <a:rPr lang="ko-KR" altLang="en-US" dirty="0" smtClean="0"/>
              <a:t> 비교되는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수가 다른 경우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서브쿼리 내에서 </a:t>
            </a:r>
            <a:r>
              <a:rPr lang="en-US" altLang="ko-KR" dirty="0" smtClean="0"/>
              <a:t>ORDER BY </a:t>
            </a:r>
            <a:r>
              <a:rPr lang="ko-KR" altLang="en-US" dirty="0" smtClean="0"/>
              <a:t>절이 사용되는 경우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서브쿼리의 결과가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순서</a:t>
            </a:r>
            <a:r>
              <a:rPr lang="en-US" altLang="ko-KR" dirty="0" smtClean="0"/>
              <a:t>(Join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Driving Table (</a:t>
            </a:r>
            <a:r>
              <a:rPr lang="ko-KR" altLang="en-US" dirty="0" err="1" smtClean="0"/>
              <a:t>드라이빙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두 개의 테이블이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되는 경우 먼저 처리되는 테이블을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가 설정된 칼럼을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절의 상수 조건에서 활용할 수 있어야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Driven Table (</a:t>
            </a:r>
            <a:r>
              <a:rPr lang="ko-KR" altLang="en-US" dirty="0" err="1" smtClean="0"/>
              <a:t>드리븐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두 개의 테이블이 </a:t>
            </a:r>
            <a:r>
              <a:rPr lang="en-US" altLang="ko-KR" dirty="0"/>
              <a:t>JOIN </a:t>
            </a:r>
            <a:r>
              <a:rPr lang="ko-KR" altLang="en-US" dirty="0"/>
              <a:t>되는 경우 </a:t>
            </a:r>
            <a:r>
              <a:rPr lang="ko-KR" altLang="en-US" dirty="0" smtClean="0"/>
              <a:t>나중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ko-KR" altLang="en-US" dirty="0"/>
              <a:t>처리되는 테이블을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Driving Table </a:t>
            </a:r>
            <a:r>
              <a:rPr lang="ko-KR" altLang="en-US" dirty="0" smtClean="0"/>
              <a:t>로부터 상수 값을 받아서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좋은 조인 순서</a:t>
            </a:r>
            <a:r>
              <a:rPr lang="en-US" altLang="ko-KR" dirty="0" smtClean="0"/>
              <a:t>(JOIN ORDER)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580644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처리범위가 적은 쪽에서부터 </a:t>
            </a:r>
            <a:r>
              <a:rPr lang="ko-KR" altLang="en-US" dirty="0" err="1" smtClean="0"/>
              <a:t>드라이빙</a:t>
            </a:r>
            <a:r>
              <a:rPr lang="ko-KR" altLang="en-US" dirty="0" smtClean="0"/>
              <a:t> 되는 것이 좋다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서브쿼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56994</TotalTime>
  <Words>694</Words>
  <Application>Microsoft Office PowerPoint</Application>
  <PresentationFormat>화면 슬라이드 쇼(4:3)</PresentationFormat>
  <Paragraphs>210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서브쿼리 사용시 실무에서 주의할 사항</vt:lpstr>
      <vt:lpstr>조인 순서(Join order)</vt:lpstr>
      <vt:lpstr>INSERT 와 서브쿼리</vt:lpstr>
      <vt:lpstr>update 와 서브쿼리</vt:lpstr>
      <vt:lpstr>DELETE 와 서브쿼리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345</cp:revision>
  <dcterms:created xsi:type="dcterms:W3CDTF">2018-05-10T00:35:19Z</dcterms:created>
  <dcterms:modified xsi:type="dcterms:W3CDTF">2020-04-01T09:58:25Z</dcterms:modified>
</cp:coreProperties>
</file>