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89" r:id="rId2"/>
    <p:sldId id="341" r:id="rId3"/>
    <p:sldId id="322" r:id="rId4"/>
    <p:sldId id="321" r:id="rId5"/>
    <p:sldId id="323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66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altLang="ko-KR" dirty="0" smtClean="0"/>
              <a:t>2020 DBMS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뷰</a:t>
            </a:r>
            <a:endParaRPr lang="ko-KR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704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뷰</a:t>
            </a:r>
            <a:endParaRPr lang="ko-KR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ts val="800"/>
        </a:spcBef>
        <a:buFont typeface="+mj-lt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고급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작성하기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2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뷰</a:t>
            </a:r>
            <a:r>
              <a:rPr lang="en-US" altLang="ko-KR" dirty="0" smtClean="0"/>
              <a:t>(</a:t>
            </a:r>
            <a:r>
              <a:rPr lang="en-US" altLang="ko-KR" dirty="0" smtClean="0"/>
              <a:t>VIEW)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뷰</a:t>
            </a:r>
            <a:r>
              <a:rPr lang="en-US" altLang="ko-KR" dirty="0" smtClean="0"/>
              <a:t>(VIEW)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하나 이상의 기본 테이블이나 다른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이용하여 생성하는 가상 테이블이다</a:t>
            </a:r>
            <a:r>
              <a:rPr lang="en-US" altLang="ko-KR" dirty="0" smtClean="0"/>
              <a:t>.</a:t>
            </a:r>
          </a:p>
          <a:p>
            <a:pPr marL="809244" lvl="3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가상 테이블</a:t>
            </a:r>
            <a:r>
              <a:rPr lang="en-US" altLang="ko-KR" dirty="0" smtClean="0"/>
              <a:t>?</a:t>
            </a:r>
          </a:p>
          <a:p>
            <a:pPr marL="809244" lvl="3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실제 디스크에 저장되지는 않고 정의만 데이터사전에 따로 저장되는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err="1" smtClean="0"/>
              <a:t>뷰에</a:t>
            </a:r>
            <a:r>
              <a:rPr lang="ko-KR" altLang="en-US" dirty="0" smtClean="0"/>
              <a:t> 대한 수정 결과를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정의한 기본 테이블에 적용할 수 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장점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데이터를 보호할 수 있다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사용자가 보고 싶은 데이터만 제공하는 편의성이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80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7520940" cy="456163"/>
          </a:xfrm>
        </p:spPr>
        <p:txBody>
          <a:bodyPr>
            <a:noAutofit/>
          </a:bodyPr>
          <a:lstStyle/>
          <a:p>
            <a:r>
              <a:rPr lang="ko-KR" altLang="en-US" b="0" dirty="0" smtClean="0"/>
              <a:t>테이블의 결과를 테이블의 형태로 표현한다</a:t>
            </a:r>
            <a:r>
              <a:rPr lang="en-US" altLang="ko-KR" b="0" dirty="0" smtClean="0"/>
              <a:t>.</a:t>
            </a: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1560" y="1546389"/>
            <a:ext cx="7560839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CREATE VIEW </a:t>
            </a:r>
            <a:r>
              <a:rPr lang="ko-KR" altLang="en-US" i="1" dirty="0" err="1" smtClean="0"/>
              <a:t>뷰</a:t>
            </a:r>
            <a:r>
              <a:rPr lang="en-US" altLang="ko-KR" i="1" dirty="0" smtClean="0"/>
              <a:t>_</a:t>
            </a:r>
            <a:r>
              <a:rPr lang="ko-KR" altLang="en-US" i="1" dirty="0" smtClean="0"/>
              <a:t>이름 </a:t>
            </a:r>
            <a:r>
              <a:rPr lang="en-US" altLang="ko-KR" dirty="0" smtClean="0"/>
              <a:t>AS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SUBQUERY;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144788"/>
              </p:ext>
            </p:extLst>
          </p:nvPr>
        </p:nvGraphicFramePr>
        <p:xfrm>
          <a:off x="611560" y="2578209"/>
          <a:ext cx="7537574" cy="16627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0064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1015946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1286864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  <a:gridCol w="948216">
                  <a:extLst>
                    <a:ext uri="{9D8B030D-6E8A-4147-A177-3AD203B41FA5}">
                      <a16:colId xmlns="" xmlns:a16="http://schemas.microsoft.com/office/drawing/2014/main" val="927396900"/>
                    </a:ext>
                  </a:extLst>
                </a:gridCol>
                <a:gridCol w="812756">
                  <a:extLst>
                    <a:ext uri="{9D8B030D-6E8A-4147-A177-3AD203B41FA5}">
                      <a16:colId xmlns="" xmlns:a16="http://schemas.microsoft.com/office/drawing/2014/main" val="4177475737"/>
                    </a:ext>
                  </a:extLst>
                </a:gridCol>
                <a:gridCol w="1286864">
                  <a:extLst>
                    <a:ext uri="{9D8B030D-6E8A-4147-A177-3AD203B41FA5}">
                      <a16:colId xmlns="" xmlns:a16="http://schemas.microsoft.com/office/drawing/2014/main" val="2246781654"/>
                    </a:ext>
                  </a:extLst>
                </a:gridCol>
                <a:gridCol w="1286864">
                  <a:extLst>
                    <a:ext uri="{9D8B030D-6E8A-4147-A177-3AD203B41FA5}">
                      <a16:colId xmlns="" xmlns:a16="http://schemas.microsoft.com/office/drawing/2014/main" val="825893813"/>
                    </a:ext>
                  </a:extLst>
                </a:gridCol>
              </a:tblGrid>
              <a:tr h="354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emp_no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name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department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position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gender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hire_date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Salary</a:t>
                      </a:r>
                      <a:endParaRPr lang="ko-KR" altLang="en-US" sz="120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1001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구창민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과장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M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1995-05-01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5000000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1002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김민서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M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2017-09-01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2500000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1003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이은영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부장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1990-09-01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5500000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1004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한성일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과장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M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1993-04-01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5000000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016137"/>
              </p:ext>
            </p:extLst>
          </p:nvPr>
        </p:nvGraphicFramePr>
        <p:xfrm>
          <a:off x="6207980" y="4302588"/>
          <a:ext cx="1916010" cy="16627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0064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1015946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</a:tblGrid>
              <a:tr h="354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emp_no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name</a:t>
                      </a:r>
                      <a:endParaRPr lang="ko-KR" altLang="en-US" sz="120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구창민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김민서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1003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이은영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1004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한성일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26" name="위로 굽은 화살표 25"/>
          <p:cNvSpPr/>
          <p:nvPr/>
        </p:nvSpPr>
        <p:spPr>
          <a:xfrm rot="16200000" flipH="1" flipV="1">
            <a:off x="3264831" y="2907499"/>
            <a:ext cx="1108593" cy="3966864"/>
          </a:xfrm>
          <a:prstGeom prst="bent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43379" y="5373216"/>
            <a:ext cx="3664725" cy="47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직원번호와 이름만 검색하여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뷰</a:t>
            </a:r>
            <a:r>
              <a:rPr lang="ko-KR" altLang="en-US" sz="1600" dirty="0" smtClean="0">
                <a:solidFill>
                  <a:schemeClr val="tx1"/>
                </a:solidFill>
              </a:rPr>
              <a:t> 생성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96192" y="2505545"/>
            <a:ext cx="1944216" cy="18541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 err="1" smtClean="0"/>
              <a:t>뷰</a:t>
            </a:r>
            <a:r>
              <a:rPr lang="en-US" altLang="ko-KR" dirty="0" smtClean="0"/>
              <a:t>(VIEW)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61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톱니 모양의 오른쪽 화살표 11"/>
          <p:cNvSpPr/>
          <p:nvPr/>
        </p:nvSpPr>
        <p:spPr>
          <a:xfrm rot="5400000">
            <a:off x="4159386" y="3877768"/>
            <a:ext cx="775634" cy="598179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72227"/>
            <a:ext cx="7520940" cy="456163"/>
          </a:xfrm>
        </p:spPr>
        <p:txBody>
          <a:bodyPr>
            <a:noAutofit/>
          </a:bodyPr>
          <a:lstStyle/>
          <a:p>
            <a:r>
              <a:rPr lang="ko-KR" altLang="en-US" sz="2000" b="0" dirty="0" smtClean="0"/>
              <a:t>테이블의 결과를 테이블의 형태로 표현</a:t>
            </a:r>
            <a:endParaRPr lang="ko-KR" altLang="en-US" sz="2000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0396" y="1511692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solidFill>
                  <a:prstClr val="black"/>
                </a:solidFill>
              </a:rPr>
              <a:t>employee</a:t>
            </a:r>
            <a:endParaRPr kumimoji="1" lang="en-US" altLang="ko-KR" kern="0" dirty="0">
              <a:solidFill>
                <a:prstClr val="black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381954"/>
              </p:ext>
            </p:extLst>
          </p:nvPr>
        </p:nvGraphicFramePr>
        <p:xfrm>
          <a:off x="467544" y="1957696"/>
          <a:ext cx="8282372" cy="16627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3196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1183196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1183196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  <a:gridCol w="1183196">
                  <a:extLst>
                    <a:ext uri="{9D8B030D-6E8A-4147-A177-3AD203B41FA5}">
                      <a16:colId xmlns="" xmlns:a16="http://schemas.microsoft.com/office/drawing/2014/main" val="927396900"/>
                    </a:ext>
                  </a:extLst>
                </a:gridCol>
                <a:gridCol w="1183196">
                  <a:extLst>
                    <a:ext uri="{9D8B030D-6E8A-4147-A177-3AD203B41FA5}">
                      <a16:colId xmlns="" xmlns:a16="http://schemas.microsoft.com/office/drawing/2014/main" val="4177475737"/>
                    </a:ext>
                  </a:extLst>
                </a:gridCol>
                <a:gridCol w="1183196">
                  <a:extLst>
                    <a:ext uri="{9D8B030D-6E8A-4147-A177-3AD203B41FA5}">
                      <a16:colId xmlns="" xmlns:a16="http://schemas.microsoft.com/office/drawing/2014/main" val="2246781654"/>
                    </a:ext>
                  </a:extLst>
                </a:gridCol>
                <a:gridCol w="1183196">
                  <a:extLst>
                    <a:ext uri="{9D8B030D-6E8A-4147-A177-3AD203B41FA5}">
                      <a16:colId xmlns="" xmlns:a16="http://schemas.microsoft.com/office/drawing/2014/main" val="825893813"/>
                    </a:ext>
                  </a:extLst>
                </a:gridCol>
              </a:tblGrid>
              <a:tr h="354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emp_no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name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department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position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gender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hire_date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Salary</a:t>
                      </a:r>
                      <a:endParaRPr lang="ko-KR" altLang="en-US" sz="120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1001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구창민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과장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M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1995-05-01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5000000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1002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김민서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2017-09-01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2500000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1003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이은영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부장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1990-09-01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5500000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1004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한성일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과장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M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1993-04-01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5000000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51520" y="2276873"/>
            <a:ext cx="8640960" cy="358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3264847"/>
            <a:ext cx="8640960" cy="380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150572"/>
              </p:ext>
            </p:extLst>
          </p:nvPr>
        </p:nvGraphicFramePr>
        <p:xfrm>
          <a:off x="467542" y="4765458"/>
          <a:ext cx="8280923" cy="100839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2989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1182989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1182989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  <a:gridCol w="1182989">
                  <a:extLst>
                    <a:ext uri="{9D8B030D-6E8A-4147-A177-3AD203B41FA5}">
                      <a16:colId xmlns="" xmlns:a16="http://schemas.microsoft.com/office/drawing/2014/main" val="927396900"/>
                    </a:ext>
                  </a:extLst>
                </a:gridCol>
                <a:gridCol w="1182989">
                  <a:extLst>
                    <a:ext uri="{9D8B030D-6E8A-4147-A177-3AD203B41FA5}">
                      <a16:colId xmlns="" xmlns:a16="http://schemas.microsoft.com/office/drawing/2014/main" val="4177475737"/>
                    </a:ext>
                  </a:extLst>
                </a:gridCol>
                <a:gridCol w="1182989">
                  <a:extLst>
                    <a:ext uri="{9D8B030D-6E8A-4147-A177-3AD203B41FA5}">
                      <a16:colId xmlns="" xmlns:a16="http://schemas.microsoft.com/office/drawing/2014/main" val="2246781654"/>
                    </a:ext>
                  </a:extLst>
                </a:gridCol>
                <a:gridCol w="1182989">
                  <a:extLst>
                    <a:ext uri="{9D8B030D-6E8A-4147-A177-3AD203B41FA5}">
                      <a16:colId xmlns="" xmlns:a16="http://schemas.microsoft.com/office/drawing/2014/main" val="825893813"/>
                    </a:ext>
                  </a:extLst>
                </a:gridCol>
              </a:tblGrid>
              <a:tr h="354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emp_no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name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department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position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gender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hire_date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Salary</a:t>
                      </a:r>
                      <a:endParaRPr lang="ko-KR" altLang="en-US" sz="120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구창민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과장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M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1995-05-01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5000000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1004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한성일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과장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1993-04-01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5000000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 err="1" smtClean="0"/>
              <a:t>뷰</a:t>
            </a:r>
            <a:r>
              <a:rPr lang="en-US" altLang="ko-KR" dirty="0" smtClean="0"/>
              <a:t>(</a:t>
            </a:r>
            <a:r>
              <a:rPr lang="en-US" altLang="ko-KR" dirty="0" smtClean="0"/>
              <a:t>VIEW)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03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020" y="1124744"/>
            <a:ext cx="7488832" cy="697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뷰는</a:t>
            </a:r>
            <a:r>
              <a:rPr lang="ko-KR" altLang="en-US" sz="1600" b="1" dirty="0"/>
              <a:t> 복잡한 질의를 간단하게 표현할 수 </a:t>
            </a:r>
            <a:r>
              <a:rPr lang="ko-KR" altLang="en-US" sz="1600" b="1" dirty="0" smtClean="0"/>
              <a:t>있다</a:t>
            </a:r>
            <a:r>
              <a:rPr lang="en-US" altLang="ko-KR" sz="1600" b="1" dirty="0" smtClean="0"/>
              <a:t>.</a:t>
            </a:r>
          </a:p>
          <a:p>
            <a:pPr marL="742950" lvl="1" indent="-285750" algn="just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 err="1" smtClean="0"/>
              <a:t>뷰는</a:t>
            </a:r>
            <a:r>
              <a:rPr lang="ko-KR" altLang="en-US" sz="1600" b="1" dirty="0" smtClean="0"/>
              <a:t> 다중 테이블에서 질의하여 표현할 수 있다</a:t>
            </a:r>
            <a:r>
              <a:rPr lang="en-US" altLang="ko-KR" sz="1600" b="1" dirty="0" smtClean="0"/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1024" y="2034700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smtClean="0">
                <a:solidFill>
                  <a:prstClr val="black"/>
                </a:solidFill>
              </a:rPr>
              <a:t>employee</a:t>
            </a:r>
            <a:endParaRPr kumimoji="1" lang="en-US" altLang="ko-KR" kern="0">
              <a:solidFill>
                <a:prstClr val="black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487387"/>
              </p:ext>
            </p:extLst>
          </p:nvPr>
        </p:nvGraphicFramePr>
        <p:xfrm>
          <a:off x="528173" y="2480704"/>
          <a:ext cx="5357709" cy="16627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5387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765387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765387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  <a:gridCol w="765387">
                  <a:extLst>
                    <a:ext uri="{9D8B030D-6E8A-4147-A177-3AD203B41FA5}">
                      <a16:colId xmlns="" xmlns:a16="http://schemas.microsoft.com/office/drawing/2014/main" val="927396900"/>
                    </a:ext>
                  </a:extLst>
                </a:gridCol>
                <a:gridCol w="765387">
                  <a:extLst>
                    <a:ext uri="{9D8B030D-6E8A-4147-A177-3AD203B41FA5}">
                      <a16:colId xmlns="" xmlns:a16="http://schemas.microsoft.com/office/drawing/2014/main" val="4177475737"/>
                    </a:ext>
                  </a:extLst>
                </a:gridCol>
                <a:gridCol w="765387">
                  <a:extLst>
                    <a:ext uri="{9D8B030D-6E8A-4147-A177-3AD203B41FA5}">
                      <a16:colId xmlns="" xmlns:a16="http://schemas.microsoft.com/office/drawing/2014/main" val="2246781654"/>
                    </a:ext>
                  </a:extLst>
                </a:gridCol>
                <a:gridCol w="765387">
                  <a:extLst>
                    <a:ext uri="{9D8B030D-6E8A-4147-A177-3AD203B41FA5}">
                      <a16:colId xmlns="" xmlns:a16="http://schemas.microsoft.com/office/drawing/2014/main" val="825893813"/>
                    </a:ext>
                  </a:extLst>
                </a:gridCol>
              </a:tblGrid>
              <a:tr h="354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emp_no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name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depart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position</a:t>
                      </a:r>
                      <a:endParaRPr lang="ko-KR" altLang="en-US" sz="10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gender</a:t>
                      </a:r>
                      <a:endParaRPr lang="ko-KR" altLang="en-US" sz="10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hire_date</a:t>
                      </a:r>
                      <a:endParaRPr lang="ko-KR" altLang="en-US" sz="10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Salary</a:t>
                      </a:r>
                      <a:endParaRPr lang="ko-KR" altLang="en-US" sz="100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구창민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과장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M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김민서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이은영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부장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5500000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한성일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과장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M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45935" y="2157803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smtClean="0">
                <a:solidFill>
                  <a:prstClr val="black"/>
                </a:solidFill>
              </a:rPr>
              <a:t>department</a:t>
            </a:r>
            <a:endParaRPr kumimoji="1" lang="en-US" altLang="ko-KR" kern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293060"/>
              </p:ext>
            </p:extLst>
          </p:nvPr>
        </p:nvGraphicFramePr>
        <p:xfrm>
          <a:off x="6071017" y="2512644"/>
          <a:ext cx="2749455" cy="13279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3231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dept_no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dept_name</a:t>
                      </a:r>
                      <a:endParaRPr lang="ko-KR" altLang="en-US" sz="11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location</a:t>
                      </a:r>
                      <a:endParaRPr lang="ko-KR" altLang="en-US" sz="110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영업부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대구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인사부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서울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총무부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대구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기획부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서울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28173" y="2480704"/>
            <a:ext cx="2315635" cy="1668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71017" y="2500145"/>
            <a:ext cx="1741343" cy="1340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63688" y="4149080"/>
            <a:ext cx="45719" cy="115212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88219" y="3840555"/>
            <a:ext cx="53469" cy="141493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63688" y="5255489"/>
            <a:ext cx="4248472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164136"/>
              </p:ext>
            </p:extLst>
          </p:nvPr>
        </p:nvGraphicFramePr>
        <p:xfrm>
          <a:off x="5294947" y="4745404"/>
          <a:ext cx="3528391" cy="13878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62172">
                  <a:extLst>
                    <a:ext uri="{9D8B030D-6E8A-4147-A177-3AD203B41FA5}">
                      <a16:colId xmlns="" xmlns:a16="http://schemas.microsoft.com/office/drawing/2014/main" val="3114666513"/>
                    </a:ext>
                  </a:extLst>
                </a:gridCol>
                <a:gridCol w="885443">
                  <a:extLst>
                    <a:ext uri="{9D8B030D-6E8A-4147-A177-3AD203B41FA5}">
                      <a16:colId xmlns="" xmlns:a16="http://schemas.microsoft.com/office/drawing/2014/main" val="2763180441"/>
                    </a:ext>
                  </a:extLst>
                </a:gridCol>
                <a:gridCol w="927527">
                  <a:extLst>
                    <a:ext uri="{9D8B030D-6E8A-4147-A177-3AD203B41FA5}">
                      <a16:colId xmlns="" xmlns:a16="http://schemas.microsoft.com/office/drawing/2014/main" val="2595624147"/>
                    </a:ext>
                  </a:extLst>
                </a:gridCol>
                <a:gridCol w="753249">
                  <a:extLst>
                    <a:ext uri="{9D8B030D-6E8A-4147-A177-3AD203B41FA5}">
                      <a16:colId xmlns="" xmlns:a16="http://schemas.microsoft.com/office/drawing/2014/main" val="1936591001"/>
                    </a:ext>
                  </a:extLst>
                </a:gridCol>
              </a:tblGrid>
              <a:tr h="299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emp_no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name</a:t>
                      </a:r>
                      <a:endParaRPr lang="ko-KR" altLang="en-US" sz="11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dept_name</a:t>
                      </a:r>
                      <a:endParaRPr lang="ko-KR" altLang="en-US" sz="11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position</a:t>
                      </a:r>
                      <a:endParaRPr lang="ko-KR" altLang="en-US" sz="110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19151950"/>
                  </a:ext>
                </a:extLst>
              </a:tr>
              <a:tr h="18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1001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구창민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영업부</a:t>
                      </a:r>
                      <a:endParaRPr lang="en-US" altLang="ko-KR" sz="11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과장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67937177"/>
                  </a:ext>
                </a:extLst>
              </a:tr>
              <a:tr h="276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1002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김민서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영업부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사원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506636"/>
                  </a:ext>
                </a:extLst>
              </a:tr>
              <a:tr h="276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1003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이은영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인사부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부장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78617479"/>
                  </a:ext>
                </a:extLst>
              </a:tr>
              <a:tr h="276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1004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한성일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인사부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과장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57108919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5229263" y="4365104"/>
            <a:ext cx="1430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depart_view</a:t>
            </a:r>
            <a:endParaRPr lang="ko-KR" altLang="en-US" dirty="0"/>
          </a:p>
        </p:txBody>
      </p:sp>
      <p:sp>
        <p:nvSpPr>
          <p:cNvPr id="2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 err="1" smtClean="0"/>
              <a:t>뷰</a:t>
            </a:r>
            <a:r>
              <a:rPr lang="en-US" altLang="ko-KR" dirty="0" smtClean="0"/>
              <a:t>(</a:t>
            </a:r>
            <a:r>
              <a:rPr lang="en-US" altLang="ko-KR" dirty="0" smtClean="0"/>
              <a:t>VIEW)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879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58007</TotalTime>
  <Words>294</Words>
  <Application>Microsoft Office PowerPoint</Application>
  <PresentationFormat>화면 슬라이드 쇼(4:3)</PresentationFormat>
  <Paragraphs>205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각</vt:lpstr>
      <vt:lpstr>고급 SQL 작성하기_뷰</vt:lpstr>
      <vt:lpstr>뷰(VIEW)</vt:lpstr>
      <vt:lpstr>뷰(VIEW) 생성</vt:lpstr>
      <vt:lpstr>뷰(VIEW)</vt:lpstr>
      <vt:lpstr>뷰(VIEW)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PC</cp:lastModifiedBy>
  <cp:revision>349</cp:revision>
  <dcterms:created xsi:type="dcterms:W3CDTF">2018-05-10T00:35:19Z</dcterms:created>
  <dcterms:modified xsi:type="dcterms:W3CDTF">2020-04-01T10:02:54Z</dcterms:modified>
</cp:coreProperties>
</file>