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6" r:id="rId7"/>
    <p:sldId id="267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4146" autoAdjust="0"/>
  </p:normalViewPr>
  <p:slideViewPr>
    <p:cSldViewPr snapToGrid="0">
      <p:cViewPr varScale="1">
        <p:scale>
          <a:sx n="67" d="100"/>
          <a:sy n="67" d="100"/>
        </p:scale>
        <p:origin x="14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2CADC-3B48-4DBE-87BA-3850E57AE423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DBA48-21DA-4775-B8DE-032743E63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전체적으로 저희가 </a:t>
            </a:r>
            <a:endParaRPr lang="en-US" altLang="ko-KR" dirty="0"/>
          </a:p>
          <a:p>
            <a:r>
              <a:rPr lang="ko-KR" altLang="en-US" dirty="0"/>
              <a:t>처음에 이미지 전처리를 합니다</a:t>
            </a:r>
            <a:r>
              <a:rPr lang="en-US" altLang="ko-KR" dirty="0"/>
              <a:t>. </a:t>
            </a:r>
            <a:r>
              <a:rPr lang="ko-KR" altLang="en-US" dirty="0"/>
              <a:t>각자 </a:t>
            </a:r>
            <a:r>
              <a:rPr lang="ko-KR" altLang="en-US" dirty="0" err="1"/>
              <a:t>트레인이미지</a:t>
            </a:r>
            <a:r>
              <a:rPr lang="ko-KR" altLang="en-US" dirty="0"/>
              <a:t> 개와 고양이 각각  </a:t>
            </a:r>
            <a:r>
              <a:rPr lang="en-US" altLang="ko-KR" dirty="0"/>
              <a:t>1000</a:t>
            </a:r>
            <a:r>
              <a:rPr lang="ko-KR" altLang="en-US" dirty="0"/>
              <a:t>장씩 해서 </a:t>
            </a:r>
            <a:r>
              <a:rPr lang="en-US" altLang="ko-KR" dirty="0"/>
              <a:t>2000</a:t>
            </a:r>
            <a:r>
              <a:rPr lang="ko-KR" altLang="en-US" dirty="0"/>
              <a:t>장을 준비하고</a:t>
            </a:r>
            <a:endParaRPr lang="en-US" altLang="ko-KR" dirty="0"/>
          </a:p>
          <a:p>
            <a:r>
              <a:rPr lang="ko-KR" altLang="en-US" dirty="0"/>
              <a:t>테스트 이미지도 각각 </a:t>
            </a:r>
            <a:r>
              <a:rPr lang="en-US" altLang="ko-KR" dirty="0"/>
              <a:t>400</a:t>
            </a:r>
            <a:r>
              <a:rPr lang="ko-KR" altLang="en-US" dirty="0"/>
              <a:t>장씩 해서 총 </a:t>
            </a:r>
            <a:r>
              <a:rPr lang="en-US" altLang="ko-KR" dirty="0"/>
              <a:t>800</a:t>
            </a:r>
            <a:r>
              <a:rPr lang="ko-KR" altLang="en-US" dirty="0"/>
              <a:t>장을 준비합니다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이미지 사이즈는 저희 컴퓨터와 시간을 고려해서 </a:t>
            </a:r>
            <a:r>
              <a:rPr lang="en-US" altLang="ko-KR" dirty="0"/>
              <a:t>48*48</a:t>
            </a:r>
            <a:r>
              <a:rPr lang="ko-KR" altLang="en-US" dirty="0"/>
              <a:t>로 바꿨습니다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각자 </a:t>
            </a:r>
            <a:r>
              <a:rPr lang="ko-KR" altLang="en-US" dirty="0" err="1"/>
              <a:t>조사하고자하는</a:t>
            </a:r>
            <a:r>
              <a:rPr lang="ko-KR" altLang="en-US" dirty="0"/>
              <a:t> 모델링으로 조사를 하고 각각의 모델평가 기준을 가지고 평가를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BA48-21DA-4775-B8DE-032743E63D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2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나온 실험결과는 </a:t>
            </a:r>
            <a:r>
              <a:rPr lang="en-US" altLang="ko-KR" dirty="0" err="1"/>
              <a:t>pca</a:t>
            </a:r>
            <a:r>
              <a:rPr lang="ko-KR" altLang="en-US" dirty="0"/>
              <a:t>를 통해 </a:t>
            </a:r>
            <a:r>
              <a:rPr lang="en-US" altLang="ko-KR" dirty="0"/>
              <a:t>4</a:t>
            </a:r>
            <a:r>
              <a:rPr lang="ko-KR" altLang="en-US" dirty="0"/>
              <a:t>개로 차원을 줄이기로 하였습니다</a:t>
            </a:r>
            <a:r>
              <a:rPr lang="en-US" altLang="ko-KR" dirty="0"/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다시 줄인 차원을 가지고 그리드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하고 가중치를 동등하게 주기로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BA48-21DA-4775-B8DE-032743E63D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2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그결과를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 트레이닝 시켜서 조사한결과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트레인 이미지는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확률의 정확도를 보였고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이미지는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확률의 정확도를 보였습니다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미루어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카테고리를 분류하는 것에 있어서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눈을 감고 찍어도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 나온다는 것을 감안하며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 개와 고양이 이미지를 구분하는 것은 효과적이지 않다고 판단하였습니다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BA48-21DA-4775-B8DE-032743E63D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0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그결과를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 트레이닝 시켜서 조사한결과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트레인 이미지는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확률의 정확도를 보였고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이미지는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확률의 정확도를 보였습니다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미루어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카테고리를 분류하는 것에 있어서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눈을 감고 찍어도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 나온다는 것을 감안하며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 개와 고양이 이미지를 구분하는 것은 효과적이지 않다고 판단하였습니다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BA48-21DA-4775-B8DE-032743E63D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DBA48-21DA-4775-B8DE-032743E63D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6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2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5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9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1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6753-10B4-46AC-A2A8-DE1F74357136}" type="datetimeFigureOut">
              <a:rPr lang="ko-KR" altLang="en-US" smtClean="0"/>
              <a:t>2017-06-06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CD6D-1088-4C77-9E9B-50895314B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8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409" y="1556339"/>
            <a:ext cx="486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Cats</a:t>
            </a:r>
            <a:r>
              <a:rPr lang="ko-KR" altLang="en-US" sz="54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and</a:t>
            </a:r>
            <a:r>
              <a:rPr lang="ko-KR" altLang="en-US" sz="54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Dogs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5166" y="3629756"/>
            <a:ext cx="322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Image classification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808940" y="1120012"/>
            <a:ext cx="4574119" cy="382258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61409" y="5564673"/>
            <a:ext cx="486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65952" y="2026558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Introduction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9568" y="2746638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u="sng" dirty="0">
                <a:solidFill>
                  <a:srgbClr val="FFC000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I</a:t>
            </a:r>
            <a:r>
              <a:rPr lang="en-US" altLang="ko-KR" sz="60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NDEX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961896" y="1892803"/>
            <a:ext cx="0" cy="30258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65952" y="276870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Strategy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5952" y="348878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5952" y="420886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578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1"/>
            <a:ext cx="12231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003" y="-26348"/>
            <a:ext cx="12192000" cy="6884348"/>
          </a:xfrm>
          <a:prstGeom prst="rect">
            <a:avLst/>
          </a:prstGeom>
          <a:solidFill>
            <a:schemeClr val="tx1">
              <a:lumMod val="95000"/>
              <a:lumOff val="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494" y="212930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en-US" altLang="ko-KR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Kaggle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85664" y="-26348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114" y="500020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09060" y="3079485"/>
            <a:ext cx="66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617" y="5053071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분석 목표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0503" y="4806850"/>
            <a:ext cx="7380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분류 모델 </a:t>
            </a:r>
            <a:r>
              <a:rPr lang="en-US" altLang="ko-KR" sz="32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knn,svm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공부 </a:t>
            </a:r>
            <a:endParaRPr lang="en-US" altLang="ko-KR" sz="32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모델 평가 </a:t>
            </a:r>
            <a:endParaRPr lang="en-US" altLang="ko-KR" sz="32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0502" y="2214854"/>
            <a:ext cx="7380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이미지 분류에 있어서 오래된 입문형 문제</a:t>
            </a:r>
            <a:endParaRPr lang="en-US" altLang="ko-KR" sz="32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Cats and Dogs</a:t>
            </a:r>
          </a:p>
        </p:txBody>
      </p:sp>
    </p:spTree>
    <p:extLst>
      <p:ext uri="{BB962C8B-B14F-4D97-AF65-F5344CB8AC3E}">
        <p14:creationId xmlns:p14="http://schemas.microsoft.com/office/powerpoint/2010/main" val="171076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1"/>
            <a:ext cx="12231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2" y="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7114" y="2404819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이미지 </a:t>
            </a:r>
            <a:r>
              <a:rPr lang="ko-KR" altLang="en-US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전처리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85664" y="-26348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114" y="500020"/>
            <a:ext cx="6840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How?</a:t>
            </a:r>
            <a:endParaRPr lang="en-US" altLang="ko-KR" sz="35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862" y="238242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모델 적용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6610" y="238242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모델 평가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81" y="3556379"/>
            <a:ext cx="415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Train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image 20000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image 5000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Size  -&gt; Size(64,64)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흑백으로 처리 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가우시안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블러</a:t>
            </a:r>
            <a:r>
              <a:rPr lang="ko-KR" altLang="en-US" dirty="0">
                <a:solidFill>
                  <a:schemeClr val="bg1"/>
                </a:solidFill>
              </a:rPr>
              <a:t> 사용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9934" y="382782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KNN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화살표: 오른쪽 3"/>
          <p:cNvSpPr/>
          <p:nvPr/>
        </p:nvSpPr>
        <p:spPr>
          <a:xfrm>
            <a:off x="3554297" y="2504945"/>
            <a:ext cx="1177290" cy="3450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664" y="44489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6610" y="3833378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평가 기준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accuracy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화살표: 오른쪽 16"/>
          <p:cNvSpPr/>
          <p:nvPr/>
        </p:nvSpPr>
        <p:spPr>
          <a:xfrm>
            <a:off x="7460409" y="2524663"/>
            <a:ext cx="1177290" cy="34508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1"/>
            <a:ext cx="12231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499" y="-26348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5664" y="-26348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114" y="50002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전처리</a:t>
            </a:r>
            <a:endParaRPr lang="en-US" altLang="ko-KR" sz="36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25834" y="2104485"/>
            <a:ext cx="9424143" cy="1884515"/>
            <a:chOff x="768584" y="1818911"/>
            <a:chExt cx="9424143" cy="188451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84" y="1818911"/>
              <a:ext cx="2019123" cy="1884515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313" y="1827580"/>
              <a:ext cx="1943372" cy="1813814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365" y="2524445"/>
              <a:ext cx="609600" cy="609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347" y="2505478"/>
              <a:ext cx="533380" cy="6096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5" name="화살표: 오른쪽 14"/>
            <p:cNvSpPr/>
            <p:nvPr/>
          </p:nvSpPr>
          <p:spPr>
            <a:xfrm>
              <a:off x="2886210" y="2656703"/>
              <a:ext cx="1177290" cy="34508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6" name="화살표: 오른쪽 15"/>
            <p:cNvSpPr/>
            <p:nvPr/>
          </p:nvSpPr>
          <p:spPr>
            <a:xfrm>
              <a:off x="6232534" y="2637737"/>
              <a:ext cx="1177290" cy="34508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7" name="화살표: 오른쪽 16"/>
            <p:cNvSpPr/>
            <p:nvPr/>
          </p:nvSpPr>
          <p:spPr>
            <a:xfrm>
              <a:off x="8272355" y="2637736"/>
              <a:ext cx="1177290" cy="34508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27000" y="4840392"/>
            <a:ext cx="5776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흑백 전환 및 </a:t>
            </a:r>
            <a:r>
              <a:rPr lang="ko-KR" altLang="en-US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가우시안</a:t>
            </a:r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블러</a:t>
            </a:r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필터 적용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15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1"/>
            <a:ext cx="12231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2" y="-26348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5664" y="-26348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114" y="50002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Result–KNN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10848"/>
              </p:ext>
            </p:extLst>
          </p:nvPr>
        </p:nvGraphicFramePr>
        <p:xfrm>
          <a:off x="877114" y="1762652"/>
          <a:ext cx="6133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657">
                  <a:extLst>
                    <a:ext uri="{9D8B030D-6E8A-4147-A177-3AD203B41FA5}">
                      <a16:colId xmlns:a16="http://schemas.microsoft.com/office/drawing/2014/main" val="1005732485"/>
                    </a:ext>
                  </a:extLst>
                </a:gridCol>
                <a:gridCol w="1226657">
                  <a:extLst>
                    <a:ext uri="{9D8B030D-6E8A-4147-A177-3AD203B41FA5}">
                      <a16:colId xmlns:a16="http://schemas.microsoft.com/office/drawing/2014/main" val="1937569110"/>
                    </a:ext>
                  </a:extLst>
                </a:gridCol>
                <a:gridCol w="1226657">
                  <a:extLst>
                    <a:ext uri="{9D8B030D-6E8A-4147-A177-3AD203B41FA5}">
                      <a16:colId xmlns:a16="http://schemas.microsoft.com/office/drawing/2014/main" val="3384203574"/>
                    </a:ext>
                  </a:extLst>
                </a:gridCol>
                <a:gridCol w="1226657">
                  <a:extLst>
                    <a:ext uri="{9D8B030D-6E8A-4147-A177-3AD203B41FA5}">
                      <a16:colId xmlns:a16="http://schemas.microsoft.com/office/drawing/2014/main" val="3966573957"/>
                    </a:ext>
                  </a:extLst>
                </a:gridCol>
                <a:gridCol w="1226657">
                  <a:extLst>
                    <a:ext uri="{9D8B030D-6E8A-4147-A177-3AD203B41FA5}">
                      <a16:colId xmlns:a16="http://schemas.microsoft.com/office/drawing/2014/main" val="6875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3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0(dog)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1(cat)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7886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08813"/>
              </p:ext>
            </p:extLst>
          </p:nvPr>
        </p:nvGraphicFramePr>
        <p:xfrm>
          <a:off x="896979" y="4801169"/>
          <a:ext cx="6113420" cy="112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84">
                  <a:extLst>
                    <a:ext uri="{9D8B030D-6E8A-4147-A177-3AD203B41FA5}">
                      <a16:colId xmlns:a16="http://schemas.microsoft.com/office/drawing/2014/main" val="1005732485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1937569110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38420357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966573957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68750472"/>
                    </a:ext>
                  </a:extLst>
                </a:gridCol>
              </a:tblGrid>
              <a:tr h="378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3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0(dog)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1(cat)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7886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2264" y="1154879"/>
            <a:ext cx="39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Fit_sample_test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670" y="4157022"/>
            <a:ext cx="339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Test_sample_test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664" y="2991259"/>
            <a:ext cx="5836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Accuracy=0.6290999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6979" y="5948108"/>
            <a:ext cx="5836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Accuracy=0.49899999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37" y="3745716"/>
            <a:ext cx="3994522" cy="284737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37" y="460542"/>
            <a:ext cx="3994522" cy="30033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49845" y="6229950"/>
            <a:ext cx="339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Fpr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9845" y="3214770"/>
            <a:ext cx="339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Fpr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505" y="1353982"/>
            <a:ext cx="92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Tpr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4505" y="4584629"/>
            <a:ext cx="92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Tpr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91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1"/>
            <a:ext cx="12231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2" y="126052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5664" y="-26348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114" y="50002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Result–KNN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338839"/>
            <a:ext cx="3961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More k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44" y="2071301"/>
            <a:ext cx="5753100" cy="3835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2549" y="3429000"/>
            <a:ext cx="5017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K</a:t>
            </a:r>
            <a:r>
              <a:rPr lang="ko-KR" altLang="en-US" sz="32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가 높아져도 모델의 성능에는 커다란 변화가 없음</a:t>
            </a:r>
            <a:endParaRPr lang="en-US" altLang="ko-KR" sz="32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7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1"/>
            <a:ext cx="12231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2" y="1"/>
            <a:ext cx="12192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5664" y="-26348"/>
            <a:ext cx="0" cy="1052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114" y="50002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Conclusion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254" y="1526407"/>
            <a:ext cx="11161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KNN – 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개와 고양이를 분석하는데 있어서 </a:t>
            </a:r>
            <a:r>
              <a:rPr lang="ko-KR" altLang="en-US" sz="32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두가지중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한가지 카테고리를 맞추는 확률이 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50%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라고 </a:t>
            </a:r>
            <a:r>
              <a:rPr lang="ko-KR" altLang="en-US" sz="32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할때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모델이 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50%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의 결과값을 보임에 따라 </a:t>
            </a:r>
            <a:r>
              <a:rPr lang="ko-KR" altLang="en-US" sz="32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검정력이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없다고 판단됨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254" y="3596086"/>
            <a:ext cx="11161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이유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k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의 매개변수가 커져도 노이즈의 영향이 줄지만 그만큼 분류의 경계가 불분명해짐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en-US" altLang="ko-KR" sz="32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Knn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은 구현하기 쉽고 차원이 낮은 경우에는 활용하기 좋으나 이미지와 같은 고차원 데이터에는 적합하지 않음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254" y="5665765"/>
            <a:ext cx="11161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보충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고차원인 경우 </a:t>
            </a:r>
            <a:r>
              <a:rPr lang="ko-KR" altLang="en-US" sz="3200" dirty="0" err="1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전처리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단계에서 차원을 축소하여 시도해봐야 한다</a:t>
            </a:r>
            <a:r>
              <a:rPr lang="en-US" altLang="ko-KR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. </a:t>
            </a:r>
            <a:r>
              <a:rPr lang="ko-KR" altLang="en-US" sz="3200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iStock_000011098014Mediu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  <a14:imgEffect>
                      <a14:saturation sat="0"/>
                    </a14:imgEffect>
                    <a14:imgEffect>
                      <a14:brightnessContrast bright="1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"/>
            <a:ext cx="12192000" cy="694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1"/>
            <a:ext cx="12192000" cy="6947139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7888" y="3585503"/>
            <a:ext cx="223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감사합니다</a:t>
            </a:r>
            <a:endParaRPr lang="en-US" altLang="ko-KR" sz="3000" b="1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3752" y="2420889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u="sng" dirty="0">
                <a:solidFill>
                  <a:srgbClr val="FFC000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T</a:t>
            </a:r>
            <a:r>
              <a:rPr lang="en-US" altLang="ko-KR" sz="6000" b="1" dirty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98119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413</Words>
  <Application>Microsoft Office PowerPoint</Application>
  <PresentationFormat>와이드스크린</PresentationFormat>
  <Paragraphs>107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서울남산 장체M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36</cp:revision>
  <dcterms:created xsi:type="dcterms:W3CDTF">2017-03-14T11:34:51Z</dcterms:created>
  <dcterms:modified xsi:type="dcterms:W3CDTF">2017-06-07T07:17:21Z</dcterms:modified>
</cp:coreProperties>
</file>