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415" r:id="rId2"/>
    <p:sldId id="256" r:id="rId3"/>
    <p:sldId id="306" r:id="rId4"/>
    <p:sldId id="263" r:id="rId5"/>
    <p:sldId id="313" r:id="rId6"/>
    <p:sldId id="318" r:id="rId7"/>
    <p:sldId id="315" r:id="rId8"/>
    <p:sldId id="316" r:id="rId9"/>
    <p:sldId id="344" r:id="rId10"/>
    <p:sldId id="342" r:id="rId11"/>
    <p:sldId id="338" r:id="rId12"/>
    <p:sldId id="341" r:id="rId13"/>
    <p:sldId id="339" r:id="rId14"/>
    <p:sldId id="340" r:id="rId15"/>
    <p:sldId id="345" r:id="rId16"/>
    <p:sldId id="358" r:id="rId17"/>
    <p:sldId id="354" r:id="rId18"/>
    <p:sldId id="355" r:id="rId19"/>
    <p:sldId id="356" r:id="rId20"/>
    <p:sldId id="353" r:id="rId21"/>
    <p:sldId id="351" r:id="rId22"/>
    <p:sldId id="278" r:id="rId23"/>
    <p:sldId id="364" r:id="rId24"/>
    <p:sldId id="365" r:id="rId25"/>
    <p:sldId id="367" r:id="rId26"/>
    <p:sldId id="366" r:id="rId27"/>
    <p:sldId id="371" r:id="rId28"/>
    <p:sldId id="373" r:id="rId29"/>
    <p:sldId id="372" r:id="rId30"/>
    <p:sldId id="374" r:id="rId31"/>
    <p:sldId id="375" r:id="rId32"/>
    <p:sldId id="376" r:id="rId33"/>
    <p:sldId id="285" r:id="rId34"/>
    <p:sldId id="287" r:id="rId35"/>
    <p:sldId id="378" r:id="rId36"/>
    <p:sldId id="379" r:id="rId37"/>
    <p:sldId id="380" r:id="rId38"/>
    <p:sldId id="377" r:id="rId39"/>
    <p:sldId id="381" r:id="rId40"/>
    <p:sldId id="382" r:id="rId41"/>
    <p:sldId id="383" r:id="rId42"/>
    <p:sldId id="384" r:id="rId43"/>
    <p:sldId id="386" r:id="rId44"/>
    <p:sldId id="399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26" r:id="rId55"/>
    <p:sldId id="327" r:id="rId56"/>
    <p:sldId id="396" r:id="rId57"/>
    <p:sldId id="397" r:id="rId58"/>
    <p:sldId id="398" r:id="rId59"/>
    <p:sldId id="400" r:id="rId60"/>
    <p:sldId id="401" r:id="rId61"/>
    <p:sldId id="402" r:id="rId62"/>
    <p:sldId id="404" r:id="rId63"/>
    <p:sldId id="405" r:id="rId64"/>
    <p:sldId id="406" r:id="rId65"/>
    <p:sldId id="407" r:id="rId66"/>
    <p:sldId id="334" r:id="rId67"/>
    <p:sldId id="408" r:id="rId68"/>
    <p:sldId id="409" r:id="rId69"/>
    <p:sldId id="410" r:id="rId70"/>
    <p:sldId id="411" r:id="rId71"/>
    <p:sldId id="412" r:id="rId72"/>
    <p:sldId id="413" r:id="rId73"/>
    <p:sldId id="414" r:id="rId7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5C8"/>
    <a:srgbClr val="F0D5BE"/>
    <a:srgbClr val="9900CC"/>
    <a:srgbClr val="F3EFD5"/>
    <a:srgbClr val="FFCCFF"/>
    <a:srgbClr val="DFA5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0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EACB-D425-4594-86A0-DFCE7E547FCC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467E-CE95-4604-B116-6838033C9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1916832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숭실대학교 창업 경진대회</a:t>
            </a:r>
            <a:endParaRPr kumimoji="0" lang="en-US" altLang="ko-KR" sz="5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 FLOSSUM</a:t>
            </a:r>
            <a:endParaRPr kumimoji="0" lang="ko-KR" altLang="en-US" sz="55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192" y="5157192"/>
            <a:ext cx="249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대표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최 요 종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55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기존의 전국 꽃 배달 서비스</a:t>
            </a:r>
            <a:endParaRPr kumimoji="0" lang="ko-KR" altLang="en-US" sz="5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864" y="1524818"/>
            <a:ext cx="7563560" cy="269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864" y="1524818"/>
            <a:ext cx="7563560" cy="269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0" y="472514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불필요한</a:t>
            </a:r>
            <a:r>
              <a:rPr kumimoji="0" lang="ko-KR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발주료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발생</a:t>
            </a:r>
            <a:endParaRPr kumimoji="0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864" y="1524818"/>
            <a:ext cx="7563560" cy="269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0" y="472514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업체 확인 불가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864" y="1524818"/>
            <a:ext cx="7563560" cy="269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0" y="472514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서비스 확인 불가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864" y="1524818"/>
            <a:ext cx="7563560" cy="269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0" y="472514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동일한 가격 동일한 제품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1196752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솔루션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1196752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솔루션</a:t>
            </a: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0" y="2636912"/>
            <a:ext cx="9144000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구조 개선 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직접연결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필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요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 상품 요청 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역 경매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        -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꽃집 별 관리 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고객만족서비스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636912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ko-KR" altLang="en-US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너희는 </a:t>
            </a:r>
            <a:r>
              <a:rPr lang="en-US" altLang="ko-KR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개냐 우리는 </a:t>
            </a:r>
            <a:r>
              <a:rPr lang="en-US" altLang="ko-KR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갠데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249" y="2318822"/>
            <a:ext cx="8179632" cy="341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864096"/>
          </a:xfrm>
        </p:spPr>
        <p:txBody>
          <a:bodyPr>
            <a:no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구조개선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직접연결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484784"/>
            <a:ext cx="6400800" cy="4154016"/>
          </a:xfrm>
        </p:spPr>
        <p:txBody>
          <a:bodyPr/>
          <a:lstStyle/>
          <a:p>
            <a:r>
              <a:rPr lang="ko-KR" altLang="en-US" dirty="0" smtClean="0"/>
              <a:t>창업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사업 개요</a:t>
            </a:r>
            <a:endParaRPr lang="en-US" altLang="ko-KR" dirty="0" smtClean="0"/>
          </a:p>
          <a:p>
            <a:r>
              <a:rPr lang="ko-KR" altLang="en-US" dirty="0" smtClean="0"/>
              <a:t>현황분석</a:t>
            </a:r>
            <a:endParaRPr lang="en-US" altLang="ko-KR" dirty="0" smtClean="0"/>
          </a:p>
          <a:p>
            <a:r>
              <a:rPr lang="ko-KR" altLang="en-US" dirty="0" smtClean="0"/>
              <a:t>서비스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개발기술</a:t>
            </a:r>
            <a:endParaRPr lang="en-US" altLang="ko-KR" dirty="0" smtClean="0"/>
          </a:p>
          <a:p>
            <a:r>
              <a:rPr lang="ko-KR" altLang="en-US" dirty="0" smtClean="0"/>
              <a:t>사업화 가능성</a:t>
            </a:r>
            <a:endParaRPr lang="en-US" altLang="ko-KR" dirty="0" smtClean="0"/>
          </a:p>
          <a:p>
            <a:r>
              <a:rPr lang="ko-KR" altLang="en-US" dirty="0" smtClean="0"/>
              <a:t>마케팅전략</a:t>
            </a:r>
            <a:endParaRPr lang="en-US" altLang="ko-KR" dirty="0" smtClean="0"/>
          </a:p>
          <a:p>
            <a:r>
              <a:rPr lang="ko-KR" altLang="en-US" dirty="0" smtClean="0"/>
              <a:t>재무계</a:t>
            </a:r>
            <a:r>
              <a:rPr lang="ko-KR" altLang="en-US" dirty="0"/>
              <a:t>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852936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ko-KR" altLang="en-US" sz="5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꽃은 내가 정한다</a:t>
            </a:r>
            <a:endParaRPr lang="ko-KR" altLang="en-US" sz="5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864096"/>
          </a:xfrm>
        </p:spPr>
        <p:txBody>
          <a:bodyPr>
            <a:no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필요 상품 요청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 경매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0" y="6093296"/>
            <a:ext cx="6400800" cy="40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355976" y="6165304"/>
            <a:ext cx="6400800" cy="573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467544" y="1628801"/>
          <a:ext cx="8208912" cy="499414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64693"/>
                <a:gridCol w="4544219"/>
              </a:tblGrid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기존방법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 경매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방법</a:t>
                      </a:r>
                      <a:endParaRPr lang="ko-KR" altLang="en-US" dirty="0"/>
                    </a:p>
                  </a:txBody>
                  <a:tcPr/>
                </a:tc>
              </a:tr>
              <a:tr h="23670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514231">
                <a:tc>
                  <a:txBody>
                    <a:bodyPr/>
                    <a:lstStyle/>
                    <a:p>
                      <a:pPr marL="0" marR="0" lvl="0" indent="0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- </a:t>
                      </a:r>
                      <a:r>
                        <a:rPr lang="ko-KR" altLang="en-US" sz="1600" kern="1200" dirty="0" smtClean="0"/>
                        <a:t>업체별 상품별 가격 비교가 어려움</a:t>
                      </a:r>
                      <a:endParaRPr lang="en-US" altLang="ko-KR" sz="1600" kern="1200" dirty="0" smtClean="0"/>
                    </a:p>
                    <a:p>
                      <a:pPr marL="0" marR="0" lvl="0" indent="0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- </a:t>
                      </a:r>
                      <a:r>
                        <a:rPr lang="ko-KR" altLang="en-US" sz="1600" kern="1200" dirty="0" smtClean="0"/>
                        <a:t>정보의 신뢰성이 낮음</a:t>
                      </a:r>
                      <a:endParaRPr lang="en-US" altLang="ko-KR" sz="1600" kern="1200" dirty="0" smtClean="0"/>
                    </a:p>
                    <a:p>
                      <a:pPr marL="0" marR="0" lvl="0" indent="0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- </a:t>
                      </a:r>
                      <a:r>
                        <a:rPr lang="ko-KR" altLang="en-US" sz="1600" kern="1200" dirty="0" smtClean="0"/>
                        <a:t>제품 선택의 폭이 좁음</a:t>
                      </a:r>
                      <a:endParaRPr lang="en-US" altLang="ko-KR" sz="1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가격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ko-KR" altLang="en-US" sz="1600" dirty="0" smtClean="0"/>
                        <a:t>옵션을 고객이 원하는 조건으로 구성</a:t>
                      </a:r>
                      <a:endParaRPr lang="en-US" altLang="ko-KR" sz="1600" dirty="0" smtClean="0"/>
                    </a:p>
                    <a:p>
                      <a:pPr marL="0" marR="0" lvl="0" indent="0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견적을 한 눈에 비교</a:t>
                      </a:r>
                      <a:endParaRPr lang="en-US" altLang="ko-KR" sz="1600" dirty="0" smtClean="0"/>
                    </a:p>
                    <a:p>
                      <a:pPr marL="0" marR="0" lvl="0" indent="0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업체간 경쟁유도로 저렴한 가격 구성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743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서비스</a:t>
                      </a:r>
                      <a:r>
                        <a:rPr lang="en-US" altLang="ko-KR" sz="1800" kern="1200" dirty="0" smtClean="0"/>
                        <a:t>↓</a:t>
                      </a:r>
                      <a:r>
                        <a:rPr lang="ko-KR" altLang="en-US" dirty="0" smtClean="0"/>
                        <a:t> 고객만족</a:t>
                      </a:r>
                      <a:r>
                        <a:rPr lang="en-US" altLang="ko-KR" sz="1800" kern="1200" dirty="0" smtClean="0"/>
                        <a:t>↓</a:t>
                      </a:r>
                      <a:r>
                        <a:rPr lang="ko-KR" altLang="en-US" dirty="0" smtClean="0"/>
                        <a:t> 매출</a:t>
                      </a:r>
                      <a:r>
                        <a:rPr lang="en-US" altLang="ko-KR" sz="1800" kern="1200" dirty="0" smtClean="0"/>
                        <a:t>↓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서비스↑ 고객만족↑ 매출↑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611560" y="2132856"/>
            <a:ext cx="2880320" cy="2160240"/>
            <a:chOff x="179512" y="2060848"/>
            <a:chExt cx="3960440" cy="3780420"/>
          </a:xfrm>
        </p:grpSpPr>
        <p:sp>
          <p:nvSpPr>
            <p:cNvPr id="46" name="부제목 2"/>
            <p:cNvSpPr txBox="1">
              <a:spLocks/>
            </p:cNvSpPr>
            <p:nvPr/>
          </p:nvSpPr>
          <p:spPr>
            <a:xfrm>
              <a:off x="179512" y="4797152"/>
              <a:ext cx="1944216" cy="6480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소비자</a:t>
              </a: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6000" r="89011" b="22316"/>
            <a:stretch>
              <a:fillRect/>
            </a:stretch>
          </p:blipFill>
          <p:spPr bwMode="auto">
            <a:xfrm>
              <a:off x="683568" y="3212976"/>
              <a:ext cx="864096" cy="1368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8200" t="38769" r="22552" b="28001"/>
            <a:stretch>
              <a:fillRect/>
            </a:stretch>
          </p:blipFill>
          <p:spPr bwMode="auto">
            <a:xfrm>
              <a:off x="3491880" y="2060848"/>
              <a:ext cx="648072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8200" t="38769" r="22552" b="28001"/>
            <a:stretch>
              <a:fillRect/>
            </a:stretch>
          </p:blipFill>
          <p:spPr bwMode="auto">
            <a:xfrm>
              <a:off x="3491880" y="3356992"/>
              <a:ext cx="648072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8200" t="38769" r="22552" b="28001"/>
            <a:stretch>
              <a:fillRect/>
            </a:stretch>
          </p:blipFill>
          <p:spPr bwMode="auto">
            <a:xfrm>
              <a:off x="3491880" y="4869160"/>
              <a:ext cx="648072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1" name="직선 화살표 연결선 50"/>
            <p:cNvCxnSpPr/>
            <p:nvPr/>
          </p:nvCxnSpPr>
          <p:spPr>
            <a:xfrm>
              <a:off x="1763688" y="3933056"/>
              <a:ext cx="151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1763688" y="2564904"/>
              <a:ext cx="144016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1763688" y="4149080"/>
              <a:ext cx="1512168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860032" y="2132857"/>
            <a:ext cx="2880320" cy="2160240"/>
            <a:chOff x="4572000" y="2060848"/>
            <a:chExt cx="3960440" cy="378042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6000" r="89011" b="22316"/>
            <a:stretch>
              <a:fillRect/>
            </a:stretch>
          </p:blipFill>
          <p:spPr bwMode="auto">
            <a:xfrm>
              <a:off x="5076056" y="3212976"/>
              <a:ext cx="864096" cy="1368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8200" t="38769" r="22552" b="28001"/>
            <a:stretch>
              <a:fillRect/>
            </a:stretch>
          </p:blipFill>
          <p:spPr bwMode="auto">
            <a:xfrm>
              <a:off x="7884368" y="2060848"/>
              <a:ext cx="648072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8200" t="38769" r="22552" b="28001"/>
            <a:stretch>
              <a:fillRect/>
            </a:stretch>
          </p:blipFill>
          <p:spPr bwMode="auto">
            <a:xfrm>
              <a:off x="7884368" y="3356992"/>
              <a:ext cx="648072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8200" t="38769" r="22552" b="28001"/>
            <a:stretch>
              <a:fillRect/>
            </a:stretch>
          </p:blipFill>
          <p:spPr bwMode="auto">
            <a:xfrm>
              <a:off x="7884368" y="4869160"/>
              <a:ext cx="648072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직선 화살표 연결선 27"/>
            <p:cNvCxnSpPr/>
            <p:nvPr/>
          </p:nvCxnSpPr>
          <p:spPr>
            <a:xfrm flipH="1">
              <a:off x="6156176" y="4005064"/>
              <a:ext cx="151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 flipV="1">
              <a:off x="6156176" y="4149080"/>
              <a:ext cx="1584176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6156176" y="2636912"/>
              <a:ext cx="1584176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부제목 2"/>
            <p:cNvSpPr txBox="1">
              <a:spLocks/>
            </p:cNvSpPr>
            <p:nvPr/>
          </p:nvSpPr>
          <p:spPr>
            <a:xfrm>
              <a:off x="4572000" y="4797152"/>
              <a:ext cx="1944216" cy="6480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소비자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 경매 방법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40768"/>
            <a:ext cx="5760640" cy="55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 경매 절차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3140968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필요한 위치에 상품을 요청합니다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 경매 절차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3140968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주변 꽃집들이 요청에 판매 신청을 합니다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 경매 절차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3140968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고객은 만족하는 판매 조건을 낙찰합니다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 경매 절차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3140968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정상 구매 절차대로 구매가 진행됩니다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필요 상품 요청 </a:t>
            </a:r>
            <a:r>
              <a:rPr lang="en-US" altLang="ko-K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ko-KR" altLang="en-US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역 경매</a:t>
            </a:r>
            <a:r>
              <a:rPr lang="en-US" altLang="ko-K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ko-KR" altLang="en-US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0" y="3140968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ko-KR" altLang="en-US" sz="5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단점     장점</a:t>
            </a:r>
            <a:endParaRPr lang="en-US" altLang="ko-KR" sz="55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endParaRPr lang="ko-KR" altLang="en-US" sz="5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11960" y="3468705"/>
            <a:ext cx="792088" cy="39234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852936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ko-KR" altLang="en-US" sz="5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고객이 만족할 때까지</a:t>
            </a:r>
            <a:endParaRPr lang="ko-KR" altLang="en-US" sz="5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꽃집 별 관리 </a:t>
            </a:r>
            <a:r>
              <a:rPr lang="en-US" altLang="ko-K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ko-KR" altLang="en-US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고객 만족 서비스</a:t>
            </a:r>
            <a:r>
              <a:rPr lang="en-US" altLang="ko-K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altLang="ko-KR" sz="320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09741"/>
            <a:ext cx="7307904" cy="47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우리는요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꽃집 별 관리 </a:t>
            </a:r>
            <a:r>
              <a:rPr lang="en-US" altLang="ko-K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ko-KR" altLang="en-US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고객 만족 서비스</a:t>
            </a:r>
            <a:r>
              <a:rPr lang="en-US" altLang="ko-K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altLang="ko-KR" sz="320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85" y="1700808"/>
            <a:ext cx="830877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836712"/>
            <a:ext cx="91440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꽃집 별 관리 </a:t>
            </a:r>
            <a:r>
              <a:rPr lang="en-US" altLang="ko-KR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ko-KR" altLang="en-US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고객 만족 서비스</a:t>
            </a:r>
            <a:r>
              <a:rPr lang="en-US" altLang="ko-KR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altLang="ko-KR" sz="320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0"/>
            <a:ext cx="2195736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솔루션</a:t>
            </a:r>
            <a:r>
              <a:rPr kumimoji="0" lang="ko-KR" alt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0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3140968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ko-KR" altLang="en-US" sz="5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평점</a:t>
            </a:r>
            <a:r>
              <a:rPr lang="en-US" altLang="ko-KR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5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5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후기 관리</a:t>
            </a:r>
            <a:endParaRPr lang="ko-KR" altLang="en-US" sz="5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서비스 장점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259632" y="2636912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4400" dirty="0" smtClean="0">
                <a:solidFill>
                  <a:schemeClr val="tx1">
                    <a:tint val="75000"/>
                  </a:schemeClr>
                </a:solidFill>
              </a:rPr>
              <a:t>소비자 장점</a:t>
            </a:r>
            <a:endParaRPr lang="en-US" altLang="ko-KR" sz="44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/>
              <a:t>적절한 가격과 높은 품질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smtClean="0"/>
              <a:t>개성에 맞는 상품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신뢰성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목적에 맞는 빠른 연결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259632" y="2636912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4400" dirty="0" smtClean="0">
                <a:solidFill>
                  <a:schemeClr val="tx1">
                    <a:tint val="75000"/>
                  </a:schemeClr>
                </a:solidFill>
              </a:rPr>
              <a:t>꽃집 장점</a:t>
            </a:r>
            <a:endParaRPr lang="en-US" altLang="ko-KR" sz="44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발주 화원과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발주료가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없어짐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wan\Desktop\요종사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1656184" cy="220662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915816" y="932440"/>
            <a:ext cx="5040560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2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최요종</a:t>
            </a:r>
            <a:endParaRPr lang="en-US" altLang="ko-KR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숭실대학교 전기공학부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년 이상 된 화훼업계의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세로서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인적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경험적   자원이 풍부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 서비스의 맹점 분석 및 차후 기획이 가능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동영상제작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그래픽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마케팅 홍보물 제작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052" name="Picture 4" descr="C:\Users\hwan\Desktop\규리.jpg"/>
          <p:cNvPicPr>
            <a:picLocks noChangeAspect="1" noChangeArrowheads="1"/>
          </p:cNvPicPr>
          <p:nvPr/>
        </p:nvPicPr>
        <p:blipFill>
          <a:blip r:embed="rId3" cstate="print"/>
          <a:srcRect l="34524" t="34630" r="19400" b="22721"/>
          <a:stretch>
            <a:fillRect/>
          </a:stretch>
        </p:blipFill>
        <p:spPr bwMode="auto">
          <a:xfrm>
            <a:off x="1043608" y="3833285"/>
            <a:ext cx="1656184" cy="204398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59832" y="3833286"/>
            <a:ext cx="58326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장규리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한컴돋움" pitchFamily="18" charset="2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숭실대학교 산업공업경영학부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한컴돋움" pitchFamily="18" charset="2"/>
            </a:endParaRPr>
          </a:p>
          <a:p>
            <a:pPr>
              <a:lnSpc>
                <a:spcPts val="25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한컴돋움" pitchFamily="18" charset="2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데이터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마이닝을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 이용한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시장 수요 예측 및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분석으로</a:t>
            </a: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시장 효율성 향상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e-supply chain</a:t>
            </a: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산업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프로세스 기법을 이용한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한컴돋움" pitchFamily="18" charset="2"/>
              </a:rPr>
              <a:t>프로젝트 관리 능력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한컴돋움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7344816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꽃집의 경영 성과 및 매출의 극대화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구매 신청이 없어도 판매 가능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빠르고 편리한 판매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재고 손해 감소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사업화 </a:t>
            </a: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가능성</a:t>
            </a:r>
            <a:r>
              <a:rPr lang="en-US" altLang="ko-KR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마케팅 </a:t>
            </a:r>
            <a:r>
              <a:rPr lang="ko-KR" altLang="en-US" sz="55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전략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시장 규모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전국 꽃집 수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24600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 꽃집 하루 수주건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3~10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</a:p>
          <a:p>
            <a:pPr algn="ctr">
              <a:spcBef>
                <a:spcPct val="20000"/>
              </a:spcBef>
            </a:pP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 평균 거래금</a:t>
            </a: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50,000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</a:t>
            </a:r>
          </a:p>
          <a:p>
            <a:pPr algn="ctr">
              <a:spcBef>
                <a:spcPct val="20000"/>
              </a:spcBef>
            </a:pP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 기준 하루 온라인 꽃 거래량</a:t>
            </a: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60,000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</a:t>
            </a:r>
          </a:p>
          <a:p>
            <a:pPr algn="ctr">
              <a:spcBef>
                <a:spcPct val="20000"/>
              </a:spcBef>
            </a:pP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5816" y="908721"/>
            <a:ext cx="5040560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최환종</a:t>
            </a:r>
            <a:endParaRPr lang="en-US" altLang="ko-KR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명지대학교 컴퓨터공학과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인터넷 웹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모바일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안드로이드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앱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제작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서비스 핵심 기술 개발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9832" y="3861048"/>
            <a:ext cx="554461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황선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</a:t>
            </a:r>
            <a:endParaRPr lang="en-US" altLang="ko-KR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2500"/>
              </a:lnSpc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한경대학교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커뮤니케이션 디자인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25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 디자인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브랜딩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 UI/UX</a:t>
            </a:r>
          </a:p>
          <a:p>
            <a:pPr>
              <a:lnSpc>
                <a:spcPts val="25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디자인 전공 기술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Picture 2" descr="C:\Users\hwan\Pictures\증명사진\최환종0508-1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36712"/>
            <a:ext cx="1728192" cy="2297479"/>
          </a:xfrm>
          <a:prstGeom prst="rect">
            <a:avLst/>
          </a:prstGeom>
          <a:noFill/>
        </p:spPr>
      </p:pic>
      <p:pic>
        <p:nvPicPr>
          <p:cNvPr id="7" name="Picture 2" descr="C:\Users\hwan\Desktop\선아누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861048"/>
            <a:ext cx="1656184" cy="2211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거래액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규모</a:t>
            </a: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900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억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년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800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억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>
              <a:spcBef>
                <a:spcPct val="20000"/>
              </a:spcBef>
            </a:pP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전국 꽃 배달 온라인 서비스 업체</a:t>
            </a: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</a:p>
          <a:p>
            <a:pPr algn="ctr">
              <a:spcBef>
                <a:spcPct val="20000"/>
              </a:spcBef>
            </a:pP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사이트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개당 월 거래량</a:t>
            </a: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억</a:t>
            </a:r>
          </a:p>
          <a:p>
            <a:pPr algn="ctr">
              <a:spcBef>
                <a:spcPct val="20000"/>
              </a:spcBef>
            </a:pP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설문 조사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1844824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3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79712" y="764704"/>
            <a:ext cx="5184576" cy="4575578"/>
            <a:chOff x="1907704" y="1412776"/>
            <a:chExt cx="5184576" cy="457557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50000"/>
            <a:stretch>
              <a:fillRect/>
            </a:stretch>
          </p:blipFill>
          <p:spPr bwMode="auto">
            <a:xfrm>
              <a:off x="1979712" y="1628799"/>
              <a:ext cx="5112568" cy="4359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907704" y="1412776"/>
              <a:ext cx="1440160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50000" b="517"/>
          <a:stretch>
            <a:fillRect/>
          </a:stretch>
        </p:blipFill>
        <p:spPr bwMode="auto">
          <a:xfrm>
            <a:off x="1907704" y="980728"/>
            <a:ext cx="5184576" cy="43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수익 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거래 성사 수수료</a:t>
            </a: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3%</a:t>
            </a:r>
          </a:p>
          <a:p>
            <a:pPr algn="ctr">
              <a:spcBef>
                <a:spcPct val="20000"/>
              </a:spcBef>
            </a:pP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월 수수료 수익</a:t>
            </a:r>
          </a:p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5400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만원 추정</a:t>
            </a:r>
          </a:p>
          <a:p>
            <a:pPr lvl="0" algn="ctr">
              <a:spcBef>
                <a:spcPct val="20000"/>
              </a:spcBef>
            </a:pPr>
            <a:endParaRPr lang="en-US" altLang="ko-K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3068960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 만족을 통한 수익 증대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우리가 하려는 것은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마케팅 전략</a:t>
            </a:r>
            <a:endParaRPr lang="en-US" altLang="ko-KR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0" algn="ctr">
              <a:spcBef>
                <a:spcPct val="20000"/>
              </a:spcBef>
            </a:pP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시장진입 </a:t>
            </a:r>
            <a:r>
              <a:rPr lang="en-US" altLang="ko-KR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단계</a:t>
            </a:r>
            <a:endParaRPr lang="ko-KR" altLang="en-US" sz="55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1844824"/>
            <a:ext cx="64008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단계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설정</a:t>
            </a:r>
          </a:p>
          <a:p>
            <a:pPr algn="ctr"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단골 고객 데이터 활용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1844824"/>
            <a:ext cx="6400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단계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이용 확대</a:t>
            </a:r>
          </a:p>
          <a:p>
            <a:pPr algn="ctr"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수요가 많은 주 타깃</a:t>
            </a:r>
          </a:p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곳 선정하여 직접 홍보</a:t>
            </a:r>
          </a:p>
          <a:p>
            <a:pPr algn="ctr">
              <a:spcBef>
                <a:spcPct val="20000"/>
              </a:spcBef>
            </a:pP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모바일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앱을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통한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접근성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향상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1844824"/>
            <a:ext cx="64008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단계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일반홍보</a:t>
            </a:r>
          </a:p>
          <a:p>
            <a:pPr algn="ctr"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안드로이드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마켓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배너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파워링크</a:t>
            </a:r>
          </a:p>
          <a:p>
            <a:pPr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홍보 동영상 및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브로셔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배포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마케팅 업체를 통한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SNS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마케팅</a:t>
            </a:r>
          </a:p>
          <a:p>
            <a:pPr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 마케팅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꽃집 모집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2996952"/>
            <a:ext cx="64008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전체 꽃집 데이터 일괄 등록 </a:t>
            </a:r>
          </a:p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이후 계정 발급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53054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6400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2996952"/>
            <a:ext cx="64008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현재 기존 서비스 모집방법 이용</a:t>
            </a:r>
          </a:p>
          <a:p>
            <a:pPr algn="ctr"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전화통화를 통한 갑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심리 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404664"/>
            <a:ext cx="64008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특징 및 차별성 추가 어필</a:t>
            </a: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223120" y="1772816"/>
            <a:ext cx="792088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가입절차 없고 무료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기존과 달리 구매신청을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모바일로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알림 받음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일종의 “배달의 민족” 꽃집 버전이라고 소개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거래구조와 달리 발주꽃집을 없애버려 수주 손해가 없음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거래신청이 없어도 판매를 할 수 있음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다량의 구매신청을 통한 재고감소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등등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404664"/>
            <a:ext cx="64008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성장 가능성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31640" y="2996952"/>
            <a:ext cx="64008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971600" y="3149352"/>
            <a:ext cx="784887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경기가 안 좋을 수록 살아나는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화훼업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132856"/>
            <a:ext cx="9144000" cy="37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en-US" altLang="ko-KR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O2O (</a:t>
            </a:r>
            <a:r>
              <a:rPr lang="en-US" altLang="ko-KR" sz="5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online to offline</a:t>
            </a:r>
            <a:r>
              <a:rPr kumimoji="0" lang="en-US" altLang="ko-KR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전국 꽃 배달 서비스</a:t>
            </a:r>
            <a:endParaRPr lang="en-US" altLang="ko-KR" sz="5000" dirty="0">
              <a:solidFill>
                <a:schemeClr val="tx1">
                  <a:lumMod val="85000"/>
                  <a:lumOff val="1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재무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403648" y="1340768"/>
            <a:ext cx="6400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자금 조달 계획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숭실대 창업공모전 상금</a:t>
            </a:r>
          </a:p>
          <a:p>
            <a:pPr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정부 창업지원금</a:t>
            </a:r>
          </a:p>
          <a:p>
            <a:pPr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팀내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자본금</a:t>
            </a:r>
          </a:p>
          <a:p>
            <a:pPr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403648" y="1340768"/>
            <a:ext cx="6400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운전 자금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시설확보 자금</a:t>
            </a:r>
          </a:p>
          <a:p>
            <a:pPr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 구축비용</a:t>
            </a:r>
          </a:p>
          <a:p>
            <a:pPr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시작비용</a:t>
            </a:r>
          </a:p>
          <a:p>
            <a:pPr>
              <a:spcBef>
                <a:spcPct val="20000"/>
              </a:spcBef>
            </a:pP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사무실 임대 비용</a:t>
            </a:r>
          </a:p>
          <a:p>
            <a:pPr>
              <a:spcBef>
                <a:spcPct val="20000"/>
              </a:spcBef>
            </a:pPr>
            <a:endParaRPr lang="ko-KR" alt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548680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ko-KR" altLang="en-US" sz="5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사업화 세부 추진 일정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6926535" cy="256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C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1412776"/>
            <a:ext cx="9144000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FLOSSUM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Flora + Blossom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40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B" pitchFamily="18" charset="-127"/>
                <a:ea typeface="HY강B" pitchFamily="18" charset="-127"/>
              </a:rPr>
              <a:t>꽃이 만발하다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4365104"/>
            <a:ext cx="91440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0" y="5085184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전국 꽃집들이 모여 커다란 네트워크를 이루는 서비스</a:t>
            </a:r>
            <a:endParaRPr kumimoji="0" lang="ko-KR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0" y="2780928"/>
            <a:ext cx="91440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</a:rPr>
              <a:t>왜 필요한가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678</Words>
  <Application>Microsoft Office PowerPoint</Application>
  <PresentationFormat>화면 슬라이드 쇼(4:3)</PresentationFormat>
  <Paragraphs>175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</dc:creator>
  <cp:lastModifiedBy>hwan</cp:lastModifiedBy>
  <cp:revision>30</cp:revision>
  <dcterms:created xsi:type="dcterms:W3CDTF">2014-12-04T04:59:28Z</dcterms:created>
  <dcterms:modified xsi:type="dcterms:W3CDTF">2014-12-05T13:02:00Z</dcterms:modified>
</cp:coreProperties>
</file>