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3" r:id="rId2"/>
    <p:sldId id="257" r:id="rId3"/>
    <p:sldId id="260" r:id="rId4"/>
    <p:sldId id="259" r:id="rId5"/>
    <p:sldId id="268" r:id="rId6"/>
    <p:sldId id="262" r:id="rId7"/>
    <p:sldId id="274" r:id="rId8"/>
    <p:sldId id="279" r:id="rId9"/>
    <p:sldId id="261" r:id="rId10"/>
    <p:sldId id="281" r:id="rId11"/>
    <p:sldId id="275" r:id="rId12"/>
    <p:sldId id="278" r:id="rId13"/>
    <p:sldId id="276" r:id="rId14"/>
    <p:sldId id="263" r:id="rId15"/>
    <p:sldId id="277" r:id="rId16"/>
    <p:sldId id="266" r:id="rId17"/>
    <p:sldId id="264" r:id="rId18"/>
    <p:sldId id="280" r:id="rId19"/>
    <p:sldId id="267" r:id="rId20"/>
    <p:sldId id="270" r:id="rId21"/>
  </p:sldIdLst>
  <p:sldSz cx="6858000" cy="9906000" type="A4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FF"/>
    <a:srgbClr val="003399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54" y="-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300"/>
            </a:lvl1pPr>
          </a:lstStyle>
          <a:p>
            <a:fld id="{641F30E0-D6A9-4BC5-B456-2BB0F44047D0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747627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7" y="6747627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300"/>
            </a:lvl1pPr>
          </a:lstStyle>
          <a:p>
            <a:fld id="{C6763F49-0E2C-4631-B268-E2E50DD73F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449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300"/>
            </a:lvl1pPr>
          </a:lstStyle>
          <a:p>
            <a:fld id="{D74E11CB-E5EE-4D96-B74E-CAD26440D73B}" type="datetimeFigureOut">
              <a:rPr lang="ko-KR" altLang="en-US" smtClean="0"/>
              <a:pPr/>
              <a:t>2014-11-21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4175" y="531813"/>
            <a:ext cx="184626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374431"/>
            <a:ext cx="8187690" cy="3196829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627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7" y="6747627"/>
            <a:ext cx="4434998" cy="355204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300"/>
            </a:lvl1pPr>
          </a:lstStyle>
          <a:p>
            <a:fld id="{0A4B4814-130B-4CE1-8684-DACE345B8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3266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2334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sp>
          <p:nvSpPr>
            <p:cNvPr id="8" name="직사각형 7"/>
            <p:cNvSpPr/>
            <p:nvPr/>
          </p:nvSpPr>
          <p:spPr>
            <a:xfrm>
              <a:off x="0" y="9693864"/>
              <a:ext cx="6858000" cy="212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55547" y="7022088"/>
              <a:ext cx="3273653" cy="1891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(1)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참가 신청서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(2)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참가 서약서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(3)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개인정보 수집 및 이용 동의서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사업계획서</a:t>
              </a:r>
              <a:endPara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(5)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재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휴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6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학증명서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0"/>
              <a:ext cx="6858000" cy="212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79276" t="4925" r="3341" b="9877"/>
            <a:stretch/>
          </p:blipFill>
          <p:spPr>
            <a:xfrm>
              <a:off x="2123331" y="576879"/>
              <a:ext cx="2618473" cy="597662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959476" y="6590040"/>
              <a:ext cx="2924198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참가자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개인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팀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신청 양식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954" y="8913440"/>
              <a:ext cx="2136613" cy="60537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9052927"/>
              <a:ext cx="2547813" cy="32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47559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2088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hwan7287@gmail.co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kf.hanyang.ac.kr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933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556792" y="3008784"/>
            <a:ext cx="893193" cy="1034819"/>
            <a:chOff x="764704" y="1712640"/>
            <a:chExt cx="933582" cy="1081613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2" cstate="print">
              <a:lum bright="23000"/>
            </a:blip>
            <a:srcRect/>
            <a:stretch>
              <a:fillRect/>
            </a:stretch>
          </p:blipFill>
          <p:spPr bwMode="auto">
            <a:xfrm>
              <a:off x="908720" y="1712640"/>
              <a:ext cx="524336" cy="746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764704" y="2504728"/>
              <a:ext cx="933582" cy="289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발주꽃집</a:t>
              </a:r>
              <a:r>
                <a:rPr lang="en-US" altLang="ko-KR" sz="1200" dirty="0" smtClean="0"/>
                <a:t>)</a:t>
              </a: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764704" y="1712640"/>
              <a:ext cx="720080" cy="79208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764704" y="1712640"/>
              <a:ext cx="792088" cy="79208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제품과 서비스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672" y="1116831"/>
            <a:ext cx="3413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3.2 </a:t>
            </a:r>
            <a:r>
              <a:rPr lang="ko-KR" altLang="en-US" sz="2000" b="1" dirty="0" smtClean="0"/>
              <a:t>차별화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판매 구조 개선</a:t>
            </a:r>
            <a:endParaRPr lang="ko-KR" altLang="en-US" sz="2000" b="1" dirty="0"/>
          </a:p>
        </p:txBody>
      </p:sp>
      <p:grpSp>
        <p:nvGrpSpPr>
          <p:cNvPr id="2" name="그룹 9"/>
          <p:cNvGrpSpPr/>
          <p:nvPr/>
        </p:nvGrpSpPr>
        <p:grpSpPr>
          <a:xfrm>
            <a:off x="332656" y="1908919"/>
            <a:ext cx="6214079" cy="2572534"/>
            <a:chOff x="323528" y="1700808"/>
            <a:chExt cx="8804949" cy="3645117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212976"/>
              <a:ext cx="8572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직선 화살표 연결선 11"/>
            <p:cNvCxnSpPr>
              <a:endCxn id="11" idx="3"/>
            </p:cNvCxnSpPr>
            <p:nvPr/>
          </p:nvCxnSpPr>
          <p:spPr>
            <a:xfrm flipH="1">
              <a:off x="1252786" y="2636912"/>
              <a:ext cx="2023070" cy="11999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23528" y="4509120"/>
              <a:ext cx="1265597" cy="39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서울고객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43339" y="3259246"/>
              <a:ext cx="74295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343339" y="4398458"/>
              <a:ext cx="829498" cy="39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꽃집</a:t>
              </a:r>
              <a:r>
                <a:rPr lang="en-US" altLang="ko-KR" sz="1200" dirty="0" smtClean="0"/>
                <a:t>)</a:t>
              </a: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77860" y="3361276"/>
              <a:ext cx="857250" cy="1247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7862880" y="4601277"/>
              <a:ext cx="1265597" cy="39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부산고객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7159584" y="4075491"/>
              <a:ext cx="91827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080168" y="3361276"/>
              <a:ext cx="1133859" cy="39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상품배달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4869160"/>
              <a:ext cx="1031648" cy="392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100,000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64305" y="4953435"/>
              <a:ext cx="911267" cy="392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97,000</a:t>
              </a:r>
              <a:endParaRPr lang="ko-KR" altLang="en-US" sz="12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2" y="1700808"/>
              <a:ext cx="1224136" cy="1224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3355668" y="2996952"/>
              <a:ext cx="1355180" cy="39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(FLOSSUM)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9794197">
              <a:off x="993689" y="2741477"/>
              <a:ext cx="2510298" cy="39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알맞은 화원정보 제공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1691680" y="4149080"/>
              <a:ext cx="46085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486479" y="4365106"/>
              <a:ext cx="1265597" cy="392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주문접수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cxnSp>
          <p:nvCxnSpPr>
            <p:cNvPr id="27" name="구부러진 연결선 26"/>
            <p:cNvCxnSpPr/>
            <p:nvPr/>
          </p:nvCxnSpPr>
          <p:spPr>
            <a:xfrm flipV="1">
              <a:off x="1835696" y="3429000"/>
              <a:ext cx="2016224" cy="576064"/>
            </a:xfrm>
            <a:prstGeom prst="curvedConnector3">
              <a:avLst>
                <a:gd name="adj1" fmla="val 100391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54"/>
            <p:cNvCxnSpPr/>
            <p:nvPr/>
          </p:nvCxnSpPr>
          <p:spPr>
            <a:xfrm>
              <a:off x="3995936" y="3501008"/>
              <a:ext cx="2224949" cy="422756"/>
            </a:xfrm>
            <a:prstGeom prst="curvedConnector3">
              <a:avLst>
                <a:gd name="adj1" fmla="val 911"/>
              </a:avLst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5148064" y="3284984"/>
              <a:ext cx="720080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3%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hape 29"/>
            <p:cNvCxnSpPr>
              <a:stCxn id="29" idx="0"/>
            </p:cNvCxnSpPr>
            <p:nvPr/>
          </p:nvCxnSpPr>
          <p:spPr>
            <a:xfrm rot="16200000" flipV="1">
              <a:off x="5004048" y="2780928"/>
              <a:ext cx="360040" cy="648072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76672" y="4933255"/>
            <a:ext cx="5904656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▶ 불필요한 발주화원과 </a:t>
            </a:r>
            <a:r>
              <a:rPr lang="ko-KR" altLang="en-US" sz="1400" dirty="0" smtClean="0">
                <a:solidFill>
                  <a:srgbClr val="FF0000"/>
                </a:solidFill>
              </a:rPr>
              <a:t>발주료 없애고 </a:t>
            </a:r>
            <a:r>
              <a:rPr lang="ko-KR" altLang="en-US" sz="1400" dirty="0" smtClean="0"/>
              <a:t>알맞은 </a:t>
            </a:r>
            <a:r>
              <a:rPr lang="ko-KR" altLang="en-US" sz="1400" dirty="0" smtClean="0">
                <a:solidFill>
                  <a:srgbClr val="FF0000"/>
                </a:solidFill>
              </a:rPr>
              <a:t>꽃집을 연결</a:t>
            </a:r>
            <a:r>
              <a:rPr lang="ko-KR" altLang="en-US" sz="1400" dirty="0" smtClean="0"/>
              <a:t>해 주는 방법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개선된 구조로 중간 발주회원이 없어져 고객과 화원 모두</a:t>
            </a:r>
            <a:r>
              <a:rPr lang="en-US" altLang="ko-KR" sz="1400" dirty="0" smtClean="0"/>
              <a:t> win-win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필요위치에서 화원 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상품 별로 직접 비교 선택하게 하여 신뢰도향상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6214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제품과 서비스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4968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3.3 </a:t>
            </a:r>
            <a:r>
              <a:rPr lang="ko-KR" altLang="en-US" sz="2000" b="1" dirty="0" smtClean="0"/>
              <a:t>차별화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상품요청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역 경매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기능 추가</a:t>
            </a:r>
            <a:endParaRPr lang="ko-KR" altLang="en-US" sz="2000" b="1" dirty="0"/>
          </a:p>
        </p:txBody>
      </p:sp>
      <p:sp>
        <p:nvSpPr>
          <p:cNvPr id="36" name="직사각형 35"/>
          <p:cNvSpPr/>
          <p:nvPr/>
        </p:nvSpPr>
        <p:spPr>
          <a:xfrm>
            <a:off x="620688" y="1784648"/>
            <a:ext cx="1289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400" b="1" dirty="0" smtClean="0"/>
              <a:t>▶ 역 경매란</a:t>
            </a:r>
            <a:r>
              <a:rPr lang="en-US" altLang="ko-KR" sz="1400" b="1" dirty="0" smtClean="0"/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2" y="2360712"/>
            <a:ext cx="6643403" cy="216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032" y="4808984"/>
            <a:ext cx="28575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549" y="4841492"/>
            <a:ext cx="34194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214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제품과 서비스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76672" y="4252549"/>
            <a:ext cx="3960440" cy="3724787"/>
            <a:chOff x="755576" y="1700808"/>
            <a:chExt cx="3528392" cy="3318447"/>
          </a:xfrm>
        </p:grpSpPr>
        <p:pic>
          <p:nvPicPr>
            <p:cNvPr id="9" name="Picture 2" descr="C:\Users\hwan\DirectFlower\DirectFlower\Documents\erica\캡처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700808"/>
              <a:ext cx="3384376" cy="3318447"/>
            </a:xfrm>
            <a:prstGeom prst="rect">
              <a:avLst/>
            </a:prstGeom>
            <a:noFill/>
          </p:spPr>
        </p:pic>
        <p:sp>
          <p:nvSpPr>
            <p:cNvPr id="10" name="타원 9"/>
            <p:cNvSpPr/>
            <p:nvPr/>
          </p:nvSpPr>
          <p:spPr>
            <a:xfrm>
              <a:off x="1115616" y="1844824"/>
              <a:ext cx="2952328" cy="30963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3648" y="3212976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7864" y="3933056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4221088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1680" y="2564904"/>
              <a:ext cx="236948" cy="337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hape 16"/>
            <p:cNvCxnSpPr>
              <a:stCxn id="12" idx="1"/>
            </p:cNvCxnSpPr>
            <p:nvPr/>
          </p:nvCxnSpPr>
          <p:spPr>
            <a:xfrm rot="10800000" flipV="1">
              <a:off x="2699792" y="2301454"/>
              <a:ext cx="432048" cy="767506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5" idx="2"/>
            </p:cNvCxnSpPr>
            <p:nvPr/>
          </p:nvCxnSpPr>
          <p:spPr>
            <a:xfrm rot="5400000">
              <a:off x="3215659" y="3250328"/>
              <a:ext cx="382885" cy="694538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4" idx="0"/>
            </p:cNvCxnSpPr>
            <p:nvPr/>
          </p:nvCxnSpPr>
          <p:spPr>
            <a:xfrm rot="5400000" flipH="1" flipV="1">
              <a:off x="1930937" y="3524241"/>
              <a:ext cx="720080" cy="67361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 19"/>
            <p:cNvCxnSpPr>
              <a:stCxn id="11" idx="3"/>
            </p:cNvCxnSpPr>
            <p:nvPr/>
          </p:nvCxnSpPr>
          <p:spPr>
            <a:xfrm>
              <a:off x="1640596" y="3381574"/>
              <a:ext cx="1131204" cy="4074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구부러진 연결선 20"/>
            <p:cNvCxnSpPr>
              <a:stCxn id="12" idx="2"/>
            </p:cNvCxnSpPr>
            <p:nvPr/>
          </p:nvCxnSpPr>
          <p:spPr>
            <a:xfrm rot="5400000">
              <a:off x="2531583" y="2854284"/>
              <a:ext cx="1102965" cy="33449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사각형 설명선 21"/>
            <p:cNvSpPr/>
            <p:nvPr/>
          </p:nvSpPr>
          <p:spPr>
            <a:xfrm>
              <a:off x="1907704" y="1844824"/>
              <a:ext cx="864096" cy="432048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해바라기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상품요청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고객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cxnSp>
          <p:nvCxnSpPr>
            <p:cNvPr id="23" name="직선 화살표 연결선 22"/>
            <p:cNvCxnSpPr>
              <a:stCxn id="22" idx="4"/>
            </p:cNvCxnSpPr>
            <p:nvPr/>
          </p:nvCxnSpPr>
          <p:spPr>
            <a:xfrm>
              <a:off x="2159735" y="2330878"/>
              <a:ext cx="396041" cy="81009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2987824" y="1700808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stCxn id="24" idx="4"/>
              <a:endCxn id="12" idx="0"/>
            </p:cNvCxnSpPr>
            <p:nvPr/>
          </p:nvCxnSpPr>
          <p:spPr>
            <a:xfrm flipH="1">
              <a:off x="3250314" y="2060848"/>
              <a:ext cx="61546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3635896" y="2708920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331640" y="4509120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55576" y="3429000"/>
              <a:ext cx="648072" cy="36004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판매신청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8468247">
              <a:off x="2438126" y="2390749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40,000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076361">
              <a:off x="1761667" y="3738229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37,000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643036">
              <a:off x="1820687" y="3264661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5,000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011116">
              <a:off x="3330050" y="3618142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8,000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7799761">
              <a:off x="3033466" y="2618909"/>
              <a:ext cx="5760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7,000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80" y="8265368"/>
            <a:ext cx="570463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직선 화살표 연결선 34"/>
          <p:cNvCxnSpPr/>
          <p:nvPr/>
        </p:nvCxnSpPr>
        <p:spPr>
          <a:xfrm>
            <a:off x="2636912" y="6177136"/>
            <a:ext cx="39624" cy="201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92896" y="8193360"/>
            <a:ext cx="2912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고객이 적절한 판매신청을 선택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01398" y="1260847"/>
            <a:ext cx="4855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 smtClean="0"/>
              <a:t>▶ 상품 요청 방법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역 경매</a:t>
            </a:r>
            <a:r>
              <a:rPr lang="en-US" altLang="ko-KR" b="1" dirty="0" smtClean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6672" y="1568624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※ </a:t>
            </a:r>
            <a:r>
              <a:rPr lang="ko-KR" altLang="en-US" sz="1400" b="1" dirty="0" smtClean="0"/>
              <a:t>고가상품 구매 시 만족하는 상품이 없다면</a:t>
            </a:r>
            <a:r>
              <a:rPr lang="en-US" altLang="ko-KR" sz="1400" b="1" dirty="0" smtClean="0"/>
              <a:t>?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64704" y="1928664"/>
            <a:ext cx="4680520" cy="2088232"/>
            <a:chOff x="2564904" y="2034615"/>
            <a:chExt cx="4680520" cy="2088232"/>
          </a:xfrm>
        </p:grpSpPr>
        <p:sp>
          <p:nvSpPr>
            <p:cNvPr id="40" name="아래쪽 화살표 39"/>
            <p:cNvSpPr/>
            <p:nvPr/>
          </p:nvSpPr>
          <p:spPr>
            <a:xfrm>
              <a:off x="4725144" y="2394655"/>
              <a:ext cx="360040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636912" y="2034615"/>
              <a:ext cx="4608512" cy="3600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필요한 위치에 상품요청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564904" y="2610679"/>
              <a:ext cx="4608512" cy="3600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2.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주변 꽃집들이 요청에 판매 신청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564904" y="3186743"/>
              <a:ext cx="4608512" cy="3600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3.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고객은 만족하는 판매조건을 낙찰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564904" y="3762807"/>
              <a:ext cx="4608512" cy="3600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 4.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정상 구매 절차대로 구매진행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아래쪽 화살표 45"/>
            <p:cNvSpPr/>
            <p:nvPr/>
          </p:nvSpPr>
          <p:spPr>
            <a:xfrm>
              <a:off x="4725144" y="2970719"/>
              <a:ext cx="360040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아래쪽 화살표 46"/>
            <p:cNvSpPr/>
            <p:nvPr/>
          </p:nvSpPr>
          <p:spPr>
            <a:xfrm>
              <a:off x="4725144" y="3552531"/>
              <a:ext cx="360040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6214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제품과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서비스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3.4 </a:t>
            </a:r>
            <a:r>
              <a:rPr lang="ko-KR" altLang="en-US" sz="2000" b="1" dirty="0" smtClean="0"/>
              <a:t>서비스 장점</a:t>
            </a:r>
            <a:endParaRPr lang="ko-KR" altLang="en-US" sz="2000" b="1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476672" y="5529064"/>
            <a:ext cx="5976664" cy="3444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▶ 꽃집</a:t>
            </a:r>
            <a:endParaRPr lang="en-US" altLang="ko-KR" sz="1100" dirty="0" smtClean="0">
              <a:latin typeface="맑은 고딕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발주화원과 발주료가 없어짐 </a:t>
            </a:r>
            <a:endParaRPr lang="en-US" altLang="ko-K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ko-KR" altLang="en-US" sz="1200" dirty="0" smtClean="0"/>
              <a:t>고객과의 직접 연결을 통해 </a:t>
            </a:r>
            <a:r>
              <a:rPr lang="en-US" altLang="ko-KR" sz="1200" dirty="0" smtClean="0"/>
              <a:t>20%</a:t>
            </a:r>
            <a:r>
              <a:rPr lang="ko-KR" altLang="en-US" sz="1200" dirty="0" smtClean="0"/>
              <a:t>가 넘는 발주료를 화원의 이윤으로 전환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매상 증가 </a:t>
            </a:r>
          </a:p>
          <a:p>
            <a:r>
              <a:rPr lang="ko-KR" altLang="en-US" sz="1200" dirty="0" smtClean="0"/>
              <a:t>  오프라인 판매 이외의 온라인 판매로 매상 증가와 이를 통한 재고 손해 감소 효과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구매신청이 없더라도 판매가능</a:t>
            </a:r>
            <a:endParaRPr lang="en-US" altLang="ko-K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직접 상품요청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역 경매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판매 신청을 할수 있어 구매 신청이 없더라도 판매 가능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빠르고 편리한 판매 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모든 판매단계에 핸드폰 알림이 전송되므로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사이트를 모니터링 하지 않아도 됨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손해 구조 개선 </a:t>
            </a:r>
          </a:p>
          <a:p>
            <a:r>
              <a:rPr lang="en-US" altLang="ko-KR" sz="1200" noProof="0" dirty="0" smtClean="0"/>
              <a:t>  </a:t>
            </a:r>
            <a:r>
              <a:rPr lang="ko-KR" altLang="en-US" sz="1200" noProof="0" dirty="0" smtClean="0"/>
              <a:t>발주가 적은 꽃집은 항상 손해를 보는 구조를 벗어남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76672" y="1856656"/>
            <a:ext cx="5976664" cy="3456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▶ 소비자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400" b="1" dirty="0" smtClean="0">
              <a:latin typeface="맑은 고딕"/>
            </a:endParaRPr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적절한 가격과 높은 품질 </a:t>
            </a:r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중간 발주 화원과 수수료를 없애 소비자의 가격 부담을 줄이고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지불한 만큼의 품질 기대 가능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개성에 맞는 상품 </a:t>
            </a:r>
          </a:p>
          <a:p>
            <a:r>
              <a:rPr lang="ko-KR" altLang="en-US" sz="1200" dirty="0" smtClean="0"/>
              <a:t>  필요한 상품을 경매 신청하여 화원에 요구 가능 </a:t>
            </a:r>
            <a:endParaRPr lang="en-US" altLang="ko-KR" sz="1200" dirty="0" smtClean="0"/>
          </a:p>
          <a:p>
            <a:r>
              <a:rPr lang="ko-KR" altLang="en-US" sz="1200" dirty="0" smtClean="0"/>
              <a:t>  가격 및 품질 경쟁을 통해 적절한 상품 구입 가능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신뢰성 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200" dirty="0" smtClean="0"/>
              <a:t>후기와 평점을 활용해 화원 및 제품 비교 가능</a:t>
            </a:r>
            <a:endParaRPr lang="en-US" altLang="ko-KR" sz="1200" dirty="0" smtClean="0"/>
          </a:p>
          <a:p>
            <a:endParaRPr lang="ko-KR" altLang="en-US" sz="1200" dirty="0" smtClean="0"/>
          </a:p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목적에 맞는 빠른 연결 </a:t>
            </a:r>
          </a:p>
          <a:p>
            <a:r>
              <a:rPr lang="ko-KR" altLang="en-US" sz="1200" dirty="0" smtClean="0"/>
              <a:t>  중간 단계를 없애고 서비스에서 위치 정보를 통해 화원을 연결하므로   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목적에 맞는 연결이 빨라짐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4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비즈니스 모델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373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4.1 </a:t>
            </a:r>
            <a:r>
              <a:rPr lang="ko-KR" altLang="en-US" sz="2000" b="1" dirty="0" smtClean="0"/>
              <a:t>시장 진입전략 및 홍보전략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6672" y="5128954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4.2 </a:t>
            </a:r>
            <a:r>
              <a:rPr lang="ko-KR" altLang="en-US" sz="2000" b="1" dirty="0" smtClean="0"/>
              <a:t>꽃집 회원 모집전략</a:t>
            </a:r>
            <a:endParaRPr lang="ko-KR" altLang="en-US" sz="2000" b="1" dirty="0"/>
          </a:p>
        </p:txBody>
      </p:sp>
      <p:sp>
        <p:nvSpPr>
          <p:cNvPr id="11" name="타원 10"/>
          <p:cNvSpPr/>
          <p:nvPr/>
        </p:nvSpPr>
        <p:spPr>
          <a:xfrm>
            <a:off x="404664" y="2000672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초기 </a:t>
            </a:r>
            <a:r>
              <a:rPr lang="en-US" altLang="ko-KR" sz="1400" dirty="0" smtClean="0"/>
              <a:t>Target</a:t>
            </a:r>
          </a:p>
          <a:p>
            <a:pPr algn="ctr"/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3952" y="2000672"/>
            <a:ext cx="440536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팀원들이 보유한 </a:t>
            </a:r>
            <a:r>
              <a:rPr lang="ko-KR" altLang="en-US" sz="1400" b="1" dirty="0" smtClean="0"/>
              <a:t>단골고객 데이터</a:t>
            </a:r>
            <a:r>
              <a:rPr lang="ko-KR" altLang="en-US" sz="1400" dirty="0" smtClean="0"/>
              <a:t>를 활용해 초기 이용자 확보</a:t>
            </a:r>
            <a:endParaRPr lang="en-US" altLang="ko-KR" sz="1400" dirty="0" smtClean="0"/>
          </a:p>
        </p:txBody>
      </p:sp>
      <p:sp>
        <p:nvSpPr>
          <p:cNvPr id="13" name="타원 12"/>
          <p:cNvSpPr/>
          <p:nvPr/>
        </p:nvSpPr>
        <p:spPr>
          <a:xfrm>
            <a:off x="404664" y="2936776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확대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16832" y="2936776"/>
            <a:ext cx="43924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수요가 가장 많은 주 </a:t>
            </a:r>
            <a:r>
              <a:rPr lang="en-US" altLang="ko-KR" sz="1400" b="1" dirty="0" smtClean="0"/>
              <a:t>Target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 기업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관공서를 대상으로 직접 홍보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모바일 앱을 통한 쉬운 접근성 제공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5" name="타원 14"/>
          <p:cNvSpPr/>
          <p:nvPr/>
        </p:nvSpPr>
        <p:spPr>
          <a:xfrm>
            <a:off x="404664" y="3872880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홍보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16832" y="3944888"/>
            <a:ext cx="439248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안드로이드 마켓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포탈 사이트 파워링크  홍보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홍보 동영상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및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브로셔 제작 및 배포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80" y="4736977"/>
            <a:ext cx="5760640" cy="2880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서비스초기에 꽃집과 판매상품 부족 시 도매 업체에서 수요 충당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계약 완료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80" y="5673080"/>
            <a:ext cx="576064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▶ 전체 꽃집데이터 등록 및 계정발급</a:t>
            </a:r>
            <a:endParaRPr lang="en-US" altLang="ko-KR" sz="1400" b="1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전국 꽃집을 일괄 가입처리 후 서비스 이용 희망화원에게 계정발급    </a:t>
            </a:r>
            <a:endParaRPr lang="en-US" altLang="ko-KR" sz="1400" dirty="0" smtClean="0"/>
          </a:p>
          <a:p>
            <a:r>
              <a:rPr lang="en-US" altLang="ko-KR" sz="1400" dirty="0" smtClean="0"/>
              <a:t>  (</a:t>
            </a:r>
            <a:r>
              <a:rPr lang="ko-KR" altLang="en-US" sz="1400" dirty="0" smtClean="0"/>
              <a:t>오픈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를 통해 일괄 꽃집회원 가입 모듈 개발완료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80" y="6537176"/>
            <a:ext cx="576064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▶ 모집 전략</a:t>
            </a:r>
            <a:endParaRPr lang="en-US" altLang="ko-KR" sz="1400" b="1" dirty="0" smtClean="0"/>
          </a:p>
          <a:p>
            <a:r>
              <a:rPr lang="ko-KR" altLang="en-US" sz="1400" dirty="0" smtClean="0"/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기존 서비스의 화원모집 방법을 이용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→ 전화통화를 통해 가입이 무료이고 가입하지 않으면 손해라는 점을 강조하여 쉽게 꽃집회원을 유치하고 있음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680" y="7673042"/>
            <a:ext cx="576064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▶ 특징 및 차별성 설명</a:t>
            </a:r>
            <a:endParaRPr lang="en-US" altLang="ko-KR" sz="1400" b="1" dirty="0" smtClean="0"/>
          </a:p>
          <a:p>
            <a:r>
              <a:rPr lang="ko-KR" altLang="en-US" sz="1400" dirty="0" smtClean="0"/>
              <a:t> 전화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팩스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방문 수단을 이용하여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	 1. </a:t>
            </a:r>
            <a:r>
              <a:rPr lang="ko-KR" altLang="en-US" sz="1400" dirty="0" smtClean="0"/>
              <a:t>가입절차가 없고 무료</a:t>
            </a:r>
            <a:endParaRPr lang="en-US" altLang="ko-KR" sz="1400" dirty="0" smtClean="0"/>
          </a:p>
          <a:p>
            <a:r>
              <a:rPr lang="en-US" altLang="ko-KR" sz="1400" dirty="0" smtClean="0"/>
              <a:t>	 2.</a:t>
            </a:r>
            <a:r>
              <a:rPr lang="ko-KR" altLang="en-US" sz="1400" dirty="0" smtClean="0"/>
              <a:t> 기존과 달리 등록 후 구매신청을 모바일 알림으로 받음</a:t>
            </a:r>
            <a:endParaRPr lang="en-US" altLang="ko-KR" sz="1400" dirty="0" smtClean="0"/>
          </a:p>
          <a:p>
            <a:r>
              <a:rPr lang="en-US" altLang="ko-KR" sz="1400" dirty="0" smtClean="0"/>
              <a:t>	 3. </a:t>
            </a:r>
            <a:r>
              <a:rPr lang="ko-KR" altLang="en-US" sz="1400" dirty="0" smtClean="0"/>
              <a:t>일종의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배달의 민족</a:t>
            </a:r>
            <a:r>
              <a:rPr lang="en-US" altLang="ko-KR" sz="1400" dirty="0" smtClean="0"/>
              <a:t>”</a:t>
            </a:r>
            <a:r>
              <a:rPr lang="ko-KR" altLang="en-US" sz="1400" dirty="0" smtClean="0"/>
              <a:t> 꽃집버전이라고 소개</a:t>
            </a:r>
            <a:endParaRPr lang="en-US" altLang="ko-KR" sz="1400" dirty="0" smtClean="0"/>
          </a:p>
          <a:p>
            <a:r>
              <a:rPr lang="en-US" altLang="ko-KR" sz="1400" dirty="0" smtClean="0"/>
              <a:t>	 4. </a:t>
            </a:r>
            <a:r>
              <a:rPr lang="ko-KR" altLang="en-US" sz="1400" dirty="0" smtClean="0"/>
              <a:t>기존 발주화원을 없애버려 수주손해가 없음</a:t>
            </a:r>
            <a:endParaRPr lang="en-US" altLang="ko-KR" sz="1400" dirty="0" smtClean="0"/>
          </a:p>
          <a:p>
            <a:r>
              <a:rPr lang="ko-KR" altLang="en-US" sz="1400" b="1" dirty="0" smtClean="0"/>
              <a:t>위 내용을 상기 시켜주면 꽃집모집에는 어려움이 없음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375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4.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비즈니스 모델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3400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4.3 User Flow(</a:t>
            </a:r>
            <a:r>
              <a:rPr lang="ko-KR" altLang="en-US" sz="2000" b="1" dirty="0" smtClean="0"/>
              <a:t>사용자 진입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56" y="3080792"/>
            <a:ext cx="603267" cy="62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3296" y="3368824"/>
            <a:ext cx="603267" cy="62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그룹 9"/>
          <p:cNvGrpSpPr/>
          <p:nvPr/>
        </p:nvGrpSpPr>
        <p:grpSpPr>
          <a:xfrm>
            <a:off x="404664" y="3656856"/>
            <a:ext cx="6227434" cy="2333348"/>
            <a:chOff x="323528" y="3645024"/>
            <a:chExt cx="8455962" cy="3168352"/>
          </a:xfrm>
        </p:grpSpPr>
        <p:sp>
          <p:nvSpPr>
            <p:cNvPr id="11" name="TextBox 10"/>
            <p:cNvSpPr txBox="1"/>
            <p:nvPr/>
          </p:nvSpPr>
          <p:spPr>
            <a:xfrm>
              <a:off x="323528" y="3789040"/>
              <a:ext cx="633839" cy="355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고객</a:t>
              </a:r>
              <a:endParaRPr lang="ko-KR" altLang="en-US" sz="1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5651" y="4231683"/>
              <a:ext cx="633839" cy="355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대상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123728" y="3789040"/>
              <a:ext cx="1728192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꽃 배달 업체 찾기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배달 지 꽃집을 바로 연결해 주고 가격까지 비교할 수 있는  곳이 있네</a:t>
              </a:r>
              <a:r>
                <a:rPr lang="en-US" altLang="ko-KR" sz="800" dirty="0" smtClean="0"/>
                <a:t>?</a:t>
              </a:r>
            </a:p>
            <a:p>
              <a:r>
                <a:rPr lang="ko-KR" altLang="en-US" sz="800" dirty="0" smtClean="0"/>
                <a:t>믿을만하고 편하겠다</a:t>
              </a:r>
              <a:r>
                <a:rPr lang="en-US" altLang="ko-KR" sz="800" dirty="0" smtClean="0"/>
                <a:t>.</a:t>
              </a:r>
              <a:r>
                <a:rPr lang="ko-KR" altLang="en-US" sz="800" dirty="0" smtClean="0"/>
                <a:t> 이용해볼까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4139952" y="3789040"/>
              <a:ext cx="1440160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상품 비교 및 주문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꽃집 별로 상품을 비교하고  원하는 상품을  주문할 수 있네</a:t>
              </a:r>
              <a:r>
                <a:rPr lang="en-US" altLang="ko-KR" sz="800" dirty="0" smtClean="0"/>
                <a:t>!!</a:t>
              </a:r>
              <a:endParaRPr lang="ko-KR" altLang="en-US" sz="8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868144" y="3789040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주문 처리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배송 단계마다 알림이 오니 어떻게 배송되고 있는지 걱정이 없네</a:t>
              </a:r>
              <a:r>
                <a:rPr lang="en-US" altLang="ko-KR" sz="800" dirty="0" smtClean="0"/>
                <a:t>! </a:t>
              </a:r>
              <a:r>
                <a:rPr lang="ko-KR" altLang="en-US" sz="800" dirty="0" smtClean="0"/>
                <a:t>완료사진을 보니  좋은 상품으로 배송 되었구나</a:t>
              </a:r>
              <a:endParaRPr lang="ko-KR" altLang="en-US" sz="800" dirty="0"/>
            </a:p>
          </p:txBody>
        </p:sp>
        <p:cxnSp>
          <p:nvCxnSpPr>
            <p:cNvPr id="16" name="직선 화살표 연결선 15"/>
            <p:cNvCxnSpPr>
              <a:endCxn id="13" idx="1"/>
            </p:cNvCxnSpPr>
            <p:nvPr/>
          </p:nvCxnSpPr>
          <p:spPr>
            <a:xfrm>
              <a:off x="1115616" y="3717032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3"/>
              <a:endCxn id="14" idx="1"/>
            </p:cNvCxnSpPr>
            <p:nvPr/>
          </p:nvCxnSpPr>
          <p:spPr>
            <a:xfrm>
              <a:off x="3851920" y="450912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3"/>
              <a:endCxn id="15" idx="1"/>
            </p:cNvCxnSpPr>
            <p:nvPr/>
          </p:nvCxnSpPr>
          <p:spPr>
            <a:xfrm>
              <a:off x="5580112" y="450912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3"/>
            </p:cNvCxnSpPr>
            <p:nvPr/>
          </p:nvCxnSpPr>
          <p:spPr>
            <a:xfrm flipV="1">
              <a:off x="7380312" y="4149080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4139952" y="5229200"/>
              <a:ext cx="1440160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역 경매 신청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원하는 상품이 없잖아</a:t>
              </a:r>
              <a:r>
                <a:rPr lang="en-US" altLang="ko-KR" sz="800" dirty="0" smtClean="0"/>
                <a:t>? </a:t>
              </a:r>
              <a:r>
                <a:rPr lang="ko-KR" altLang="en-US" sz="800" dirty="0" smtClean="0"/>
                <a:t>있긴 있는대 가격이 안 맞잖아</a:t>
              </a:r>
              <a:r>
                <a:rPr lang="en-US" altLang="ko-KR" sz="800" dirty="0" smtClean="0"/>
                <a:t>?</a:t>
              </a:r>
            </a:p>
            <a:p>
              <a:r>
                <a:rPr lang="ko-KR" altLang="en-US" sz="800" dirty="0" smtClean="0"/>
                <a:t>이 지역에 상품요청을 할 수 있네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21" name="직선 화살표 연결선 20"/>
            <p:cNvCxnSpPr>
              <a:endCxn id="20" idx="1"/>
            </p:cNvCxnSpPr>
            <p:nvPr/>
          </p:nvCxnSpPr>
          <p:spPr>
            <a:xfrm>
              <a:off x="3635896" y="5157192"/>
              <a:ext cx="504056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5868144" y="5301208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좋은 조건 낙찰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내가 올려 논 상품에 대해서 꽃집들이 많이 판매 신청했네</a:t>
              </a:r>
              <a:r>
                <a:rPr lang="en-US" altLang="ko-KR" sz="800" dirty="0" smtClean="0"/>
                <a:t>?</a:t>
              </a:r>
            </a:p>
            <a:p>
              <a:r>
                <a:rPr lang="ko-KR" altLang="en-US" sz="800" dirty="0" smtClean="0"/>
                <a:t>이 꽃집이 가장 저렴하고 상품도 예쁘네 이걸로 낙찰</a:t>
              </a:r>
              <a:r>
                <a:rPr lang="en-US" altLang="ko-KR" sz="800" dirty="0" smtClean="0"/>
                <a:t>!!!</a:t>
              </a:r>
              <a:endParaRPr lang="ko-KR" altLang="en-US" sz="800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5580112" y="594928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2" idx="3"/>
            </p:cNvCxnSpPr>
            <p:nvPr/>
          </p:nvCxnSpPr>
          <p:spPr>
            <a:xfrm flipV="1">
              <a:off x="7380312" y="4536504"/>
              <a:ext cx="792088" cy="1484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59632" y="5949280"/>
              <a:ext cx="2248913" cy="355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(FLOSSUM </a:t>
              </a:r>
              <a:r>
                <a:rPr lang="ko-KR" altLang="en-US" sz="1100" dirty="0" smtClean="0"/>
                <a:t>서비스진입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87624" y="3645024"/>
              <a:ext cx="6768752" cy="316835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7596335" y="5661248"/>
              <a:ext cx="1038198" cy="50405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가격↓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71600" y="1800126"/>
            <a:ext cx="5886400" cy="1484858"/>
            <a:chOff x="971600" y="1268760"/>
            <a:chExt cx="7992888" cy="2016224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187624" y="1412776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꽃 배달 업체 찾기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꽃 배달 주문 하려는데 </a:t>
              </a:r>
              <a:r>
                <a:rPr lang="ko-KR" altLang="en-US" sz="800" dirty="0" err="1" smtClean="0"/>
                <a:t>전국꽃배달서비스가</a:t>
              </a:r>
              <a:r>
                <a:rPr lang="ko-KR" altLang="en-US" sz="800" dirty="0" smtClean="0"/>
                <a:t> 꽤 많네 어디에서 해야 싸게 할 수 있지</a:t>
              </a:r>
              <a:r>
                <a:rPr lang="en-US" altLang="ko-KR" sz="800" dirty="0" smtClean="0"/>
                <a:t>?</a:t>
              </a:r>
            </a:p>
            <a:p>
              <a:r>
                <a:rPr lang="ko-KR" altLang="en-US" sz="800" dirty="0" smtClean="0"/>
                <a:t>동네꽃집에서 할까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915816" y="1412776"/>
              <a:ext cx="1368152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보낼 상품 선택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내가 보내고 싶은 상품은 없고 값만 비싸잖아</a:t>
              </a:r>
              <a:r>
                <a:rPr lang="en-US" altLang="ko-KR" sz="800" dirty="0" smtClean="0"/>
                <a:t>?</a:t>
              </a:r>
            </a:p>
            <a:p>
              <a:r>
                <a:rPr lang="ko-KR" altLang="en-US" sz="800" dirty="0" smtClean="0"/>
                <a:t>에잇 비슷한 걸로 믿고 보내자</a:t>
              </a:r>
              <a:r>
                <a:rPr lang="en-US" altLang="ko-KR" sz="800" dirty="0" smtClean="0"/>
                <a:t>!!...</a:t>
              </a:r>
              <a:endParaRPr lang="ko-KR" altLang="en-US" sz="800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572000" y="1412776"/>
              <a:ext cx="1512168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주 문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그 지역에 꽃집이 배송을 할 텐데</a:t>
              </a:r>
              <a:r>
                <a:rPr lang="en-US" altLang="ko-KR" sz="800" dirty="0" smtClean="0"/>
                <a:t>… </a:t>
              </a:r>
              <a:r>
                <a:rPr lang="ko-KR" altLang="en-US" sz="800" dirty="0" smtClean="0"/>
                <a:t>사진에 보이는 이 상품과 가격이 맞을까</a:t>
              </a:r>
              <a:r>
                <a:rPr lang="en-US" altLang="ko-KR" sz="800" dirty="0" smtClean="0"/>
                <a:t>? </a:t>
              </a:r>
              <a:r>
                <a:rPr lang="ko-KR" altLang="en-US" sz="800" dirty="0" smtClean="0"/>
                <a:t>중간 과정들도 많겠지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444208" y="1412776"/>
              <a:ext cx="1368152" cy="144016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900" b="1" dirty="0" smtClean="0"/>
                <a:t>완료상품사진</a:t>
              </a:r>
              <a:endParaRPr lang="en-US" altLang="ko-KR" sz="900" b="1" dirty="0" smtClean="0"/>
            </a:p>
            <a:p>
              <a:pPr algn="ctr"/>
              <a:endParaRPr lang="en-US" altLang="ko-KR" sz="600" dirty="0" smtClean="0"/>
            </a:p>
            <a:p>
              <a:pPr algn="ctr"/>
              <a:endParaRPr lang="en-US" altLang="ko-KR" sz="600" dirty="0" smtClean="0"/>
            </a:p>
            <a:p>
              <a:r>
                <a:rPr lang="ko-KR" altLang="en-US" sz="800" dirty="0" smtClean="0"/>
                <a:t>배달이 잘 되었네</a:t>
              </a:r>
              <a:r>
                <a:rPr lang="en-US" altLang="ko-KR" sz="800" dirty="0" smtClean="0"/>
                <a:t>.. </a:t>
              </a:r>
              <a:r>
                <a:rPr lang="ko-KR" altLang="en-US" sz="800" dirty="0" smtClean="0"/>
                <a:t>상품이 내가 지불한 금액보다 싸 보인다</a:t>
              </a:r>
              <a:r>
                <a:rPr lang="en-US" altLang="ko-KR" sz="800" dirty="0" smtClean="0"/>
                <a:t>…</a:t>
              </a:r>
              <a:endParaRPr lang="ko-KR" altLang="en-US" sz="800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1043608" y="2780928"/>
              <a:ext cx="21602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9" idx="3"/>
              <a:endCxn id="30" idx="1"/>
            </p:cNvCxnSpPr>
            <p:nvPr/>
          </p:nvCxnSpPr>
          <p:spPr>
            <a:xfrm>
              <a:off x="2699792" y="2132856"/>
              <a:ext cx="2160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30" idx="3"/>
              <a:endCxn id="31" idx="1"/>
            </p:cNvCxnSpPr>
            <p:nvPr/>
          </p:nvCxnSpPr>
          <p:spPr>
            <a:xfrm>
              <a:off x="4283968" y="213285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1" idx="3"/>
              <a:endCxn id="32" idx="1"/>
            </p:cNvCxnSpPr>
            <p:nvPr/>
          </p:nvCxnSpPr>
          <p:spPr>
            <a:xfrm>
              <a:off x="6084168" y="2132856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2" idx="3"/>
            </p:cNvCxnSpPr>
            <p:nvPr/>
          </p:nvCxnSpPr>
          <p:spPr>
            <a:xfrm>
              <a:off x="7812360" y="2132856"/>
              <a:ext cx="432048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03849" y="2924944"/>
              <a:ext cx="1844056" cy="355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기존 서비스진입</a:t>
              </a:r>
              <a:r>
                <a:rPr lang="en-US" altLang="ko-KR" sz="1100" dirty="0" smtClean="0"/>
                <a:t>) </a:t>
              </a:r>
              <a:endParaRPr lang="ko-KR" altLang="en-US" sz="11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71600" y="1268760"/>
              <a:ext cx="7344816" cy="201622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0" name="타원 39"/>
            <p:cNvSpPr/>
            <p:nvPr/>
          </p:nvSpPr>
          <p:spPr>
            <a:xfrm>
              <a:off x="7926130" y="1556793"/>
              <a:ext cx="1038358" cy="47316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가격↑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36712" y="6249145"/>
            <a:ext cx="568863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배달 지 주변 꽃집의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상품을 쉽게 찾아볼 수 </a:t>
            </a:r>
            <a:r>
              <a:rPr lang="ko-KR" altLang="en-US" sz="1600" b="1" dirty="0" smtClean="0"/>
              <a:t>있고</a:t>
            </a:r>
            <a:r>
              <a:rPr lang="en-US" altLang="ko-KR" sz="1600" b="1" dirty="0" smtClean="0"/>
              <a:t>,  </a:t>
            </a:r>
          </a:p>
          <a:p>
            <a:r>
              <a:rPr lang="ko-KR" altLang="en-US" sz="1600" b="1" dirty="0" smtClean="0"/>
              <a:t>  비교하여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합리적인 가격에</a:t>
            </a:r>
            <a:r>
              <a:rPr lang="ko-KR" altLang="en-US" sz="1600" b="1" dirty="0" smtClean="0"/>
              <a:t> 주문할 수 있습니다</a:t>
            </a:r>
            <a:r>
              <a:rPr lang="en-US" altLang="ko-KR" sz="1600" b="1" dirty="0" smtClean="0"/>
              <a:t>.”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15375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5.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시제품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서비스 개발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서비스 범위 및 진행사항</a:t>
            </a:r>
            <a:endParaRPr lang="ko-KR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28153"/>
          <a:stretch>
            <a:fillRect/>
          </a:stretch>
        </p:blipFill>
        <p:spPr bwMode="auto">
          <a:xfrm>
            <a:off x="260648" y="2000672"/>
            <a:ext cx="6597352" cy="302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647" y="5241032"/>
            <a:ext cx="631165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81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6.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재무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6.1 </a:t>
            </a:r>
            <a:r>
              <a:rPr lang="ko-KR" altLang="en-US" sz="2000" b="1" dirty="0" smtClean="0"/>
              <a:t>자금 조달계획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6672" y="5241032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6.2 </a:t>
            </a:r>
            <a:r>
              <a:rPr lang="ko-KR" altLang="en-US" sz="2000" b="1" dirty="0" smtClean="0"/>
              <a:t>수입구조 및 순이익 추정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6712" y="2000672"/>
            <a:ext cx="532859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공모전 상금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정부창업지원금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Cloud Funding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팀 내 자본금</a:t>
            </a:r>
            <a:endParaRPr lang="en-US" altLang="ko-KR" sz="1400" dirty="0" smtClean="0"/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팀 자체 개발 및 디자인으로 초기 개발비 및 인건비를 줄임으로 최소의 창업 자금만 확보하면 서비스 가능</a:t>
            </a:r>
            <a:endParaRPr lang="en-US" altLang="ko-KR" sz="1400" b="1" dirty="0" smtClean="0"/>
          </a:p>
          <a:p>
            <a:endParaRPr lang="en-US" altLang="ko-KR" sz="1400" b="1" dirty="0" smtClean="0"/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620688" y="5889104"/>
            <a:ext cx="5544616" cy="2736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거래성사 수수료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 smtClean="0">
                <a:latin typeface="맑은 고딕"/>
              </a:rPr>
              <a:t>	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완료 거래에 대해 꽃집에게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성사수수료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3%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얻음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- </a:t>
            </a:r>
            <a:r>
              <a:rPr lang="ko-KR" altLang="en-US" sz="1600" b="1" dirty="0" smtClean="0"/>
              <a:t>월 수수료 수익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월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5400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만원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추정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현황 분석의 시장규모 참고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차별화를 통한 수익 증대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기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존 서비스와 차별적이므로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고객층 확대를 통해 수익금을 늘릴 수 있음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70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6.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재무 계획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6.3 </a:t>
            </a:r>
            <a:r>
              <a:rPr lang="ko-KR" altLang="en-US" sz="2000" b="1" dirty="0" smtClean="0"/>
              <a:t>예산안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6712" y="2000672"/>
            <a:ext cx="5328592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b="1" dirty="0" smtClean="0"/>
              <a:t>▶ </a:t>
            </a:r>
            <a:r>
              <a:rPr lang="ko-KR" altLang="en-US" sz="1400" dirty="0" smtClean="0">
                <a:latin typeface="+mn-ea"/>
              </a:rPr>
              <a:t>데이터 저장 </a:t>
            </a:r>
            <a:r>
              <a:rPr lang="en-US" altLang="ko-KR" sz="1400" dirty="0" smtClean="0">
                <a:latin typeface="+mn-ea"/>
              </a:rPr>
              <a:t>DB </a:t>
            </a:r>
            <a:r>
              <a:rPr lang="ko-KR" altLang="en-US" sz="1400" dirty="0" smtClean="0">
                <a:latin typeface="+mn-ea"/>
              </a:rPr>
              <a:t>솔루션 </a:t>
            </a:r>
            <a:r>
              <a:rPr lang="en-US" altLang="ko-KR" sz="1400" dirty="0" smtClean="0">
                <a:latin typeface="+mn-ea"/>
              </a:rPr>
              <a:t>: </a:t>
            </a:r>
          </a:p>
          <a:p>
            <a:r>
              <a:rPr lang="en-US" altLang="ko-KR" sz="1400" dirty="0" smtClean="0">
                <a:latin typeface="+mn-ea"/>
              </a:rPr>
              <a:t>Oracle DB for Business </a:t>
            </a:r>
            <a:r>
              <a:rPr lang="ko-KR" altLang="en-US" sz="1400" dirty="0" smtClean="0">
                <a:latin typeface="+mn-ea"/>
              </a:rPr>
              <a:t>구매  </a:t>
            </a:r>
            <a:r>
              <a:rPr lang="en-US" altLang="ko-KR" sz="1400" dirty="0" smtClean="0">
                <a:latin typeface="+mn-ea"/>
              </a:rPr>
              <a:t>2</a:t>
            </a:r>
            <a:r>
              <a:rPr lang="ko-KR" altLang="en-US" sz="1400" dirty="0" smtClean="0">
                <a:latin typeface="+mn-ea"/>
              </a:rPr>
              <a:t>년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137,914</a:t>
            </a:r>
            <a:r>
              <a:rPr lang="ko-KR" altLang="en-US" sz="1400" b="1" dirty="0" smtClean="0">
                <a:latin typeface="+mn-ea"/>
              </a:rPr>
              <a:t>원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ko-KR" altLang="en-US" sz="1400" b="1" dirty="0" smtClean="0"/>
              <a:t>▶ </a:t>
            </a:r>
            <a:r>
              <a:rPr lang="ko-KR" altLang="en-US" sz="1400" dirty="0" smtClean="0">
                <a:latin typeface="+mn-ea"/>
              </a:rPr>
              <a:t>인터넷판매자 허가비용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마켓등록비용 등 기타등록비용 </a:t>
            </a:r>
            <a:r>
              <a:rPr lang="en-US" altLang="ko-KR" sz="1400" b="1" dirty="0" smtClean="0">
                <a:latin typeface="+mn-ea"/>
              </a:rPr>
              <a:t>74,000</a:t>
            </a:r>
            <a:r>
              <a:rPr lang="ko-KR" altLang="en-US" sz="1400" b="1" dirty="0" smtClean="0">
                <a:latin typeface="+mn-ea"/>
              </a:rPr>
              <a:t>원</a:t>
            </a:r>
            <a:endParaRPr lang="en-US" altLang="ko-KR" sz="1400" b="1" dirty="0" smtClean="0">
              <a:latin typeface="+mn-ea"/>
            </a:endParaRPr>
          </a:p>
          <a:p>
            <a:endParaRPr lang="ko-KR" altLang="en-US" sz="1400" dirty="0" smtClean="0">
              <a:latin typeface="+mn-ea"/>
            </a:endParaRPr>
          </a:p>
          <a:p>
            <a:r>
              <a:rPr lang="ko-KR" altLang="en-US" sz="1400" b="1" dirty="0" smtClean="0"/>
              <a:t>▶ </a:t>
            </a:r>
            <a:r>
              <a:rPr lang="en-US" altLang="ko-KR" sz="1400" dirty="0" smtClean="0">
                <a:latin typeface="+mn-ea"/>
              </a:rPr>
              <a:t>DNS </a:t>
            </a:r>
            <a:r>
              <a:rPr lang="ko-KR" altLang="en-US" sz="1400" dirty="0" smtClean="0">
                <a:latin typeface="+mn-ea"/>
              </a:rPr>
              <a:t>서비스 </a:t>
            </a:r>
            <a:r>
              <a:rPr lang="en-US" altLang="ko-KR" sz="1400" dirty="0" smtClean="0">
                <a:latin typeface="+mn-ea"/>
              </a:rPr>
              <a:t>: </a:t>
            </a:r>
          </a:p>
          <a:p>
            <a:r>
              <a:rPr lang="en-US" altLang="ko-KR" sz="1400" dirty="0" smtClean="0">
                <a:latin typeface="+mn-ea"/>
              </a:rPr>
              <a:t>flossum.com </a:t>
            </a:r>
            <a:r>
              <a:rPr lang="ko-KR" altLang="en-US" sz="1400" dirty="0" smtClean="0">
                <a:latin typeface="+mn-ea"/>
              </a:rPr>
              <a:t>도메인 등록 </a:t>
            </a:r>
            <a:r>
              <a:rPr lang="en-US" altLang="ko-KR" sz="1400" dirty="0" smtClean="0">
                <a:latin typeface="+mn-ea"/>
              </a:rPr>
              <a:t>– 1</a:t>
            </a:r>
            <a:r>
              <a:rPr lang="ko-KR" altLang="en-US" sz="1400" dirty="0" smtClean="0">
                <a:latin typeface="+mn-ea"/>
              </a:rPr>
              <a:t>년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22,000</a:t>
            </a:r>
            <a:r>
              <a:rPr lang="ko-KR" altLang="en-US" sz="1400" b="1" dirty="0" smtClean="0">
                <a:latin typeface="+mn-ea"/>
              </a:rPr>
              <a:t>원</a:t>
            </a:r>
            <a:endParaRPr lang="en-US" altLang="ko-KR" sz="1400" b="1" dirty="0" smtClean="0">
              <a:latin typeface="+mn-ea"/>
            </a:endParaRPr>
          </a:p>
          <a:p>
            <a:endParaRPr lang="ko-KR" altLang="en-US" sz="1400" dirty="0" smtClean="0">
              <a:latin typeface="+mn-ea"/>
            </a:endParaRPr>
          </a:p>
          <a:p>
            <a:r>
              <a:rPr lang="ko-KR" altLang="en-US" sz="1400" b="1" dirty="0" smtClean="0"/>
              <a:t>▶ </a:t>
            </a:r>
            <a:r>
              <a:rPr lang="ko-KR" altLang="en-US" sz="1400" dirty="0" smtClean="0">
                <a:latin typeface="+mn-ea"/>
              </a:rPr>
              <a:t>온라인 결제 서비스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 smtClean="0">
                <a:latin typeface="+mn-ea"/>
              </a:rPr>
              <a:t>Inicis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전자결제 서비스 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초기등록비 </a:t>
            </a:r>
            <a:r>
              <a:rPr lang="en-US" altLang="ko-KR" sz="1400" dirty="0" smtClean="0">
                <a:latin typeface="+mn-ea"/>
              </a:rPr>
              <a:t>200,000</a:t>
            </a:r>
            <a:r>
              <a:rPr lang="ko-KR" altLang="en-US" sz="1400" dirty="0" smtClean="0">
                <a:latin typeface="+mn-ea"/>
              </a:rPr>
              <a:t>원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연 관리비 </a:t>
            </a:r>
            <a:r>
              <a:rPr lang="en-US" altLang="ko-KR" sz="1400" dirty="0" smtClean="0">
                <a:latin typeface="+mn-ea"/>
              </a:rPr>
              <a:t>200,000</a:t>
            </a:r>
            <a:r>
              <a:rPr lang="ko-KR" altLang="en-US" sz="1400" dirty="0" smtClean="0">
                <a:latin typeface="+mn-ea"/>
              </a:rPr>
              <a:t>원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440,000</a:t>
            </a:r>
            <a:r>
              <a:rPr lang="ko-KR" altLang="en-US" sz="1400" b="1" dirty="0" smtClean="0">
                <a:latin typeface="+mn-ea"/>
              </a:rPr>
              <a:t>원</a:t>
            </a:r>
            <a:endParaRPr lang="en-US" altLang="ko-KR" sz="1400" b="1" dirty="0" smtClean="0">
              <a:latin typeface="+mn-ea"/>
            </a:endParaRPr>
          </a:p>
          <a:p>
            <a:endParaRPr lang="ko-KR" altLang="en-US" sz="1400" dirty="0" smtClean="0">
              <a:latin typeface="+mn-ea"/>
            </a:endParaRPr>
          </a:p>
          <a:p>
            <a:r>
              <a:rPr lang="ko-KR" altLang="en-US" sz="1400" b="1" dirty="0" smtClean="0"/>
              <a:t>▶ </a:t>
            </a:r>
            <a:r>
              <a:rPr lang="ko-KR" altLang="en-US" sz="1400" dirty="0" smtClean="0">
                <a:latin typeface="+mn-ea"/>
              </a:rPr>
              <a:t>서버 컴퓨터 및 장비 구매 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r>
              <a:rPr lang="en-US" altLang="ko-KR" sz="1400" b="1" dirty="0" smtClean="0">
                <a:latin typeface="+mn-ea"/>
              </a:rPr>
              <a:t>400,000</a:t>
            </a:r>
            <a:r>
              <a:rPr lang="ko-KR" altLang="en-US" sz="1400" b="1" dirty="0" smtClean="0">
                <a:latin typeface="+mn-ea"/>
              </a:rPr>
              <a:t>원</a:t>
            </a:r>
            <a:endParaRPr lang="en-US" altLang="ko-KR" sz="1400" b="1" dirty="0" smtClean="0">
              <a:latin typeface="+mn-ea"/>
            </a:endParaRPr>
          </a:p>
          <a:p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= \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1,007,315 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원</a:t>
            </a:r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400" b="1" dirty="0" smtClean="0">
                <a:latin typeface="+mn-ea"/>
              </a:rPr>
              <a:t>(※ </a:t>
            </a:r>
            <a:r>
              <a:rPr lang="ko-KR" altLang="en-US" sz="1400" b="1" dirty="0" smtClean="0">
                <a:latin typeface="+mn-ea"/>
              </a:rPr>
              <a:t>예산안은 변경 될 수 있음</a:t>
            </a:r>
            <a:r>
              <a:rPr lang="en-US" altLang="ko-KR" sz="1400" b="1" dirty="0" smtClean="0">
                <a:latin typeface="+mn-ea"/>
              </a:rPr>
              <a:t>.)</a:t>
            </a:r>
          </a:p>
        </p:txBody>
      </p:sp>
    </p:spTree>
    <p:extLst>
      <p:ext uri="{BB962C8B-B14F-4D97-AF65-F5344CB8AC3E}">
        <p14:creationId xmlns="" xmlns:p14="http://schemas.microsoft.com/office/powerpoint/2010/main" val="20870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7.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세부추진일정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wan\DirectFlower\DirectFlower\Documents\erica\gantCh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56" y="1136575"/>
            <a:ext cx="6120680" cy="43835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8680" y="6105128"/>
            <a:ext cx="590465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▶ 웹 개발이 거의 완료된 상태이므로 마무리작업 후</a:t>
            </a:r>
            <a:endParaRPr lang="en-US" altLang="ko-KR" sz="1400" dirty="0" smtClean="0"/>
          </a:p>
          <a:p>
            <a:r>
              <a:rPr lang="en-US" altLang="ko-KR" sz="1400" dirty="0" smtClean="0"/>
              <a:t>    4</a:t>
            </a:r>
            <a:r>
              <a:rPr lang="ko-KR" altLang="en-US" sz="1400" dirty="0" smtClean="0"/>
              <a:t>개월 이내에 완성시켜 서비스할 계획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290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1294" y="704528"/>
            <a:ext cx="5495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『2014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드림하이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ERICA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창업페스티벌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』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참가 신청서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37296422"/>
              </p:ext>
            </p:extLst>
          </p:nvPr>
        </p:nvGraphicFramePr>
        <p:xfrm>
          <a:off x="260648" y="1961698"/>
          <a:ext cx="6344748" cy="774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96"/>
                <a:gridCol w="505898"/>
                <a:gridCol w="794983"/>
                <a:gridCol w="722712"/>
                <a:gridCol w="361356"/>
                <a:gridCol w="1734508"/>
                <a:gridCol w="505898"/>
                <a:gridCol w="117267"/>
                <a:gridCol w="1272030"/>
              </a:tblGrid>
              <a:tr h="51765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아이디어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내 꽃은 내가 정한다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!!,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FLOSSUM(Flora + Blossom)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대표자 사진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endParaRPr lang="en-US" altLang="ko-KR" sz="9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741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아이디어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(50</a:t>
                      </a:r>
                      <a:r>
                        <a:rPr lang="ko-KR" altLang="en-US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이내로 작성</a:t>
                      </a:r>
                      <a:r>
                        <a:rPr lang="en-US" altLang="ko-KR" sz="10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기존 꽃 배달 서비스의 불합리한 구조적 문제를 개선한 차별화된 기능을 갖는 새로운 구조의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297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신 청 자   정 보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팀명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00" baseline="0" dirty="0" smtClean="0"/>
                        <a:t>꽃집녀석들</a:t>
                      </a:r>
                      <a:endParaRPr lang="ko-KR" altLang="en-US" sz="1000" spc="-1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팀 구성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□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개인       ■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팀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  명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성 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</a:rPr>
                        <a:t>대학명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학과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전공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대표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dirty="0" smtClean="0">
                          <a:solidFill>
                            <a:schemeClr val="tx1"/>
                          </a:solidFill>
                        </a:rPr>
                        <a:t>최환종</a:t>
                      </a:r>
                      <a:endParaRPr lang="ko-KR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u="none" dirty="0" smtClean="0">
                          <a:solidFill>
                            <a:schemeClr val="tx1"/>
                          </a:solidFill>
                        </a:rPr>
                        <a:t>1990.08.31</a:t>
                      </a:r>
                      <a:endParaRPr lang="ko-KR" altLang="en-US" sz="110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dirty="0" smtClean="0">
                          <a:solidFill>
                            <a:schemeClr val="tx1"/>
                          </a:solidFill>
                        </a:rPr>
                        <a:t>명지대학교</a:t>
                      </a:r>
                      <a:endParaRPr lang="ko-KR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dirty="0" smtClean="0">
                          <a:solidFill>
                            <a:schemeClr val="tx1"/>
                          </a:solidFill>
                        </a:rPr>
                        <a:t>컴퓨터공학</a:t>
                      </a:r>
                      <a:endParaRPr lang="ko-KR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팀원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최요종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1990.08.31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숭실대학교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전기공학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노유경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1990.09.18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성서대학교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컴퓨터소프트웨어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김다미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1990.07.09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숭실대학교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전기공학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황선아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1989.12.24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한경대학교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시각디자인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H.P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010 – 2625 – 3577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022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hlinkClick r:id="rId2"/>
                        </a:rPr>
                        <a:t>hwan7287@gmail.com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4824">
                <a:tc gridSpan="9">
                  <a:txBody>
                    <a:bodyPr/>
                    <a:lstStyle/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상기와 같이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『2014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</a:rPr>
                        <a:t>드림하이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ERICA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창업페스티벌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』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 참여하고자 신청서를 제출하며 작성한 신청서 내용에 허위사실이 있을 경우 수상 취소 및 손해배상 등의 불이익 처분에 동의합니다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2014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년  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10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월  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일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대표자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신청인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    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최 환 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1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첨 부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참가 신청서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참가 서약서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개인정보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수집 및 이용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동의서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사업계획서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참가자 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</a:rPr>
                        <a:t>학증명서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각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한양대학교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ERICA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캠퍼스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LINC</a:t>
                      </a: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사업단장 귀하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47948" y="1928664"/>
            <a:ext cx="6368250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9387" y="159522"/>
            <a:ext cx="1368152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붙임자료</a:t>
            </a:r>
            <a:r>
              <a:rPr lang="en-US" altLang="ko-KR" sz="1600" b="1" dirty="0" smtClean="0"/>
              <a:t>1</a:t>
            </a:r>
            <a:endParaRPr lang="ko-KR" altLang="en-US" sz="1600" b="1" dirty="0"/>
          </a:p>
        </p:txBody>
      </p:sp>
      <p:pic>
        <p:nvPicPr>
          <p:cNvPr id="1026" name="Picture 2" descr="C:\Users\hwan\Pictures\증명사진\최환종0508-1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9240" y="2072680"/>
            <a:ext cx="881939" cy="1172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733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-9525"/>
            <a:ext cx="6858000" cy="9915525"/>
            <a:chOff x="0" y="-9525"/>
            <a:chExt cx="6858000" cy="9915525"/>
          </a:xfrm>
        </p:grpSpPr>
        <p:sp>
          <p:nvSpPr>
            <p:cNvPr id="4" name="TextBox 3"/>
            <p:cNvSpPr txBox="1"/>
            <p:nvPr/>
          </p:nvSpPr>
          <p:spPr>
            <a:xfrm>
              <a:off x="423714" y="5478829"/>
              <a:ext cx="600970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작성된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(1)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참가 신청서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(2)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참가 서약서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(3)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개인정보 수집 및 이용 동의서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(4)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사업계획서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(5)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재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휴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 증명서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취합하여 스캔 후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사업계획서는 제외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압축파일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팀명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_2014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드림하이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ERICA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창업페스티벌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.zip)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 저장하여 홈페이지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3"/>
                </a:rPr>
                <a:t>http://ekf.hanyang.ac.kr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접수해주시기 바랍니다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「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2014 </a:t>
              </a:r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드림하이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ERICA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창업페스티벌」과 관련된 문의사항은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031)400-4981 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또는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changup@hanyang.ac.kr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 문의바랍니다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38488" y="4882006"/>
              <a:ext cx="1372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64452D"/>
                  </a:solidFill>
                </a:rPr>
                <a:t>&lt;</a:t>
              </a:r>
              <a:r>
                <a:rPr lang="ko-KR" altLang="en-US" sz="1600" b="1" dirty="0" smtClean="0">
                  <a:solidFill>
                    <a:srgbClr val="64452D"/>
                  </a:solidFill>
                </a:rPr>
                <a:t>제출 방법</a:t>
              </a:r>
              <a:r>
                <a:rPr lang="en-US" altLang="ko-KR" sz="1600" b="1" dirty="0" smtClean="0">
                  <a:solidFill>
                    <a:srgbClr val="64452D"/>
                  </a:solidFill>
                </a:rPr>
                <a:t>&gt;</a:t>
              </a:r>
              <a:endParaRPr lang="ko-KR" altLang="en-US" sz="1600" b="1" dirty="0">
                <a:solidFill>
                  <a:srgbClr val="64452D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9693864"/>
              <a:ext cx="6858000" cy="212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-9525"/>
              <a:ext cx="6858000" cy="212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58533" t="35489" r="27579" b="26532"/>
            <a:stretch/>
          </p:blipFill>
          <p:spPr>
            <a:xfrm>
              <a:off x="2191262" y="1712017"/>
              <a:ext cx="2470541" cy="3182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83338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3466462"/>
              </p:ext>
            </p:extLst>
          </p:nvPr>
        </p:nvGraphicFramePr>
        <p:xfrm>
          <a:off x="251704" y="6393160"/>
          <a:ext cx="6352791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791"/>
              </a:tblGrid>
              <a:tr h="288032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0000"/>
                          </a:solidFill>
                        </a:rPr>
                        <a:t>[</a:t>
                      </a:r>
                      <a:r>
                        <a:rPr lang="ko-KR" altLang="en-US" sz="1100" b="1" dirty="0" smtClean="0">
                          <a:solidFill>
                            <a:srgbClr val="C00000"/>
                          </a:solidFill>
                        </a:rPr>
                        <a:t>사업계획서 작성 시 유의사항</a:t>
                      </a:r>
                      <a:r>
                        <a:rPr lang="en-US" altLang="ko-KR" sz="1100" b="1" dirty="0" smtClean="0">
                          <a:solidFill>
                            <a:srgbClr val="C00000"/>
                          </a:solidFill>
                        </a:rPr>
                        <a:t>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사업계획서의 내용은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PPT </a:t>
                      </a:r>
                      <a:r>
                        <a:rPr lang="en-US" altLang="ko-KR" sz="1100" b="0" u="sng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100" b="0" u="sng" dirty="0" smtClean="0">
                          <a:solidFill>
                            <a:schemeClr val="tx1"/>
                          </a:solidFill>
                        </a:rPr>
                        <a:t>페이지 이내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로 작성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제시된 포맷을 활용하여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자신들의 논리를 효과적으로 전달할 수 있도록 </a:t>
                      </a:r>
                      <a:r>
                        <a:rPr lang="ko-KR" altLang="en-US" sz="1100" b="0" u="sng" dirty="0" smtClean="0">
                          <a:solidFill>
                            <a:schemeClr val="tx1"/>
                          </a:solidFill>
                        </a:rPr>
                        <a:t>자유롭게 변경가능</a:t>
                      </a:r>
                      <a:endParaRPr lang="en-US" altLang="ko-KR" sz="1100" b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도면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baseline="0" dirty="0" err="1" smtClean="0">
                          <a:solidFill>
                            <a:schemeClr val="tx1"/>
                          </a:solidFill>
                        </a:rPr>
                        <a:t>인포그래픽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 등 기타 요소 활용 가능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※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각 페이지 상단에 타이틀을 변경하지 아니함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제출된 사업계획서에 대해서는 접수 및 심사과정에서 </a:t>
                      </a:r>
                      <a:r>
                        <a:rPr lang="ko-KR" altLang="en-US" sz="1100" b="0" u="sng" baseline="0" dirty="0" smtClean="0">
                          <a:solidFill>
                            <a:schemeClr val="tx1"/>
                          </a:solidFill>
                        </a:rPr>
                        <a:t>철저한 보안 유지</a:t>
                      </a:r>
                      <a:endParaRPr lang="en-US" altLang="ko-KR" sz="1100" b="0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  (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심사평가결과는 공개하지 않음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0646" y="2101488"/>
            <a:ext cx="6336991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29387" y="202454"/>
            <a:ext cx="1368152" cy="3693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붙임자료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0811647"/>
              </p:ext>
            </p:extLst>
          </p:nvPr>
        </p:nvGraphicFramePr>
        <p:xfrm>
          <a:off x="1143000" y="3757672"/>
          <a:ext cx="4572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96"/>
                <a:gridCol w="32221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아이템 분야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dirty="0" smtClean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en-US" altLang="ko-KR" sz="1100" i="0" dirty="0" smtClean="0">
                          <a:solidFill>
                            <a:schemeClr val="tx1"/>
                          </a:solidFill>
                        </a:rPr>
                        <a:t>(Web</a:t>
                      </a:r>
                      <a:r>
                        <a:rPr lang="en-US" altLang="ko-KR" sz="1100" i="0" baseline="0" dirty="0" smtClean="0">
                          <a:solidFill>
                            <a:schemeClr val="tx1"/>
                          </a:solidFill>
                        </a:rPr>
                        <a:t> App)</a:t>
                      </a:r>
                      <a:endParaRPr lang="ko-KR" altLang="en-US" sz="11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  명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 꽃은 내가 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!!,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FLOSSUM(Flora + Blossom)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대표자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신청인</a:t>
                      </a: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최환종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신 청 일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2014. 10. 28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6791" y="813331"/>
            <a:ext cx="5604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『2014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</a:rPr>
              <a:t>드림하이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ERICA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창업페스티벌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』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사업 계획서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21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사업개</a:t>
            </a:r>
            <a:r>
              <a:rPr lang="ko-KR" altLang="en-US" sz="2000" b="1" dirty="0">
                <a:solidFill>
                  <a:schemeClr val="bg1"/>
                </a:solidFill>
              </a:rPr>
              <a:t>요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6476567"/>
              </p:ext>
            </p:extLst>
          </p:nvPr>
        </p:nvGraphicFramePr>
        <p:xfrm>
          <a:off x="-25400" y="848543"/>
          <a:ext cx="6904608" cy="908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2275"/>
                <a:gridCol w="4912333"/>
              </a:tblGrid>
              <a:tr h="2132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창업아이템 소개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★ 아이템소개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- ‘</a:t>
                      </a: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</a:rPr>
                        <a:t>전국 꽃 배달 서비스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는 개업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기념일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생일 등의 경조사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또는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학교 및 관공서의 인사이동에 의한 </a:t>
                      </a: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</a:rPr>
                        <a:t>꾸준한 수요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이에 대한 전국 꽃 배달 서비스는 약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개정도가 운영 되고 있으며 판매방식이 모두 동일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★ 문제점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우리는 꽃집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세들로 구성된 팀이므로 </a:t>
                      </a: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</a:rPr>
                        <a:t>기존 서비스에서 많은 문제점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들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Char char="-"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      불필요한 발주화원 및 발주수수료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Char char="-"/>
                      </a:pP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불합리한 높은 가격의 상품판매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Char char="-"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꽃집 별로 상품은 다르지만 동일한 가격제시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을 발견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 이를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rgbClr val="FF0000"/>
                          </a:solidFill>
                        </a:rPr>
                        <a:t>판매구조변경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과 추가 기능을 통해 소비자가 직접 꽃을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꽃집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상품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 정할 수 있는 </a:t>
                      </a:r>
                      <a:r>
                        <a:rPr lang="ko-KR" altLang="en-US" sz="1200" b="0" i="0" baseline="0" dirty="0" smtClean="0">
                          <a:solidFill>
                            <a:srgbClr val="FF0000"/>
                          </a:solidFill>
                        </a:rPr>
                        <a:t>차별화된 서비스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를 고안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창업아이템 차별성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FontTx/>
                        <a:buNone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판매구조 흐름의 변경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None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위치 별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 상품 별로 알맞은 배달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 화원을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 직접 연결 시켜주어 중간 발주화원과 발주료를 없애고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 직접 결정하게 하여 믿을만한 구매가 가능하도록 함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</a:rPr>
                        <a:t>가격↓ 품질↑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just" latinLnBrk="1">
                        <a:buFontTx/>
                        <a:buNone/>
                      </a:pPr>
                      <a:endParaRPr lang="en-US" altLang="ko-KR" sz="8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None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▶ </a:t>
                      </a:r>
                      <a:r>
                        <a:rPr lang="ko-KR" altLang="en-US" sz="1200" b="1" i="0" u="none" dirty="0" smtClean="0">
                          <a:solidFill>
                            <a:schemeClr val="tx1"/>
                          </a:solidFill>
                        </a:rPr>
                        <a:t>상품요청</a:t>
                      </a:r>
                      <a:r>
                        <a:rPr lang="en-US" altLang="ko-KR" sz="1200" b="1" i="0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i="0" u="none" dirty="0" smtClean="0">
                          <a:solidFill>
                            <a:schemeClr val="tx1"/>
                          </a:solidFill>
                        </a:rPr>
                        <a:t>역 경매</a:t>
                      </a:r>
                      <a:r>
                        <a:rPr lang="en-US" altLang="ko-KR" sz="1200" b="1" i="0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200" b="1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i="0" u="none" baseline="0" dirty="0" smtClean="0">
                          <a:solidFill>
                            <a:schemeClr val="tx1"/>
                          </a:solidFill>
                        </a:rPr>
                        <a:t>시스템 추가</a:t>
                      </a:r>
                      <a:endParaRPr lang="en-US" altLang="ko-KR" sz="1200" b="1" i="0" u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None/>
                      </a:pP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소비자가 필요한 상품을 필요한 위치에 등록하고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 주변 꽃집들이 판매신청을 하도록 하여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고객이 적절한 가격의 판매신청에 낙찰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None/>
                      </a:pP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기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판매건 이외의 추가 판매 확보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구매신청 없더라도 판매가능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None/>
                      </a:pPr>
                      <a:endParaRPr lang="en-US" altLang="ko-KR" sz="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None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▶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고객 만족 서비스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>
                        <a:buFontTx/>
                        <a:buNone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고객이 화원 별 사진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평점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후기를 이용해 화원과 상품을 비교하여 결정하도록 하므로 화원간 경쟁을 유도해 품질 상승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고객의 신뢰와 만족도 상승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1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창업아이템 사업성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시장규모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전국 꽃집 수 </a:t>
                      </a:r>
                      <a:r>
                        <a:rPr lang="en-US" altLang="ko-KR" sz="1200" dirty="0" smtClean="0"/>
                        <a:t>24,600</a:t>
                      </a:r>
                      <a:r>
                        <a:rPr lang="ko-KR" altLang="en-US" sz="1200" dirty="0" smtClean="0"/>
                        <a:t>개 </a:t>
                      </a:r>
                      <a:endParaRPr lang="en-US" altLang="ko-KR" sz="12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dirty="0" smtClean="0"/>
                        <a:t>- 1</a:t>
                      </a:r>
                      <a:r>
                        <a:rPr lang="ko-KR" altLang="en-US" sz="1200" dirty="0" smtClean="0"/>
                        <a:t>개 꽃집 하루 수주건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: 3~10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r>
                        <a:rPr lang="en-US" altLang="ko-KR" sz="1200" dirty="0" smtClean="0"/>
                        <a:t>(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건당 평균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만원</a:t>
                      </a:r>
                      <a:r>
                        <a:rPr lang="en-US" altLang="ko-KR" sz="1200" dirty="0" smtClean="0"/>
                        <a:t>) (</a:t>
                      </a:r>
                      <a:r>
                        <a:rPr lang="ko-KR" altLang="en-US" sz="1200" dirty="0" smtClean="0"/>
                        <a:t>화원발주</a:t>
                      </a:r>
                      <a:r>
                        <a:rPr lang="en-US" altLang="ko-KR" sz="1200" dirty="0" smtClean="0"/>
                        <a:t>95%)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위 기준 하루 꽃 거래량 최소 </a:t>
                      </a:r>
                      <a:r>
                        <a:rPr lang="en-US" altLang="ko-KR" sz="1200" b="1" dirty="0" smtClean="0"/>
                        <a:t>60,000</a:t>
                      </a:r>
                      <a:r>
                        <a:rPr lang="ko-KR" altLang="en-US" sz="1200" dirty="0" smtClean="0"/>
                        <a:t>건 추정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화원간 발주포함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900</a:t>
                      </a:r>
                      <a:r>
                        <a:rPr lang="ko-KR" altLang="en-US" sz="1200" dirty="0" smtClean="0"/>
                        <a:t>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연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조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800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억 규모</a:t>
                      </a:r>
                      <a:endParaRPr lang="en-US" altLang="ko-KR" sz="1200" dirty="0" smtClean="0"/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사이트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개당 월 평균 거래량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억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■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수익구조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판매완료 건에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3%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판매 수수료를 부과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위 기준으로 </a:t>
                      </a:r>
                      <a:r>
                        <a:rPr lang="ko-KR" altLang="en-US" sz="1200" b="0" i="0" baseline="0" dirty="0" smtClean="0">
                          <a:solidFill>
                            <a:srgbClr val="FF0000"/>
                          </a:solidFill>
                        </a:rPr>
                        <a:t>월 </a:t>
                      </a:r>
                      <a:r>
                        <a:rPr lang="en-US" altLang="ko-KR" sz="1200" b="0" i="0" baseline="0" dirty="0" smtClean="0">
                          <a:solidFill>
                            <a:srgbClr val="FF0000"/>
                          </a:solidFill>
                        </a:rPr>
                        <a:t>5400</a:t>
                      </a:r>
                      <a:r>
                        <a:rPr lang="ko-KR" altLang="en-US" sz="1200" b="0" i="0" baseline="0" dirty="0" smtClean="0">
                          <a:solidFill>
                            <a:srgbClr val="FF0000"/>
                          </a:solidFill>
                        </a:rPr>
                        <a:t>만원의 수수료 수익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가능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차별화된 서비스이므로 기존 고객 이상의 고객확보가 가능하며 그 이상의 수익 기대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0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사업추진계획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◆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서비스 범위</a:t>
                      </a:r>
                      <a:endParaRPr lang="en-US" altLang="ko-KR" sz="1200" b="1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표준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Site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모바일용 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Web App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을 모두 개발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endParaRPr lang="en-US" altLang="ko-KR" sz="8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◆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풍부한 경험적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인적 자원 활용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팀 내 개발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디자인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마케팅 인력을 보유하고 있으며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동시에 대부분의 </a:t>
                      </a: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</a:rPr>
                        <a:t>팀원들이 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</a:rPr>
                        <a:t>년 이상 된 화원의</a:t>
                      </a:r>
                      <a:r>
                        <a:rPr lang="en-US" altLang="ko-KR" sz="1200" b="0" i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rgbClr val="FF0000"/>
                          </a:solidFill>
                        </a:rPr>
                        <a:t>자녀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로 구성되어 풍부한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경험과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인적 자원을 바탕으로 초기 이용자 확보 등의 문제를 원활히 해결</a:t>
                      </a:r>
                      <a:endParaRPr lang="en-US" altLang="ko-KR" sz="12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endParaRPr lang="en-US" altLang="ko-KR" sz="8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◆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</a:rPr>
                        <a:t>초기버전의 일반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</a:rPr>
                        <a:t>Web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</a:rPr>
                        <a:t>개발완료</a:t>
                      </a:r>
                      <a:endParaRPr lang="en-US" altLang="ko-KR" sz="1200" b="1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기능위주의 초기버전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이 팀내에서 개발 완료된 상태이며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이후 디자인작업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맹점 분석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모바일용 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Web App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제작을 추진하여 빠른 시일 내에 초기 서비스를 시작할 계획</a:t>
                      </a:r>
                      <a:endParaRPr lang="en-US" altLang="ko-KR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816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사업목적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672" y="1136576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1.1 </a:t>
            </a:r>
            <a:r>
              <a:rPr lang="ko-KR" altLang="en-US" sz="2000" b="1" dirty="0" smtClean="0"/>
              <a:t>아이디어 선정 및 창업동기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2" y="1712640"/>
            <a:ext cx="5616624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▶ 아이디어 선정 동기</a:t>
            </a:r>
            <a:endParaRPr lang="en-US" altLang="ko-KR" sz="1400" b="1" dirty="0" smtClean="0"/>
          </a:p>
          <a:p>
            <a:r>
              <a:rPr lang="ko-KR" altLang="en-US" sz="1400" dirty="0" smtClean="0"/>
              <a:t>우리는 부모님들의 화원운영을 보고 자라면서 오래 전부터 유지된 </a:t>
            </a:r>
            <a:r>
              <a:rPr lang="en-US" altLang="ko-KR" sz="1400" dirty="0" smtClean="0"/>
              <a:t>“</a:t>
            </a:r>
            <a:r>
              <a:rPr lang="ko-KR" altLang="en-US" sz="1400" dirty="0" smtClean="0">
                <a:solidFill>
                  <a:srgbClr val="FF0000"/>
                </a:solidFill>
              </a:rPr>
              <a:t>전국 꽃 배달</a:t>
            </a:r>
            <a:r>
              <a:rPr lang="en-US" altLang="ko-KR" sz="1400" dirty="0" smtClean="0"/>
              <a:t>” </a:t>
            </a:r>
            <a:r>
              <a:rPr lang="ko-KR" altLang="en-US" sz="1400" dirty="0" smtClean="0">
                <a:solidFill>
                  <a:srgbClr val="FF0000"/>
                </a:solidFill>
              </a:rPr>
              <a:t>판매과정의 불합리함과 불편함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인터넷 거품가격</a:t>
            </a:r>
            <a:r>
              <a:rPr lang="ko-KR" altLang="en-US" sz="1400" dirty="0" smtClean="0"/>
              <a:t>을 알고 있었습니다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b="1" dirty="0" smtClean="0"/>
              <a:t>▶ 창업동기</a:t>
            </a:r>
            <a:endParaRPr lang="en-US" altLang="ko-KR" sz="1400" b="1" dirty="0" smtClean="0"/>
          </a:p>
          <a:p>
            <a:r>
              <a:rPr lang="ko-KR" altLang="en-US" sz="1400" dirty="0" smtClean="0"/>
              <a:t>이로 인해 다른 분야는 </a:t>
            </a:r>
            <a:r>
              <a:rPr lang="en-US" altLang="ko-KR" sz="1400" dirty="0" smtClean="0"/>
              <a:t>O2O</a:t>
            </a:r>
            <a:r>
              <a:rPr lang="ko-KR" altLang="en-US" sz="1400" dirty="0" smtClean="0"/>
              <a:t>추세에 맞게 온라인 시장과 서비스 품질이 성장하는데 비해</a:t>
            </a:r>
            <a:r>
              <a:rPr lang="en-US" altLang="ko-KR" sz="1400" dirty="0" smtClean="0"/>
              <a:t>, ‘</a:t>
            </a:r>
            <a:r>
              <a:rPr lang="ko-KR" altLang="en-US" sz="1400" dirty="0" smtClean="0"/>
              <a:t>전국꽃배달서비스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는 높은 가격과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불신으로 인해 거리감만 늘어가고 있습니다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우리는 이런 문제에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개선 방향</a:t>
            </a:r>
            <a:r>
              <a:rPr lang="ko-KR" altLang="en-US" sz="1400" dirty="0" smtClean="0"/>
              <a:t>을 고안하여 성장하지 못한 이 분야에 큰 미래를 보았습니다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36712" y="5601072"/>
            <a:ext cx="5544616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관련 지식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경험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꽃집자원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고객 자원이 많아 </a:t>
            </a:r>
            <a:r>
              <a:rPr lang="ko-KR" altLang="en-US" sz="1400" dirty="0" smtClean="0">
                <a:solidFill>
                  <a:srgbClr val="FF0000"/>
                </a:solidFill>
              </a:rPr>
              <a:t>초기 시장진입에 좋은 효과</a:t>
            </a:r>
            <a:r>
              <a:rPr lang="ko-KR" altLang="en-US" sz="1400" dirty="0" smtClean="0"/>
              <a:t>를 기대하고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이뿐 아니라 동시에 각각 기획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홍보자료제작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디자인 등에서의 뛰어난 역량을 갖추고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1580" y="5056946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1.2 </a:t>
            </a:r>
            <a:r>
              <a:rPr lang="ko-KR" altLang="en-US" sz="2000" b="1" dirty="0" smtClean="0"/>
              <a:t>팀원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역량</a:t>
            </a:r>
            <a:endParaRPr lang="ko-KR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6784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현황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696" y="1223446"/>
            <a:ext cx="2961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2.1 </a:t>
            </a:r>
            <a:r>
              <a:rPr lang="ko-KR" altLang="en-US" sz="2000" b="1" dirty="0" smtClean="0"/>
              <a:t>서비스 및 시장 규모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881336" y="1727502"/>
            <a:ext cx="5499992" cy="3742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 smtClean="0"/>
              <a:t>▶ 상용 서비스 규모</a:t>
            </a:r>
            <a:endParaRPr lang="en-US" altLang="ko-KR" b="1" dirty="0" smtClean="0"/>
          </a:p>
          <a:p>
            <a:pPr>
              <a:buNone/>
            </a:pPr>
            <a:endParaRPr lang="en-US" altLang="ko-KR" b="1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‘</a:t>
            </a:r>
            <a:r>
              <a:rPr lang="ko-KR" altLang="en-US" sz="1400" dirty="0" smtClean="0"/>
              <a:t>전국 꽃 배달 서비스</a:t>
            </a:r>
            <a:r>
              <a:rPr lang="en-US" altLang="ko-KR" sz="1400" dirty="0" smtClean="0"/>
              <a:t>’ </a:t>
            </a:r>
            <a:r>
              <a:rPr lang="ko-KR" altLang="en-US" sz="1400" dirty="0" smtClean="0">
                <a:solidFill>
                  <a:srgbClr val="FF0000"/>
                </a:solidFill>
              </a:rPr>
              <a:t>약 </a:t>
            </a:r>
            <a:r>
              <a:rPr lang="en-US" altLang="ko-KR" sz="1400" dirty="0" smtClean="0">
                <a:solidFill>
                  <a:srgbClr val="FF0000"/>
                </a:solidFill>
              </a:rPr>
              <a:t>50</a:t>
            </a:r>
            <a:r>
              <a:rPr lang="ko-KR" altLang="en-US" sz="1400" dirty="0" smtClean="0">
                <a:solidFill>
                  <a:srgbClr val="FF0000"/>
                </a:solidFill>
              </a:rPr>
              <a:t>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거래방식은 모두 동일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꽃집 직접 신청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사이트자체가 발주꽃집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endParaRPr lang="en-US" altLang="ko-KR" sz="1400" b="1" dirty="0" smtClean="0"/>
          </a:p>
          <a:p>
            <a:pPr>
              <a:buNone/>
            </a:pPr>
            <a:r>
              <a:rPr lang="ko-KR" altLang="en-US" b="1" dirty="0" smtClean="0"/>
              <a:t>▶전체 시장 규모</a:t>
            </a:r>
            <a:endParaRPr lang="en-US" altLang="ko-KR" b="1" dirty="0" smtClean="0"/>
          </a:p>
          <a:p>
            <a:pPr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전국 꽃집 수 </a:t>
            </a:r>
            <a:r>
              <a:rPr lang="en-US" altLang="ko-KR" sz="1400" dirty="0" smtClean="0"/>
              <a:t>24,600</a:t>
            </a:r>
            <a:r>
              <a:rPr lang="ko-KR" altLang="en-US" sz="1400" dirty="0" smtClean="0"/>
              <a:t>개 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2014</a:t>
            </a:r>
            <a:r>
              <a:rPr lang="ko-KR" altLang="en-US" sz="1400" dirty="0" smtClean="0"/>
              <a:t>년 꽃집주소록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400" dirty="0" smtClean="0"/>
              <a:t> 1</a:t>
            </a:r>
            <a:r>
              <a:rPr lang="ko-KR" altLang="en-US" sz="1400" dirty="0" smtClean="0"/>
              <a:t>개 꽃집 하루 수주건 </a:t>
            </a:r>
            <a:r>
              <a:rPr lang="en-US" altLang="ko-KR" sz="1400" dirty="0" smtClean="0"/>
              <a:t>: 3~10</a:t>
            </a:r>
            <a:r>
              <a:rPr lang="ko-KR" altLang="en-US" sz="1400" dirty="0" smtClean="0"/>
              <a:t>건</a:t>
            </a:r>
            <a:r>
              <a:rPr lang="en-US" altLang="ko-KR" sz="1400" dirty="0" smtClean="0"/>
              <a:t>(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건당 평균 </a:t>
            </a:r>
            <a:r>
              <a:rPr lang="en-US" altLang="ko-KR" sz="1400" dirty="0" smtClean="0">
                <a:solidFill>
                  <a:srgbClr val="FF0000"/>
                </a:solidFill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</a:rPr>
              <a:t>만원</a:t>
            </a:r>
            <a:r>
              <a:rPr lang="en-US" altLang="ko-KR" sz="1400" dirty="0" smtClean="0"/>
              <a:t>) 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위 기준 하루 꽃 거래량 </a:t>
            </a:r>
            <a:r>
              <a:rPr lang="en-US" altLang="ko-KR" sz="1400" b="1" dirty="0" smtClean="0"/>
              <a:t>60,000</a:t>
            </a:r>
            <a:r>
              <a:rPr lang="ko-KR" altLang="en-US" sz="1400" dirty="0" smtClean="0"/>
              <a:t>건 이상 추정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900</a:t>
            </a:r>
            <a:r>
              <a:rPr lang="ko-KR" altLang="en-US" sz="1400" dirty="0" smtClean="0"/>
              <a:t>억 규모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년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조 </a:t>
            </a:r>
            <a:r>
              <a:rPr lang="en-US" altLang="ko-KR" sz="1400" dirty="0" smtClean="0">
                <a:solidFill>
                  <a:srgbClr val="FF0000"/>
                </a:solidFill>
              </a:rPr>
              <a:t>800</a:t>
            </a:r>
            <a:r>
              <a:rPr lang="ko-KR" altLang="en-US" sz="1400" dirty="0" smtClean="0">
                <a:solidFill>
                  <a:srgbClr val="FF0000"/>
                </a:solidFill>
              </a:rPr>
              <a:t>억 규모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FF0000"/>
                </a:solidFill>
              </a:rPr>
              <a:t> 사이트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개당 월 거래량 </a:t>
            </a:r>
            <a:r>
              <a:rPr lang="en-US" altLang="ko-KR" sz="1400" dirty="0" smtClean="0">
                <a:solidFill>
                  <a:srgbClr val="FF0000"/>
                </a:solidFill>
              </a:rPr>
              <a:t>18</a:t>
            </a:r>
            <a:r>
              <a:rPr lang="ko-KR" altLang="en-US" sz="1400" dirty="0" smtClean="0">
                <a:solidFill>
                  <a:srgbClr val="FF0000"/>
                </a:solidFill>
              </a:rPr>
              <a:t>억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수익금은 다름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(※ 2014</a:t>
            </a:r>
            <a:r>
              <a:rPr lang="ko-KR" altLang="en-US" sz="1400" dirty="0" smtClean="0"/>
              <a:t>년 기준 실제상용서비스계정 및 시장조사를 통한 수치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4183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현황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2.2 </a:t>
            </a:r>
            <a:r>
              <a:rPr lang="ko-KR" altLang="en-US" sz="2000" b="1" dirty="0" smtClean="0"/>
              <a:t>기존 서비스 구조 및 문제점</a:t>
            </a:r>
            <a:endParaRPr lang="ko-KR" altLang="en-US" sz="2000" b="1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620688" y="6753200"/>
            <a:ext cx="5400600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 필요한 발주화원 및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발주 수수료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소비자는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불합리한 높은 가격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에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상품 구매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꽃집 마다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상품은 다르지만 동일한 가격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제시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배달신청만 가능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방문신청 불가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0688" y="178464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b="1" dirty="0" smtClean="0"/>
              <a:t>▶ 판매 구조의 문제점 및 시사점</a:t>
            </a:r>
            <a:endParaRPr lang="en-US" altLang="ko-KR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332656" y="2648744"/>
            <a:ext cx="6149777" cy="2168708"/>
            <a:chOff x="323528" y="2132856"/>
            <a:chExt cx="8895482" cy="3136974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2132856"/>
              <a:ext cx="1009650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3212976"/>
              <a:ext cx="8572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06680" y="2132856"/>
              <a:ext cx="742950" cy="1057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" name="직선 화살표 연결선 46"/>
            <p:cNvCxnSpPr>
              <a:stCxn id="45" idx="3"/>
              <a:endCxn id="46" idx="1"/>
            </p:cNvCxnSpPr>
            <p:nvPr/>
          </p:nvCxnSpPr>
          <p:spPr>
            <a:xfrm flipV="1">
              <a:off x="1252787" y="2661494"/>
              <a:ext cx="1153893" cy="1175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8857797">
              <a:off x="1153327" y="2932173"/>
              <a:ext cx="1157494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주문접수</a:t>
              </a:r>
              <a:endParaRPr lang="en-US" altLang="ko-KR" sz="1200" dirty="0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509119"/>
              <a:ext cx="1291979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서울고객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44008" y="3284984"/>
              <a:ext cx="846790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본부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cxnSp>
          <p:nvCxnSpPr>
            <p:cNvPr id="51" name="직선 화살표 연결선 50"/>
            <p:cNvCxnSpPr>
              <a:stCxn id="46" idx="3"/>
              <a:endCxn id="44" idx="1"/>
            </p:cNvCxnSpPr>
            <p:nvPr/>
          </p:nvCxnSpPr>
          <p:spPr>
            <a:xfrm>
              <a:off x="3149630" y="2661494"/>
              <a:ext cx="1278355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239940" y="2237014"/>
              <a:ext cx="1157495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주문발주</a:t>
              </a:r>
              <a:endParaRPr lang="ko-KR" altLang="en-US" sz="1200" dirty="0"/>
            </a:p>
          </p:txBody>
        </p:sp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88224" y="2204864"/>
              <a:ext cx="74295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TextBox 53"/>
            <p:cNvSpPr txBox="1"/>
            <p:nvPr/>
          </p:nvSpPr>
          <p:spPr>
            <a:xfrm>
              <a:off x="6012160" y="3284984"/>
              <a:ext cx="1208506" cy="378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부산꽃집</a:t>
              </a:r>
              <a:r>
                <a:rPr lang="en-US" altLang="ko-KR" sz="1100" dirty="0" smtClean="0"/>
                <a:t>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23728" y="3501007"/>
              <a:ext cx="1602686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꽃집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사이트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cxnSp>
          <p:nvCxnSpPr>
            <p:cNvPr id="56" name="직선 화살표 연결선 55"/>
            <p:cNvCxnSpPr>
              <a:stCxn id="44" idx="3"/>
              <a:endCxn id="53" idx="1"/>
            </p:cNvCxnSpPr>
            <p:nvPr/>
          </p:nvCxnSpPr>
          <p:spPr>
            <a:xfrm>
              <a:off x="5437634" y="2680544"/>
              <a:ext cx="1150590" cy="529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183289">
              <a:off x="5491150" y="2214100"/>
              <a:ext cx="1157495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주문수주</a:t>
              </a:r>
              <a:endParaRPr lang="ko-KR" altLang="en-US" sz="1200" dirty="0"/>
            </a:p>
          </p:txBody>
        </p:sp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39504" y="3176548"/>
              <a:ext cx="857250" cy="1247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7927031" y="4424322"/>
              <a:ext cx="1291979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부산고객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cxnSp>
          <p:nvCxnSpPr>
            <p:cNvPr id="60" name="직선 화살표 연결선 59"/>
            <p:cNvCxnSpPr>
              <a:stCxn id="53" idx="2"/>
              <a:endCxn id="58" idx="1"/>
            </p:cNvCxnSpPr>
            <p:nvPr/>
          </p:nvCxnSpPr>
          <p:spPr>
            <a:xfrm>
              <a:off x="6959700" y="3262140"/>
              <a:ext cx="1279804" cy="538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1444367">
              <a:off x="7231462" y="3075902"/>
              <a:ext cx="1157495" cy="40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상품배달</a:t>
              </a:r>
              <a:endParaRPr lang="ko-KR" altLang="en-US" sz="12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3491880" y="2924944"/>
              <a:ext cx="997952" cy="45780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20%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580110" y="2852936"/>
              <a:ext cx="888714" cy="3214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3%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hape 63"/>
            <p:cNvCxnSpPr>
              <a:stCxn id="63" idx="3"/>
            </p:cNvCxnSpPr>
            <p:nvPr/>
          </p:nvCxnSpPr>
          <p:spPr>
            <a:xfrm rot="5400000">
              <a:off x="5422355" y="2925071"/>
              <a:ext cx="85627" cy="49018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/>
            <p:nvPr/>
          </p:nvCxnSpPr>
          <p:spPr>
            <a:xfrm rot="5400000">
              <a:off x="3307492" y="2965316"/>
              <a:ext cx="114189" cy="46549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23528" y="4869159"/>
              <a:ext cx="1053153" cy="400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100,000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35346" y="4799776"/>
              <a:ext cx="930262" cy="400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77,000</a:t>
              </a:r>
              <a:endParaRPr lang="ko-KR" altLang="en-US" sz="1200" dirty="0"/>
            </a:p>
          </p:txBody>
        </p:sp>
      </p:grpSp>
      <p:cxnSp>
        <p:nvCxnSpPr>
          <p:cNvPr id="70" name="직선 화살표 연결선 69"/>
          <p:cNvCxnSpPr/>
          <p:nvPr/>
        </p:nvCxnSpPr>
        <p:spPr>
          <a:xfrm flipV="1">
            <a:off x="3063694" y="3283937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0689" y="5025008"/>
            <a:ext cx="540059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불필요한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중간 화원과 발주료  </a:t>
            </a:r>
            <a:r>
              <a:rPr lang="en-US" altLang="ko-KR" sz="1400" dirty="0" smtClean="0">
                <a:solidFill>
                  <a:srgbClr val="FF0000"/>
                </a:solidFill>
              </a:rPr>
              <a:t>20% </a:t>
            </a:r>
            <a:r>
              <a:rPr lang="ko-KR" altLang="en-US" sz="1400" dirty="0" smtClean="0">
                <a:solidFill>
                  <a:srgbClr val="FF0000"/>
                </a:solidFill>
              </a:rPr>
              <a:t>이상 </a:t>
            </a:r>
            <a:r>
              <a:rPr lang="ko-KR" altLang="en-US" sz="1400" dirty="0" smtClean="0"/>
              <a:t>발생</a:t>
            </a:r>
            <a:r>
              <a:rPr lang="en-US" altLang="ko-KR" sz="1400" dirty="0" smtClean="0"/>
              <a:t>!!</a:t>
            </a:r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장거리 주문이라는 이유로 </a:t>
            </a:r>
            <a:r>
              <a:rPr lang="ko-KR" altLang="en-US" sz="1400" dirty="0" smtClean="0">
                <a:solidFill>
                  <a:srgbClr val="FF0000"/>
                </a:solidFill>
              </a:rPr>
              <a:t>소비자만 불합리한 요금</a:t>
            </a:r>
            <a:r>
              <a:rPr lang="ko-KR" altLang="en-US" sz="1400" dirty="0" smtClean="0"/>
              <a:t> 지불</a:t>
            </a:r>
            <a:endParaRPr lang="en-US" altLang="ko-KR" sz="1400" dirty="0" smtClean="0"/>
          </a:p>
          <a:p>
            <a:r>
              <a:rPr lang="en-US" altLang="ko-KR" sz="1400" dirty="0" smtClean="0"/>
              <a:t>※ </a:t>
            </a:r>
            <a:r>
              <a:rPr lang="ko-KR" altLang="en-US" sz="1400" dirty="0" smtClean="0"/>
              <a:t>발주가 적은 꽃집은 적절한 이윤을 얻지 못함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680" y="6177136"/>
            <a:ext cx="25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b="1" dirty="0" smtClean="0"/>
              <a:t>▶ 판매 방식의 문제점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4183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현황 분석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696" y="1223446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2.3 </a:t>
            </a:r>
            <a:r>
              <a:rPr lang="ko-KR" altLang="en-US" sz="2000" b="1" dirty="0" smtClean="0"/>
              <a:t>설문조사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72" y="2000671"/>
            <a:ext cx="6120680" cy="2599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80" y="5313040"/>
            <a:ext cx="597666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400" dirty="0" smtClean="0"/>
              <a:t> 대부분의 고객이 가격에 대한 </a:t>
            </a:r>
            <a:r>
              <a:rPr lang="ko-KR" altLang="en-US" sz="1400" dirty="0" smtClean="0">
                <a:solidFill>
                  <a:srgbClr val="FF0000"/>
                </a:solidFill>
              </a:rPr>
              <a:t>신뢰할 수 없다고 응답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ko-KR" altLang="en-US" sz="1400" dirty="0" smtClean="0"/>
          </a:p>
          <a:p>
            <a:pPr>
              <a:buFontTx/>
              <a:buChar char="-"/>
            </a:pPr>
            <a:r>
              <a:rPr lang="ko-KR" altLang="en-US" sz="1400" dirty="0" smtClean="0"/>
              <a:t> 발주가 많은 일부 화원을 제외한 대다수 업체가 기존의 구조나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 수주 이윤이 </a:t>
            </a:r>
            <a:r>
              <a:rPr lang="ko-KR" altLang="en-US" sz="1400" dirty="0" smtClean="0">
                <a:solidFill>
                  <a:srgbClr val="FF0000"/>
                </a:solidFill>
              </a:rPr>
              <a:t>부적절하다고 답변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83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858000" cy="8485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8640" y="224217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제품과 서비스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672" y="128059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3.1 </a:t>
            </a:r>
            <a:r>
              <a:rPr lang="ko-KR" altLang="en-US" sz="2000" b="1" dirty="0" smtClean="0"/>
              <a:t>창업아이템 </a:t>
            </a:r>
            <a:endParaRPr lang="ko-KR" altLang="en-US" sz="2000" b="1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76672" y="4088904"/>
            <a:ext cx="5904656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ko-KR" altLang="en-US" sz="1400" dirty="0" smtClean="0"/>
              <a:t>▶ </a:t>
            </a:r>
            <a:r>
              <a:rPr lang="ko-KR" altLang="en-US" sz="1400" b="1" dirty="0" smtClean="0"/>
              <a:t>판매구조 개선</a:t>
            </a:r>
            <a:endParaRPr lang="en-US" altLang="ko-KR" sz="1400" b="1" dirty="0" smtClean="0"/>
          </a:p>
          <a:p>
            <a:pPr algn="just"/>
            <a:r>
              <a:rPr lang="en-US" altLang="ko-KR" sz="1400" dirty="0" smtClean="0"/>
              <a:t>-  </a:t>
            </a:r>
            <a:r>
              <a:rPr lang="ko-KR" altLang="en-US" sz="1400" dirty="0" smtClean="0">
                <a:solidFill>
                  <a:srgbClr val="FF0000"/>
                </a:solidFill>
              </a:rPr>
              <a:t>소비자와 배달 화원을 직접 연결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ko-KR" sz="1400" dirty="0" smtClean="0"/>
              <a:t>- </a:t>
            </a:r>
            <a:r>
              <a:rPr lang="ko-KR" altLang="en-US" sz="1400" dirty="0" smtClean="0"/>
              <a:t> 중간 발주 화원과 발주료를 없애 가격을 낮추고 품질을 향상</a:t>
            </a:r>
            <a:endParaRPr lang="en-US" altLang="ko-KR" sz="900" dirty="0" smtClean="0"/>
          </a:p>
          <a:p>
            <a:pPr algn="just"/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72" y="1712640"/>
            <a:ext cx="23050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671" y="2576736"/>
            <a:ext cx="596466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6672" y="5097016"/>
            <a:ext cx="590465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▶ </a:t>
            </a:r>
            <a:r>
              <a:rPr lang="ko-KR" altLang="en-US" sz="1400" b="1" u="sng" dirty="0" smtClean="0"/>
              <a:t>상품요청</a:t>
            </a:r>
            <a:r>
              <a:rPr lang="en-US" altLang="ko-KR" sz="1400" b="1" u="sng" dirty="0" smtClean="0"/>
              <a:t>(</a:t>
            </a:r>
            <a:r>
              <a:rPr lang="ko-KR" altLang="en-US" sz="1400" b="1" u="sng" dirty="0" smtClean="0"/>
              <a:t>역 경매</a:t>
            </a:r>
            <a:r>
              <a:rPr lang="en-US" altLang="ko-KR" sz="1400" b="1" u="sng" dirty="0" smtClean="0"/>
              <a:t>) </a:t>
            </a:r>
            <a:r>
              <a:rPr lang="ko-KR" altLang="en-US" sz="1400" b="1" u="sng" dirty="0" smtClean="0"/>
              <a:t>시스템 추가</a:t>
            </a:r>
            <a:endParaRPr lang="en-US" altLang="ko-KR" sz="1400" b="1" u="sng" dirty="0" smtClean="0"/>
          </a:p>
          <a:p>
            <a:pPr algn="just"/>
            <a:r>
              <a:rPr lang="en-US" altLang="ko-KR" sz="1400" dirty="0" smtClean="0"/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소비자가 직접 필요한 상품을 경매에 붙여 적절한 판매신청을 낙찰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상품요청지점 주변의 화원들이 판매신청</a:t>
            </a:r>
            <a:endParaRPr lang="en-US" altLang="ko-KR" sz="1400" dirty="0" smtClean="0"/>
          </a:p>
          <a:p>
            <a:pPr algn="just"/>
            <a:r>
              <a:rPr lang="en-US" altLang="ko-KR" sz="1400" dirty="0" smtClean="0"/>
              <a:t>- </a:t>
            </a:r>
            <a:r>
              <a:rPr lang="ko-KR" altLang="en-US" sz="1400" dirty="0" smtClean="0"/>
              <a:t>판매자는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/>
              <a:t>추가 판매건 확보 → </a:t>
            </a:r>
            <a:r>
              <a:rPr lang="ko-KR" altLang="en-US" sz="1400" dirty="0" smtClean="0">
                <a:solidFill>
                  <a:srgbClr val="FF0000"/>
                </a:solidFill>
              </a:rPr>
              <a:t>구매신청 없더라도 판매가능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6672" y="6249144"/>
            <a:ext cx="5904655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smtClean="0"/>
              <a:t>▶ </a:t>
            </a:r>
            <a:r>
              <a:rPr lang="ko-KR" altLang="en-US" sz="1400" b="1" dirty="0" smtClean="0"/>
              <a:t>고객 만족 서비스</a:t>
            </a:r>
            <a:endParaRPr lang="en-US" altLang="ko-KR" sz="1400" b="1" dirty="0" smtClean="0"/>
          </a:p>
          <a:p>
            <a:pPr algn="just">
              <a:buFontTx/>
              <a:buChar char="-"/>
            </a:pPr>
            <a:r>
              <a:rPr lang="ko-KR" altLang="en-US" sz="1400" dirty="0" smtClean="0"/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사진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평점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후기를 이용해 화원과 상품을 비교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just"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화원간 경쟁을 유도해 품질 상승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고객 신뢰와 만족도 상승</a:t>
            </a:r>
            <a:endParaRPr lang="en-US" altLang="ko-KR" sz="1400" dirty="0" smtClean="0"/>
          </a:p>
          <a:p>
            <a:pPr algn="just"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구매상품을 취급하는 꽃집들과 가격정보 리스트를 제공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6214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2051</Words>
  <Application>Microsoft Office PowerPoint</Application>
  <PresentationFormat>A4 용지(210x297mm)</PresentationFormat>
  <Paragraphs>400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메인페이지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hwan</cp:lastModifiedBy>
  <cp:revision>229</cp:revision>
  <cp:lastPrinted>2014-09-01T02:41:25Z</cp:lastPrinted>
  <dcterms:created xsi:type="dcterms:W3CDTF">2013-10-01T23:56:01Z</dcterms:created>
  <dcterms:modified xsi:type="dcterms:W3CDTF">2014-11-21T05:53:03Z</dcterms:modified>
</cp:coreProperties>
</file>