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2" r:id="rId8"/>
    <p:sldId id="275" r:id="rId9"/>
    <p:sldId id="276" r:id="rId10"/>
    <p:sldId id="263" r:id="rId11"/>
    <p:sldId id="265" r:id="rId12"/>
    <p:sldId id="269" r:id="rId13"/>
    <p:sldId id="270" r:id="rId14"/>
    <p:sldId id="277" r:id="rId15"/>
    <p:sldId id="267" r:id="rId16"/>
    <p:sldId id="268" r:id="rId17"/>
    <p:sldId id="272" r:id="rId18"/>
    <p:sldId id="274" r:id="rId19"/>
    <p:sldId id="273" r:id="rId20"/>
  </p:sldIdLst>
  <p:sldSz cx="9144000" cy="6858000" type="screen4x3"/>
  <p:notesSz cx="6881813" cy="97107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975DE10-5018-4845-8536-997AEAC3F87C}" type="datetimeFigureOut">
              <a:rPr lang="ko-KR" altLang="en-US" smtClean="0"/>
              <a:pPr/>
              <a:t>2014-10-31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79AC872-D1EE-4006-A472-1FE376A5C1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DE10-5018-4845-8536-997AEAC3F87C}" type="datetimeFigureOut">
              <a:rPr lang="ko-KR" altLang="en-US" smtClean="0"/>
              <a:pPr/>
              <a:t>2014-10-31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C872-D1EE-4006-A472-1FE376A5C1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DE10-5018-4845-8536-997AEAC3F87C}" type="datetimeFigureOut">
              <a:rPr lang="ko-KR" altLang="en-US" smtClean="0"/>
              <a:pPr/>
              <a:t>2014-10-31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C872-D1EE-4006-A472-1FE376A5C1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DE10-5018-4845-8536-997AEAC3F87C}" type="datetimeFigureOut">
              <a:rPr lang="ko-KR" altLang="en-US" smtClean="0"/>
              <a:pPr/>
              <a:t>2014-10-31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C872-D1EE-4006-A472-1FE376A5C1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DE10-5018-4845-8536-997AEAC3F87C}" type="datetimeFigureOut">
              <a:rPr lang="ko-KR" altLang="en-US" smtClean="0"/>
              <a:pPr/>
              <a:t>2014-10-31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C872-D1EE-4006-A472-1FE376A5C1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DE10-5018-4845-8536-997AEAC3F87C}" type="datetimeFigureOut">
              <a:rPr lang="ko-KR" altLang="en-US" smtClean="0"/>
              <a:pPr/>
              <a:t>2014-10-31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C872-D1EE-4006-A472-1FE376A5C1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975DE10-5018-4845-8536-997AEAC3F87C}" type="datetimeFigureOut">
              <a:rPr lang="ko-KR" altLang="en-US" smtClean="0"/>
              <a:pPr/>
              <a:t>2014-10-31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79AC872-D1EE-4006-A472-1FE376A5C1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975DE10-5018-4845-8536-997AEAC3F87C}" type="datetimeFigureOut">
              <a:rPr lang="ko-KR" altLang="en-US" smtClean="0"/>
              <a:pPr/>
              <a:t>2014-10-31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79AC872-D1EE-4006-A472-1FE376A5C1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DE10-5018-4845-8536-997AEAC3F87C}" type="datetimeFigureOut">
              <a:rPr lang="ko-KR" altLang="en-US" smtClean="0"/>
              <a:pPr/>
              <a:t>2014-10-31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C872-D1EE-4006-A472-1FE376A5C1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DE10-5018-4845-8536-997AEAC3F87C}" type="datetimeFigureOut">
              <a:rPr lang="ko-KR" altLang="en-US" smtClean="0"/>
              <a:pPr/>
              <a:t>2014-10-31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C872-D1EE-4006-A472-1FE376A5C1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DE10-5018-4845-8536-997AEAC3F87C}" type="datetimeFigureOut">
              <a:rPr lang="ko-KR" altLang="en-US" smtClean="0"/>
              <a:pPr/>
              <a:t>2014-10-31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C872-D1EE-4006-A472-1FE376A5C1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975DE10-5018-4845-8536-997AEAC3F87C}" type="datetimeFigureOut">
              <a:rPr lang="ko-KR" altLang="en-US" smtClean="0"/>
              <a:pPr/>
              <a:t>2014-10-31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79AC872-D1EE-4006-A472-1FE376A5C1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기획자료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5554960" cy="147327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내 꽃은 내가 정한다</a:t>
            </a:r>
            <a:r>
              <a:rPr lang="en-US" altLang="ko-KR" dirty="0" smtClean="0"/>
              <a:t>!! </a:t>
            </a:r>
          </a:p>
          <a:p>
            <a:r>
              <a:rPr lang="en-US" altLang="ko-KR" dirty="0" smtClean="0"/>
              <a:t>FLOSSUM(Flora + Blossom)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초기 사이트 </a:t>
            </a:r>
            <a:r>
              <a:rPr lang="en-US" altLang="ko-KR" dirty="0" smtClean="0"/>
              <a:t>: http://hwan.webip.tv/LinkFlower/main.ap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/>
              <a:t>2.3 </a:t>
            </a:r>
            <a:r>
              <a:rPr lang="ko-KR" altLang="en-US" sz="2800" b="1" dirty="0" smtClean="0"/>
              <a:t>서비스 범위</a:t>
            </a:r>
            <a:r>
              <a:rPr lang="en-US" altLang="ko-KR" sz="2800" b="1" dirty="0" smtClean="0"/>
              <a:t> </a:t>
            </a:r>
            <a:endParaRPr lang="ko-KR" altLang="en-US" sz="28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60851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ko-KR" altLang="en-US" b="1" dirty="0" smtClean="0">
                <a:latin typeface="맑은 고딕"/>
              </a:rPr>
              <a:t>▶ 표준 </a:t>
            </a:r>
            <a:r>
              <a:rPr lang="en-US" altLang="ko-KR" b="1" dirty="0" smtClean="0">
                <a:latin typeface="맑은 고딕"/>
              </a:rPr>
              <a:t>Web</a:t>
            </a:r>
            <a:r>
              <a:rPr lang="ko-KR" altLang="en-US" b="1" dirty="0" smtClean="0">
                <a:latin typeface="맑은 고딕"/>
              </a:rPr>
              <a:t> </a:t>
            </a:r>
            <a:r>
              <a:rPr lang="en-US" altLang="ko-KR" b="1" dirty="0" smtClean="0">
                <a:latin typeface="맑은 고딕"/>
              </a:rPr>
              <a:t>Site</a:t>
            </a:r>
          </a:p>
          <a:p>
            <a:pPr>
              <a:buNone/>
            </a:pPr>
            <a:endParaRPr lang="en-US" altLang="ko-KR" b="1" dirty="0" smtClean="0">
              <a:latin typeface="맑은 고딕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/>
              </a:rPr>
              <a:t> - </a:t>
            </a:r>
            <a:r>
              <a:rPr lang="ko-KR" altLang="en-US" sz="2400" dirty="0" smtClean="0">
                <a:latin typeface="맑은 고딕"/>
              </a:rPr>
              <a:t>이미 표준 웹 사이트 기능 개발이 끝난 상태</a:t>
            </a:r>
            <a:endParaRPr lang="en-US" altLang="ko-KR" sz="2400" dirty="0" smtClean="0">
              <a:latin typeface="맑은 고딕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/>
              </a:rPr>
              <a:t> - </a:t>
            </a:r>
            <a:r>
              <a:rPr lang="ko-KR" altLang="en-US" sz="2400" dirty="0" smtClean="0">
                <a:latin typeface="맑은 고딕"/>
              </a:rPr>
              <a:t>디자이너와 </a:t>
            </a:r>
            <a:r>
              <a:rPr lang="en-US" altLang="ko-KR" sz="2400" dirty="0" smtClean="0">
                <a:latin typeface="맑은 고딕"/>
              </a:rPr>
              <a:t>UI</a:t>
            </a:r>
            <a:r>
              <a:rPr lang="ko-KR" altLang="en-US" sz="2400" dirty="0" smtClean="0">
                <a:latin typeface="맑은 고딕"/>
              </a:rPr>
              <a:t>개선할 예정</a:t>
            </a:r>
            <a:endParaRPr lang="en-US" altLang="ko-KR" sz="2400" dirty="0" smtClean="0">
              <a:latin typeface="맑은 고딕"/>
            </a:endParaRPr>
          </a:p>
          <a:p>
            <a:pPr>
              <a:buNone/>
            </a:pPr>
            <a:endParaRPr lang="en-US" altLang="ko-KR" b="1" dirty="0" smtClean="0">
              <a:latin typeface="맑은 고딕"/>
            </a:endParaRPr>
          </a:p>
          <a:p>
            <a:pPr>
              <a:buNone/>
            </a:pPr>
            <a:r>
              <a:rPr lang="ko-KR" altLang="en-US" b="1" dirty="0" smtClean="0">
                <a:latin typeface="맑은 고딕"/>
              </a:rPr>
              <a:t>▶ </a:t>
            </a:r>
            <a:r>
              <a:rPr lang="ko-KR" altLang="en-US" b="1" dirty="0" err="1" smtClean="0">
                <a:latin typeface="맑은 고딕"/>
              </a:rPr>
              <a:t>모바일</a:t>
            </a:r>
            <a:r>
              <a:rPr lang="ko-KR" altLang="en-US" b="1" dirty="0" smtClean="0">
                <a:latin typeface="맑은 고딕"/>
              </a:rPr>
              <a:t> </a:t>
            </a:r>
            <a:r>
              <a:rPr lang="en-US" altLang="ko-KR" b="1" dirty="0" smtClean="0">
                <a:latin typeface="맑은 고딕"/>
              </a:rPr>
              <a:t>Web App</a:t>
            </a:r>
          </a:p>
          <a:p>
            <a:pPr>
              <a:buNone/>
            </a:pPr>
            <a:endParaRPr lang="en-US" altLang="ko-KR" b="1" dirty="0" smtClean="0">
              <a:latin typeface="맑은 고딕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/>
              </a:rPr>
              <a:t> - </a:t>
            </a:r>
            <a:r>
              <a:rPr lang="ko-KR" altLang="en-US" sz="2400" dirty="0" smtClean="0">
                <a:latin typeface="맑은 고딕"/>
              </a:rPr>
              <a:t>추가로 </a:t>
            </a:r>
            <a:r>
              <a:rPr lang="ko-KR" altLang="en-US" sz="2400" dirty="0" err="1" smtClean="0">
                <a:latin typeface="맑은 고딕"/>
              </a:rPr>
              <a:t>모바일용</a:t>
            </a:r>
            <a:r>
              <a:rPr lang="ko-KR" altLang="en-US" sz="2400" dirty="0" smtClean="0">
                <a:latin typeface="맑은 고딕"/>
              </a:rPr>
              <a:t> 웹 사이트를 개발 하거나 </a:t>
            </a:r>
            <a:endParaRPr lang="en-US" altLang="ko-KR" sz="2400" dirty="0" smtClean="0">
              <a:latin typeface="맑은 고딕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/>
              </a:rPr>
              <a:t>   </a:t>
            </a:r>
            <a:r>
              <a:rPr lang="ko-KR" altLang="en-US" sz="2400" dirty="0" smtClean="0">
                <a:latin typeface="맑은 고딕"/>
              </a:rPr>
              <a:t>업체에 제작의뢰 예정</a:t>
            </a:r>
            <a:endParaRPr lang="en-US" altLang="ko-KR" sz="2400" dirty="0" smtClean="0">
              <a:latin typeface="맑은 고딕"/>
            </a:endParaRPr>
          </a:p>
          <a:p>
            <a:pPr>
              <a:buNone/>
            </a:pPr>
            <a:endParaRPr lang="en-US" altLang="ko-KR" sz="2400" dirty="0" smtClean="0">
              <a:latin typeface="맑은 고딕"/>
            </a:endParaRPr>
          </a:p>
          <a:p>
            <a:pPr>
              <a:buNone/>
            </a:pPr>
            <a:r>
              <a:rPr lang="ko-KR" altLang="en-US" b="1" dirty="0" smtClean="0">
                <a:latin typeface="맑은 고딕"/>
              </a:rPr>
              <a:t>▶ 플랫폼 사업</a:t>
            </a:r>
            <a:endParaRPr lang="en-US" altLang="ko-KR" b="1" dirty="0" smtClean="0">
              <a:latin typeface="맑은 고딕"/>
            </a:endParaRPr>
          </a:p>
          <a:p>
            <a:pPr>
              <a:buNone/>
            </a:pPr>
            <a:endParaRPr lang="en-US" altLang="ko-KR" sz="2400" b="1" dirty="0" smtClean="0">
              <a:latin typeface="맑은 고딕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sz="2400" dirty="0" smtClean="0">
                <a:latin typeface="맑은 고딕"/>
              </a:rPr>
              <a:t> - </a:t>
            </a:r>
            <a:r>
              <a:rPr lang="ko-KR" altLang="en-US" sz="2400" dirty="0" smtClean="0">
                <a:latin typeface="맑은 고딕"/>
              </a:rPr>
              <a:t>이러한 판매흐름은 꽃 이외에도 다양한 카테고리에 적용 될 수 있다</a:t>
            </a:r>
            <a:r>
              <a:rPr lang="en-US" altLang="ko-KR" sz="2400" dirty="0" smtClean="0">
                <a:latin typeface="맑은 고딕"/>
              </a:rPr>
              <a:t>. </a:t>
            </a:r>
            <a:r>
              <a:rPr lang="ko-KR" altLang="en-US" sz="2400" dirty="0" smtClean="0">
                <a:latin typeface="맑은 고딕"/>
              </a:rPr>
              <a:t>차후 카테고리 별로 나누어 플랫폼 사업으로 확장 시킬 수 있다</a:t>
            </a:r>
            <a:r>
              <a:rPr lang="en-US" altLang="ko-KR" sz="2400" dirty="0" smtClean="0">
                <a:latin typeface="맑은 고딕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/>
              <a:t>2.4 </a:t>
            </a:r>
            <a:r>
              <a:rPr lang="ko-KR" altLang="en-US" sz="2800" b="1" dirty="0" smtClean="0"/>
              <a:t>수입구조</a:t>
            </a:r>
            <a:endParaRPr lang="ko-KR" altLang="en-US" sz="28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6085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b="1" dirty="0" smtClean="0">
                <a:latin typeface="맑은 고딕"/>
              </a:rPr>
              <a:t>▶ 거래성사 수수료</a:t>
            </a:r>
            <a:endParaRPr lang="en-US" altLang="ko-KR" b="1" dirty="0" smtClean="0">
              <a:latin typeface="맑은 고딕"/>
            </a:endParaRPr>
          </a:p>
          <a:p>
            <a:pPr>
              <a:buNone/>
            </a:pPr>
            <a:endParaRPr lang="en-US" altLang="ko-KR" b="1" dirty="0" smtClean="0">
              <a:latin typeface="맑은 고딕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/>
              </a:rPr>
              <a:t>  - </a:t>
            </a:r>
            <a:r>
              <a:rPr lang="ko-KR" altLang="en-US" sz="2400" dirty="0" smtClean="0">
                <a:latin typeface="맑은 고딕"/>
              </a:rPr>
              <a:t>거래가 완료 꽃집에게 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/>
              </a:rPr>
              <a:t>성사수수료 </a:t>
            </a:r>
            <a:r>
              <a:rPr lang="en-US" altLang="ko-KR" sz="2400" dirty="0" smtClean="0">
                <a:solidFill>
                  <a:srgbClr val="FF0000"/>
                </a:solidFill>
                <a:latin typeface="맑은 고딕"/>
              </a:rPr>
              <a:t>3%</a:t>
            </a:r>
            <a:r>
              <a:rPr lang="en-US" altLang="ko-KR" sz="2400" dirty="0" smtClean="0">
                <a:latin typeface="맑은 고딕"/>
              </a:rPr>
              <a:t> </a:t>
            </a:r>
            <a:r>
              <a:rPr lang="ko-KR" altLang="en-US" sz="2400" dirty="0" smtClean="0">
                <a:latin typeface="맑은 고딕"/>
              </a:rPr>
              <a:t>부여</a:t>
            </a:r>
            <a:endParaRPr lang="en-US" altLang="ko-KR" sz="2400" dirty="0" smtClean="0">
              <a:latin typeface="맑은 고딕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/>
              </a:rPr>
              <a:t>  - </a:t>
            </a:r>
            <a:r>
              <a:rPr lang="ko-KR" altLang="en-US" sz="2400" dirty="0" smtClean="0">
                <a:solidFill>
                  <a:srgbClr val="FF0000"/>
                </a:solidFill>
              </a:rPr>
              <a:t>사이트 </a:t>
            </a:r>
            <a:r>
              <a:rPr lang="en-US" altLang="ko-KR" sz="2400" dirty="0" smtClean="0">
                <a:solidFill>
                  <a:srgbClr val="FF0000"/>
                </a:solidFill>
              </a:rPr>
              <a:t>1</a:t>
            </a:r>
            <a:r>
              <a:rPr lang="ko-KR" altLang="en-US" sz="2400" dirty="0" smtClean="0">
                <a:solidFill>
                  <a:srgbClr val="FF0000"/>
                </a:solidFill>
              </a:rPr>
              <a:t>개당 월 거래량 </a:t>
            </a:r>
            <a:r>
              <a:rPr lang="en-US" altLang="ko-KR" sz="2400" dirty="0" smtClean="0">
                <a:solidFill>
                  <a:srgbClr val="FF0000"/>
                </a:solidFill>
              </a:rPr>
              <a:t>18</a:t>
            </a:r>
            <a:r>
              <a:rPr lang="ko-KR" altLang="en-US" sz="2400" dirty="0" smtClean="0">
                <a:solidFill>
                  <a:srgbClr val="FF0000"/>
                </a:solidFill>
              </a:rPr>
              <a:t>억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 </a:t>
            </a:r>
            <a:r>
              <a:rPr lang="ko-KR" altLang="en-US" sz="2400" dirty="0" err="1" smtClean="0"/>
              <a:t>거래금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이므로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>
                <a:latin typeface="맑은 고딕"/>
              </a:rPr>
              <a:t>	(1.1 </a:t>
            </a:r>
            <a:r>
              <a:rPr lang="ko-KR" altLang="en-US" sz="2400" dirty="0" smtClean="0">
                <a:latin typeface="맑은 고딕"/>
              </a:rPr>
              <a:t>시장현황참고</a:t>
            </a:r>
            <a:r>
              <a:rPr lang="en-US" altLang="ko-KR" sz="2400" dirty="0" smtClean="0">
                <a:latin typeface="맑은 고딕"/>
              </a:rPr>
              <a:t>)</a:t>
            </a:r>
            <a:endParaRPr lang="en-US" altLang="ko-KR" sz="2400" dirty="0" smtClean="0"/>
          </a:p>
          <a:p>
            <a:pPr>
              <a:buNone/>
            </a:pPr>
            <a:r>
              <a:rPr lang="ko-KR" altLang="en-US" sz="2400" dirty="0" smtClean="0"/>
              <a:t>  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월 수수료 수익 </a:t>
            </a:r>
            <a:r>
              <a:rPr lang="en-US" altLang="ko-KR" sz="2400" dirty="0" smtClean="0"/>
              <a:t>: </a:t>
            </a:r>
            <a:r>
              <a:rPr lang="ko-KR" altLang="en-US" sz="2400" dirty="0" smtClean="0">
                <a:solidFill>
                  <a:srgbClr val="FF0000"/>
                </a:solidFill>
              </a:rPr>
              <a:t>월</a:t>
            </a:r>
            <a:r>
              <a:rPr lang="en-US" altLang="ko-KR" sz="2400" dirty="0" smtClean="0">
                <a:solidFill>
                  <a:srgbClr val="FF0000"/>
                </a:solidFill>
              </a:rPr>
              <a:t> 5400</a:t>
            </a:r>
            <a:r>
              <a:rPr lang="ko-KR" altLang="en-US" sz="2400" dirty="0" smtClean="0">
                <a:solidFill>
                  <a:srgbClr val="FF0000"/>
                </a:solidFill>
              </a:rPr>
              <a:t>만원 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총 수익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endParaRPr lang="en-US" altLang="ko-KR" sz="2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ko-KR" sz="2400" dirty="0" smtClean="0"/>
              <a:t>   - </a:t>
            </a:r>
            <a:r>
              <a:rPr lang="ko-KR" altLang="en-US" sz="2400" dirty="0" smtClean="0"/>
              <a:t>기존 서비스와 차별적인 서비스 이므로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기존 서비스 이상의 고객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꽃집 수 확보 시 </a:t>
            </a:r>
            <a:r>
              <a:rPr lang="ko-KR" altLang="en-US" sz="2400" dirty="0" smtClean="0">
                <a:solidFill>
                  <a:srgbClr val="FF0000"/>
                </a:solidFill>
              </a:rPr>
              <a:t>수익금은 그 이상</a:t>
            </a:r>
            <a:r>
              <a:rPr lang="ko-KR" altLang="en-US" sz="2400" dirty="0" smtClean="0"/>
              <a:t>일 것으로 추정</a:t>
            </a:r>
            <a:endParaRPr lang="en-US" altLang="ko-KR" sz="2400" dirty="0" smtClean="0"/>
          </a:p>
          <a:p>
            <a:pPr>
              <a:buNone/>
            </a:pPr>
            <a:endParaRPr lang="en-US" altLang="ko-KR" b="1" dirty="0" smtClean="0"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/>
              <a:t>3. </a:t>
            </a:r>
            <a:r>
              <a:rPr lang="ko-KR" altLang="en-US" sz="2800" b="1" dirty="0" smtClean="0"/>
              <a:t>프로젝트 목표</a:t>
            </a:r>
            <a:endParaRPr lang="ko-KR" altLang="en-US" sz="28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6085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b="1" dirty="0" smtClean="0">
                <a:latin typeface="맑은 고딕"/>
              </a:rPr>
              <a:t>▶ 위치기반 꽃집 연결</a:t>
            </a:r>
            <a:endParaRPr lang="en-US" altLang="ko-KR" b="1" dirty="0" smtClean="0">
              <a:latin typeface="맑은 고딕"/>
            </a:endParaRPr>
          </a:p>
          <a:p>
            <a:pPr>
              <a:buNone/>
            </a:pPr>
            <a:endParaRPr lang="en-US" altLang="ko-KR" b="1" dirty="0" smtClean="0">
              <a:latin typeface="맑은 고딕"/>
            </a:endParaRPr>
          </a:p>
          <a:p>
            <a:pPr>
              <a:lnSpc>
                <a:spcPct val="120000"/>
              </a:lnSpc>
              <a:buNone/>
            </a:pPr>
            <a:endParaRPr lang="en-US" altLang="ko-KR" sz="2600" dirty="0" smtClean="0">
              <a:solidFill>
                <a:srgbClr val="FF0000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/>
              <a:t>3. </a:t>
            </a:r>
            <a:r>
              <a:rPr lang="ko-KR" altLang="en-US" sz="2800" b="1" dirty="0" smtClean="0"/>
              <a:t>프로젝트 목표</a:t>
            </a:r>
            <a:endParaRPr lang="ko-KR" altLang="en-US" sz="2800" b="1" dirty="0"/>
          </a:p>
        </p:txBody>
      </p:sp>
      <p:pic>
        <p:nvPicPr>
          <p:cNvPr id="4100" name="Picture 4" descr="C:\Users\hwan\DirectFlower\DirectFlower\LinkFlower\WebContent\img\reauctio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24744"/>
            <a:ext cx="6840760" cy="54631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5157192"/>
            <a:ext cx="4896544" cy="129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/>
              <a:t>3. </a:t>
            </a:r>
            <a:r>
              <a:rPr lang="ko-KR" altLang="en-US" sz="2800" b="1" dirty="0" smtClean="0"/>
              <a:t>프로젝트 목표</a:t>
            </a:r>
            <a:endParaRPr lang="ko-KR" altLang="en-US" sz="2800" b="1" dirty="0"/>
          </a:p>
        </p:txBody>
      </p:sp>
      <p:grpSp>
        <p:nvGrpSpPr>
          <p:cNvPr id="50" name="그룹 49"/>
          <p:cNvGrpSpPr/>
          <p:nvPr/>
        </p:nvGrpSpPr>
        <p:grpSpPr>
          <a:xfrm>
            <a:off x="539552" y="1628800"/>
            <a:ext cx="3528392" cy="3318447"/>
            <a:chOff x="755576" y="1700808"/>
            <a:chExt cx="3528392" cy="3318447"/>
          </a:xfrm>
        </p:grpSpPr>
        <p:pic>
          <p:nvPicPr>
            <p:cNvPr id="1026" name="Picture 2" descr="C:\Users\hwan\DirectFlower\DirectFlower\Documents\erica\캡처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99592" y="1700808"/>
              <a:ext cx="3384376" cy="3318447"/>
            </a:xfrm>
            <a:prstGeom prst="rect">
              <a:avLst/>
            </a:prstGeom>
            <a:noFill/>
          </p:spPr>
        </p:pic>
        <p:sp>
          <p:nvSpPr>
            <p:cNvPr id="13" name="타원 12"/>
            <p:cNvSpPr/>
            <p:nvPr/>
          </p:nvSpPr>
          <p:spPr>
            <a:xfrm>
              <a:off x="1115616" y="1844824"/>
              <a:ext cx="2952328" cy="309634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03648" y="3212976"/>
              <a:ext cx="236948" cy="337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31840" y="2132856"/>
              <a:ext cx="236948" cy="337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7864" y="3933056"/>
              <a:ext cx="236948" cy="337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35696" y="4221088"/>
              <a:ext cx="236948" cy="337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35896" y="3068960"/>
              <a:ext cx="236948" cy="337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91680" y="2564904"/>
              <a:ext cx="236948" cy="337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0" name="Shape 19"/>
            <p:cNvCxnSpPr>
              <a:stCxn id="8" idx="1"/>
            </p:cNvCxnSpPr>
            <p:nvPr/>
          </p:nvCxnSpPr>
          <p:spPr>
            <a:xfrm rot="10800000" flipV="1">
              <a:off x="2699792" y="2301454"/>
              <a:ext cx="432048" cy="767506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1"/>
            <p:cNvCxnSpPr>
              <a:stCxn id="11" idx="2"/>
            </p:cNvCxnSpPr>
            <p:nvPr/>
          </p:nvCxnSpPr>
          <p:spPr>
            <a:xfrm rot="5400000">
              <a:off x="3215659" y="3250328"/>
              <a:ext cx="382885" cy="694538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구부러진 연결선 23"/>
            <p:cNvCxnSpPr>
              <a:stCxn id="10" idx="0"/>
            </p:cNvCxnSpPr>
            <p:nvPr/>
          </p:nvCxnSpPr>
          <p:spPr>
            <a:xfrm rot="5400000" flipH="1" flipV="1">
              <a:off x="1930937" y="3524241"/>
              <a:ext cx="720080" cy="673614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구부러진 연결선 25"/>
            <p:cNvCxnSpPr>
              <a:stCxn id="6" idx="3"/>
            </p:cNvCxnSpPr>
            <p:nvPr/>
          </p:nvCxnSpPr>
          <p:spPr>
            <a:xfrm>
              <a:off x="1640596" y="3381574"/>
              <a:ext cx="1131204" cy="407466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구부러진 연결선 27"/>
            <p:cNvCxnSpPr>
              <a:stCxn id="8" idx="2"/>
            </p:cNvCxnSpPr>
            <p:nvPr/>
          </p:nvCxnSpPr>
          <p:spPr>
            <a:xfrm rot="5400000">
              <a:off x="2531583" y="2854284"/>
              <a:ext cx="1102965" cy="334498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모서리가 둥근 사각형 설명선 28"/>
            <p:cNvSpPr/>
            <p:nvPr/>
          </p:nvSpPr>
          <p:spPr>
            <a:xfrm>
              <a:off x="1907704" y="1844824"/>
              <a:ext cx="864096" cy="432048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상품요청 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고객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cxnSp>
          <p:nvCxnSpPr>
            <p:cNvPr id="34" name="직선 화살표 연결선 33"/>
            <p:cNvCxnSpPr>
              <a:stCxn id="29" idx="4"/>
            </p:cNvCxnSpPr>
            <p:nvPr/>
          </p:nvCxnSpPr>
          <p:spPr>
            <a:xfrm>
              <a:off x="2159735" y="2330878"/>
              <a:ext cx="396041" cy="81009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2987824" y="1700808"/>
              <a:ext cx="648072" cy="36004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판매신청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연결선 38"/>
            <p:cNvCxnSpPr>
              <a:stCxn id="37" idx="4"/>
              <a:endCxn id="8" idx="0"/>
            </p:cNvCxnSpPr>
            <p:nvPr/>
          </p:nvCxnSpPr>
          <p:spPr>
            <a:xfrm flipH="1">
              <a:off x="3250314" y="2060848"/>
              <a:ext cx="61546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/>
            <p:cNvSpPr/>
            <p:nvPr/>
          </p:nvSpPr>
          <p:spPr>
            <a:xfrm>
              <a:off x="3635896" y="2708920"/>
              <a:ext cx="648072" cy="36004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판매신청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1331640" y="4509120"/>
              <a:ext cx="648072" cy="36004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판매신청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755576" y="3429000"/>
              <a:ext cx="648072" cy="36004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판매신청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 rot="18468247">
              <a:off x="2438126" y="2390749"/>
              <a:ext cx="5760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40,000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19076361">
              <a:off x="1761667" y="3738229"/>
              <a:ext cx="5760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37,000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643036">
              <a:off x="1820687" y="3264661"/>
              <a:ext cx="5760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5,000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 rot="20011116">
              <a:off x="3330050" y="3618142"/>
              <a:ext cx="5760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8,000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 rot="17799761">
              <a:off x="3033466" y="2618909"/>
              <a:ext cx="5760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7,000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051720" y="5085184"/>
            <a:ext cx="485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신청현황을 보고 고객이 적절한 상품을 구매</a:t>
            </a:r>
            <a:r>
              <a:rPr lang="en-US" altLang="ko-KR" dirty="0" smtClean="0">
                <a:solidFill>
                  <a:srgbClr val="FF0000"/>
                </a:solidFill>
              </a:rPr>
              <a:t>!!!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2483768" y="3429000"/>
            <a:ext cx="72008" cy="16561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915816" y="2043092"/>
            <a:ext cx="21602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419872" y="2979196"/>
            <a:ext cx="21602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619672" y="4112584"/>
            <a:ext cx="21602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187624" y="3123212"/>
            <a:ext cx="21602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/>
              <a:t>4. </a:t>
            </a:r>
            <a:r>
              <a:rPr lang="ko-KR" altLang="en-US" sz="2800" b="1" dirty="0" smtClean="0"/>
              <a:t>기대효과</a:t>
            </a:r>
            <a:endParaRPr lang="ko-KR" altLang="en-US" sz="28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60851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ko-KR" altLang="en-US" b="1" dirty="0" smtClean="0">
                <a:latin typeface="맑은 고딕"/>
              </a:rPr>
              <a:t>▶ 소비자</a:t>
            </a:r>
            <a:endParaRPr lang="en-US" altLang="ko-KR" b="1" dirty="0" smtClean="0">
              <a:latin typeface="맑은 고딕"/>
            </a:endParaRPr>
          </a:p>
          <a:p>
            <a:pPr>
              <a:buNone/>
            </a:pPr>
            <a:endParaRPr lang="en-US" altLang="ko-KR" b="1" dirty="0" smtClean="0">
              <a:latin typeface="맑은 고딕"/>
            </a:endParaRPr>
          </a:p>
          <a:p>
            <a:pPr>
              <a:buFontTx/>
              <a:buChar char="-"/>
            </a:pPr>
            <a:r>
              <a:rPr lang="ko-KR" altLang="en-US" sz="2400" dirty="0" smtClean="0">
                <a:latin typeface="맑은 고딕"/>
              </a:rPr>
              <a:t>중간수수료를 줄여 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/>
              </a:rPr>
              <a:t>소비자가 저렴하게 꽃을 구매할 </a:t>
            </a:r>
            <a:r>
              <a:rPr lang="ko-KR" altLang="en-US" sz="2400" dirty="0" smtClean="0">
                <a:latin typeface="맑은 고딕"/>
              </a:rPr>
              <a:t>수 있다</a:t>
            </a:r>
            <a:r>
              <a:rPr lang="en-US" altLang="ko-KR" sz="2400" dirty="0" smtClean="0">
                <a:latin typeface="맑은 고딕"/>
              </a:rPr>
              <a:t>.</a:t>
            </a:r>
          </a:p>
          <a:p>
            <a:pPr>
              <a:buFontTx/>
              <a:buChar char="-"/>
            </a:pPr>
            <a:endParaRPr lang="ko-KR" altLang="en-US" sz="2400" dirty="0" smtClean="0">
              <a:latin typeface="맑은 고딕"/>
            </a:endParaRPr>
          </a:p>
          <a:p>
            <a:pPr>
              <a:buFontTx/>
              <a:buChar char="-"/>
            </a:pPr>
            <a:r>
              <a:rPr lang="ko-KR" altLang="en-US" sz="2400" dirty="0" smtClean="0">
                <a:latin typeface="맑은 고딕"/>
              </a:rPr>
              <a:t>필요한 상품을 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/>
              </a:rPr>
              <a:t>역 경매 신청 하여 </a:t>
            </a:r>
            <a:r>
              <a:rPr lang="ko-KR" altLang="en-US" sz="2400" dirty="0" smtClean="0">
                <a:latin typeface="맑은 고딕"/>
              </a:rPr>
              <a:t>꽃집이 가격경쟁을 하게 되어 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/>
              </a:rPr>
              <a:t>원하는 상품을 저렴하게 구매</a:t>
            </a:r>
            <a:r>
              <a:rPr lang="ko-KR" altLang="en-US" sz="2400" dirty="0" smtClean="0">
                <a:latin typeface="맑은 고딕"/>
              </a:rPr>
              <a:t> 할 수 있다</a:t>
            </a:r>
            <a:r>
              <a:rPr lang="en-US" altLang="ko-KR" sz="2400" dirty="0" smtClean="0">
                <a:latin typeface="맑은 고딕"/>
              </a:rPr>
              <a:t>.</a:t>
            </a:r>
          </a:p>
          <a:p>
            <a:pPr>
              <a:buFontTx/>
              <a:buChar char="-"/>
            </a:pPr>
            <a:endParaRPr lang="ko-KR" altLang="en-US" sz="2400" dirty="0" smtClean="0">
              <a:latin typeface="맑은 고딕"/>
            </a:endParaRPr>
          </a:p>
          <a:p>
            <a:pPr>
              <a:buFontTx/>
              <a:buChar char="-"/>
            </a:pPr>
            <a:r>
              <a:rPr lang="ko-KR" altLang="en-US" sz="2400" dirty="0" smtClean="0">
                <a:latin typeface="맑은 고딕"/>
              </a:rPr>
              <a:t>후기와 평점을 보고 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/>
              </a:rPr>
              <a:t>꽃집을 비교하여 만족하는 상품을 구매</a:t>
            </a:r>
            <a:r>
              <a:rPr lang="ko-KR" altLang="en-US" sz="2400" dirty="0" smtClean="0">
                <a:latin typeface="맑은 고딕"/>
              </a:rPr>
              <a:t> 할 수 있다</a:t>
            </a:r>
            <a:r>
              <a:rPr lang="en-US" altLang="ko-KR" sz="2400" dirty="0" smtClean="0">
                <a:latin typeface="맑은 고딕"/>
              </a:rPr>
              <a:t>.</a:t>
            </a:r>
          </a:p>
          <a:p>
            <a:pPr>
              <a:buFontTx/>
              <a:buChar char="-"/>
            </a:pPr>
            <a:endParaRPr lang="ko-KR" altLang="en-US" sz="2400" dirty="0" smtClean="0">
              <a:latin typeface="맑은 고딕"/>
            </a:endParaRPr>
          </a:p>
          <a:p>
            <a:pPr>
              <a:buFontTx/>
              <a:buChar char="-"/>
            </a:pPr>
            <a:r>
              <a:rPr lang="ko-KR" altLang="en-US" sz="2400" dirty="0" smtClean="0">
                <a:latin typeface="맑은 고딕"/>
              </a:rPr>
              <a:t>위치기반으로 꽃집을 정해 구매하므로 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/>
              </a:rPr>
              <a:t>목적에 맞는 편리한 구매</a:t>
            </a:r>
            <a:r>
              <a:rPr lang="ko-KR" altLang="en-US" sz="2400" dirty="0" smtClean="0">
                <a:latin typeface="맑은 고딕"/>
              </a:rPr>
              <a:t>가</a:t>
            </a:r>
            <a:r>
              <a:rPr lang="ko-KR" altLang="en-US" sz="2400" dirty="0" smtClean="0">
                <a:solidFill>
                  <a:srgbClr val="C00000"/>
                </a:solidFill>
                <a:latin typeface="맑은 고딕"/>
              </a:rPr>
              <a:t> </a:t>
            </a:r>
            <a:r>
              <a:rPr lang="ko-KR" altLang="en-US" sz="2400" dirty="0" smtClean="0">
                <a:latin typeface="맑은 고딕"/>
              </a:rPr>
              <a:t>가능하다</a:t>
            </a:r>
            <a:r>
              <a:rPr lang="en-US" altLang="ko-KR" sz="2400" dirty="0" smtClean="0">
                <a:latin typeface="맑은 고딕"/>
              </a:rPr>
              <a:t>.</a:t>
            </a:r>
          </a:p>
          <a:p>
            <a:pPr>
              <a:buFontTx/>
              <a:buChar char="-"/>
            </a:pPr>
            <a:endParaRPr lang="en-US" altLang="ko-KR" sz="2400" b="1" dirty="0" smtClean="0">
              <a:latin typeface="맑은 고딕"/>
            </a:endParaRPr>
          </a:p>
          <a:p>
            <a:pPr>
              <a:buFontTx/>
              <a:buChar char="-"/>
            </a:pPr>
            <a:r>
              <a:rPr lang="ko-KR" altLang="en-US" sz="2400" dirty="0" smtClean="0">
                <a:latin typeface="맑은 고딕"/>
              </a:rPr>
              <a:t>기존 발주 수수료가 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/>
              </a:rPr>
              <a:t>상품판매가격의 감소</a:t>
            </a:r>
            <a:r>
              <a:rPr lang="ko-KR" altLang="en-US" sz="2400" dirty="0" smtClean="0">
                <a:latin typeface="맑은 고딕"/>
              </a:rPr>
              <a:t>로 이어지며 이로 인한 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/>
              </a:rPr>
              <a:t>꽃집간의 가격경쟁이 </a:t>
            </a:r>
            <a:r>
              <a:rPr lang="ko-KR" altLang="en-US" sz="2400" dirty="0" smtClean="0">
                <a:latin typeface="맑은 고딕"/>
              </a:rPr>
              <a:t>유도된다</a:t>
            </a:r>
            <a:r>
              <a:rPr lang="en-US" altLang="ko-KR" sz="2400" dirty="0" smtClean="0">
                <a:latin typeface="맑은 고딕"/>
              </a:rPr>
              <a:t>.</a:t>
            </a:r>
            <a:endParaRPr lang="en-US" altLang="ko-KR" dirty="0" smtClean="0"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/>
              <a:t>4. </a:t>
            </a:r>
            <a:r>
              <a:rPr lang="ko-KR" altLang="en-US" sz="2800" b="1" dirty="0" smtClean="0"/>
              <a:t>기대효과</a:t>
            </a:r>
            <a:endParaRPr lang="ko-KR" altLang="en-US" sz="28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60851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ko-KR" altLang="en-US" b="1" dirty="0" smtClean="0">
                <a:latin typeface="맑은 고딕"/>
              </a:rPr>
              <a:t>▶ 꽃집</a:t>
            </a:r>
            <a:endParaRPr lang="en-US" altLang="ko-KR" b="1" dirty="0" smtClean="0">
              <a:latin typeface="맑은 고딕"/>
            </a:endParaRPr>
          </a:p>
          <a:p>
            <a:pPr>
              <a:buNone/>
            </a:pPr>
            <a:endParaRPr lang="en-US" altLang="ko-KR" b="1" dirty="0" smtClean="0">
              <a:latin typeface="맑은 고딕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/>
              </a:rPr>
              <a:t> - </a:t>
            </a:r>
            <a:r>
              <a:rPr lang="ko-KR" altLang="en-US" sz="2400" dirty="0" smtClean="0">
                <a:latin typeface="맑은 고딕"/>
              </a:rPr>
              <a:t>제한적인 오프라인 매출 이외의 추가적인 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/>
              </a:rPr>
              <a:t>온라인 판매를 통해 매상증가</a:t>
            </a:r>
            <a:endParaRPr lang="en-US" altLang="ko-KR" sz="2400" dirty="0" smtClean="0">
              <a:solidFill>
                <a:srgbClr val="FF0000"/>
              </a:solidFill>
              <a:latin typeface="맑은 고딕"/>
            </a:endParaRPr>
          </a:p>
          <a:p>
            <a:pPr>
              <a:buNone/>
            </a:pPr>
            <a:endParaRPr lang="ko-KR" altLang="en-US" sz="2400" dirty="0" smtClean="0">
              <a:solidFill>
                <a:srgbClr val="FF0000"/>
              </a:solidFill>
              <a:latin typeface="맑은 고딕"/>
            </a:endParaRPr>
          </a:p>
          <a:p>
            <a:pPr>
              <a:buFontTx/>
              <a:buChar char="-"/>
            </a:pPr>
            <a:r>
              <a:rPr lang="ko-KR" altLang="en-US" sz="2400" dirty="0" smtClean="0">
                <a:latin typeface="맑은 고딕"/>
              </a:rPr>
              <a:t>기존 서비스와 달리 고객과 직접 연결되므로 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/>
              </a:rPr>
              <a:t>중간수수료가 없어지며</a:t>
            </a:r>
            <a:r>
              <a:rPr lang="ko-KR" altLang="en-US" sz="2400" dirty="0" smtClean="0">
                <a:latin typeface="맑은 고딕"/>
              </a:rPr>
              <a:t> 불필요한 가격상승을 꽃집의 이윤으로 전환 시킬 수 있다</a:t>
            </a:r>
            <a:r>
              <a:rPr lang="en-US" altLang="ko-KR" sz="2400" dirty="0" smtClean="0">
                <a:latin typeface="맑은 고딕"/>
              </a:rPr>
              <a:t>.</a:t>
            </a:r>
          </a:p>
          <a:p>
            <a:pPr>
              <a:buFontTx/>
              <a:buChar char="-"/>
            </a:pPr>
            <a:endParaRPr lang="ko-KR" altLang="en-US" sz="2400" dirty="0" smtClean="0">
              <a:latin typeface="맑은 고딕"/>
            </a:endParaRPr>
          </a:p>
          <a:p>
            <a:pPr>
              <a:buFontTx/>
              <a:buChar char="-"/>
            </a:pPr>
            <a:r>
              <a:rPr lang="ko-KR" altLang="en-US" sz="2400" dirty="0" smtClean="0">
                <a:solidFill>
                  <a:srgbClr val="FF0000"/>
                </a:solidFill>
                <a:latin typeface="맑은 고딕"/>
              </a:rPr>
              <a:t>직접 역 </a:t>
            </a:r>
            <a:r>
              <a:rPr lang="ko-KR" altLang="en-US" sz="2400" dirty="0" err="1" smtClean="0">
                <a:solidFill>
                  <a:srgbClr val="FF0000"/>
                </a:solidFill>
                <a:latin typeface="맑은 고딕"/>
              </a:rPr>
              <a:t>경매건에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/>
              </a:rPr>
              <a:t> 판매 신청</a:t>
            </a:r>
            <a:r>
              <a:rPr lang="ko-KR" altLang="en-US" sz="2400" dirty="0" smtClean="0">
                <a:latin typeface="맑은 고딕"/>
              </a:rPr>
              <a:t>할 수 있으므로 구매 신청이 없더라도 판매를 할 수 있다</a:t>
            </a:r>
            <a:r>
              <a:rPr lang="en-US" altLang="ko-KR" sz="2400" dirty="0" smtClean="0">
                <a:latin typeface="맑은 고딕"/>
              </a:rPr>
              <a:t>.</a:t>
            </a:r>
          </a:p>
          <a:p>
            <a:pPr>
              <a:buNone/>
            </a:pPr>
            <a:endParaRPr lang="en-US" altLang="ko-KR" sz="2400" dirty="0" smtClean="0">
              <a:latin typeface="맑은 고딕"/>
            </a:endParaRPr>
          </a:p>
          <a:p>
            <a:pPr>
              <a:buFontTx/>
              <a:buChar char="-"/>
            </a:pPr>
            <a:r>
              <a:rPr lang="ko-KR" altLang="en-US" sz="2400" dirty="0" smtClean="0">
                <a:latin typeface="맑은 고딕"/>
              </a:rPr>
              <a:t>모든 거래단계에 </a:t>
            </a:r>
            <a:r>
              <a:rPr lang="ko-KR" altLang="en-US" sz="2400" dirty="0" err="1" smtClean="0">
                <a:latin typeface="맑은 고딕"/>
              </a:rPr>
              <a:t>모바일</a:t>
            </a:r>
            <a:r>
              <a:rPr lang="ko-KR" altLang="en-US" sz="2400" dirty="0" smtClean="0">
                <a:latin typeface="맑은 고딕"/>
              </a:rPr>
              <a:t> </a:t>
            </a:r>
            <a:r>
              <a:rPr lang="ko-KR" altLang="en-US" sz="2400" dirty="0" err="1" smtClean="0">
                <a:latin typeface="맑은 고딕"/>
              </a:rPr>
              <a:t>푸쉬</a:t>
            </a:r>
            <a:r>
              <a:rPr lang="ko-KR" altLang="en-US" sz="2400" dirty="0" smtClean="0">
                <a:latin typeface="맑은 고딕"/>
              </a:rPr>
              <a:t> 알림이 전달 되며</a:t>
            </a:r>
            <a:r>
              <a:rPr lang="en-US" altLang="ko-KR" sz="2400" dirty="0" smtClean="0">
                <a:latin typeface="맑은 고딕"/>
              </a:rPr>
              <a:t>, </a:t>
            </a:r>
            <a:r>
              <a:rPr lang="ko-KR" altLang="en-US" sz="2400" dirty="0" smtClean="0">
                <a:latin typeface="맑은 고딕"/>
              </a:rPr>
              <a:t>사이트를 이용할 필요 없이 구매신청이 연결되어 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/>
              </a:rPr>
              <a:t>빠르고 효과적인 판매</a:t>
            </a:r>
            <a:r>
              <a:rPr lang="ko-KR" altLang="en-US" sz="2400" dirty="0" smtClean="0">
                <a:latin typeface="맑은 고딕"/>
              </a:rPr>
              <a:t>를 할 수 있다</a:t>
            </a:r>
            <a:r>
              <a:rPr lang="en-US" altLang="ko-KR" sz="2400" dirty="0" smtClean="0">
                <a:latin typeface="맑은 고딕"/>
              </a:rPr>
              <a:t>.</a:t>
            </a:r>
          </a:p>
          <a:p>
            <a:pPr>
              <a:buFontTx/>
              <a:buChar char="-"/>
            </a:pPr>
            <a:endParaRPr lang="en-US" altLang="ko-KR" sz="2400" dirty="0" smtClean="0">
              <a:latin typeface="맑은 고딕"/>
            </a:endParaRPr>
          </a:p>
          <a:p>
            <a:pPr>
              <a:buFontTx/>
              <a:buChar char="-"/>
            </a:pPr>
            <a:r>
              <a:rPr lang="ko-KR" altLang="en-US" sz="2400" dirty="0" smtClean="0">
                <a:latin typeface="맑은 고딕"/>
              </a:rPr>
              <a:t>발주 꽃집을 없애 버리는 구조이므로 기존에 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/>
              </a:rPr>
              <a:t>발주가 적은 꽃집은 손해를 보는 구조를 벗어 난다</a:t>
            </a:r>
            <a:r>
              <a:rPr lang="en-US" altLang="ko-KR" sz="2400" dirty="0" smtClean="0">
                <a:latin typeface="맑은 고딕"/>
              </a:rPr>
              <a:t>.</a:t>
            </a:r>
          </a:p>
          <a:p>
            <a:pPr>
              <a:buFontTx/>
              <a:buChar char="-"/>
            </a:pPr>
            <a:endParaRPr lang="en-US" altLang="ko-KR" sz="2400" dirty="0" smtClean="0">
              <a:latin typeface="맑은 고딕"/>
            </a:endParaRPr>
          </a:p>
          <a:p>
            <a:pPr>
              <a:buFontTx/>
              <a:buChar char="-"/>
            </a:pPr>
            <a:r>
              <a:rPr lang="ko-KR" altLang="en-US" sz="2400" dirty="0" smtClean="0">
                <a:latin typeface="맑은 고딕"/>
              </a:rPr>
              <a:t>이벤트 판매를 통해 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/>
              </a:rPr>
              <a:t>재고를 줄일 수</a:t>
            </a:r>
            <a:r>
              <a:rPr lang="ko-KR" altLang="en-US" sz="2400" dirty="0" smtClean="0">
                <a:latin typeface="맑은 고딕"/>
              </a:rPr>
              <a:t> 있다</a:t>
            </a:r>
            <a:r>
              <a:rPr lang="en-US" altLang="ko-KR" sz="2400" dirty="0" smtClean="0">
                <a:latin typeface="맑은 고딕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/>
              <a:t>5. </a:t>
            </a:r>
            <a:r>
              <a:rPr lang="ko-KR" altLang="en-US" sz="2800" b="1" dirty="0" smtClean="0"/>
              <a:t>마케팅 계획</a:t>
            </a:r>
            <a:endParaRPr lang="ko-KR" altLang="en-US" sz="2800" b="1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32511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  <a:buNone/>
            </a:pPr>
            <a:r>
              <a:rPr lang="ko-KR" altLang="en-US" sz="3200" b="1" dirty="0" smtClean="0"/>
              <a:t>꽃집 회원</a:t>
            </a:r>
            <a:endParaRPr lang="en-US" altLang="ko-KR" sz="3200" b="1" dirty="0" smtClean="0"/>
          </a:p>
          <a:p>
            <a:pPr>
              <a:lnSpc>
                <a:spcPct val="160000"/>
              </a:lnSpc>
            </a:pPr>
            <a:r>
              <a:rPr lang="ko-KR" altLang="en-US" dirty="0" smtClean="0"/>
              <a:t>일괄 꽃집회원가입 모듈 개발완료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오픈 데이터</a:t>
            </a:r>
            <a:r>
              <a:rPr lang="en-US" altLang="ko-KR" dirty="0" smtClean="0"/>
              <a:t>)</a:t>
            </a:r>
          </a:p>
          <a:p>
            <a:pPr>
              <a:lnSpc>
                <a:spcPct val="160000"/>
              </a:lnSpc>
            </a:pPr>
            <a:r>
              <a:rPr lang="ko-KR" altLang="en-US" dirty="0" smtClean="0"/>
              <a:t>일괄 가입 후 꽃집에게 계정 발급해주는 방법사용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ko-KR" altLang="en-US" dirty="0" smtClean="0"/>
              <a:t>전화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방문 홍보</a:t>
            </a:r>
            <a:endParaRPr lang="en-US" altLang="ko-KR" dirty="0" smtClean="0"/>
          </a:p>
          <a:p>
            <a:pPr>
              <a:lnSpc>
                <a:spcPct val="160000"/>
              </a:lnSpc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무료가입이며 가입하지 않으면 손해라는 점을 상기 시켜 주면 꽃집회원 모으는 것은 크게 어려움이 없어 보임</a:t>
            </a:r>
            <a:r>
              <a:rPr lang="en-US" altLang="ko-KR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 smtClean="0"/>
              <a:t>현재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 기존서비스에서도 전화로 가입이 무료고 가입하지 않으면 손해라는 점을 상기시켜 꽃집회원을 유치하고 있음</a:t>
            </a:r>
            <a:r>
              <a:rPr lang="en-US" altLang="ko-KR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 smtClean="0"/>
              <a:t>배달의 민족 꽃집버전이라는 점을 부각 직접 서비스 이용 없이 판매 연결</a:t>
            </a:r>
            <a:r>
              <a:rPr lang="en-US" altLang="ko-KR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 smtClean="0"/>
              <a:t>기존의 발주</a:t>
            </a:r>
            <a:r>
              <a:rPr lang="en-US" altLang="ko-KR" dirty="0" smtClean="0"/>
              <a:t>-</a:t>
            </a:r>
            <a:r>
              <a:rPr lang="ko-KR" altLang="en-US" dirty="0" smtClean="0"/>
              <a:t>수주 구조가 아닌 발주화원을 없애버린 판매 구조라는 점 강조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/>
              <a:t>5. </a:t>
            </a:r>
            <a:r>
              <a:rPr lang="ko-KR" altLang="en-US" sz="2800" b="1" dirty="0" smtClean="0"/>
              <a:t>마케팅 계획</a:t>
            </a:r>
            <a:endParaRPr lang="ko-KR" altLang="en-US" sz="2800" b="1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32511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ko-KR" altLang="en-US" sz="3200" b="1" dirty="0" smtClean="0"/>
              <a:t>사용자</a:t>
            </a:r>
            <a:endParaRPr lang="en-US" altLang="ko-KR" sz="3200" b="1" dirty="0" smtClean="0"/>
          </a:p>
          <a:p>
            <a:pPr>
              <a:buNone/>
            </a:pPr>
            <a:r>
              <a:rPr lang="en-US" altLang="ko-KR" sz="2400" dirty="0" smtClean="0"/>
              <a:t>* </a:t>
            </a:r>
            <a:r>
              <a:rPr lang="ko-KR" altLang="en-US" sz="2400" dirty="0" err="1" smtClean="0"/>
              <a:t>타겟팅</a:t>
            </a:r>
            <a:r>
              <a:rPr lang="ko-KR" altLang="en-US" sz="2400" dirty="0" smtClean="0"/>
              <a:t> 방법</a:t>
            </a:r>
            <a:endParaRPr lang="en-US" altLang="ko-KR" sz="2400" dirty="0" smtClean="0"/>
          </a:p>
          <a:p>
            <a:r>
              <a:rPr lang="en-US" altLang="ko-KR" sz="2400" dirty="0" smtClean="0"/>
              <a:t> - </a:t>
            </a:r>
            <a:r>
              <a:rPr lang="ko-KR" altLang="en-US" sz="2400" dirty="0" smtClean="0"/>
              <a:t>오랜 꽃집 경영 자원으로 단골 고객 인적 자원을 통한 초기 사용자 확보</a:t>
            </a:r>
            <a:endParaRPr lang="en-US" altLang="ko-KR" sz="2400" dirty="0" smtClean="0"/>
          </a:p>
          <a:p>
            <a:r>
              <a:rPr lang="en-US" altLang="ko-KR" sz="2400" dirty="0" smtClean="0"/>
              <a:t> - </a:t>
            </a:r>
            <a:r>
              <a:rPr lang="ko-KR" altLang="en-US" sz="2400" dirty="0" smtClean="0"/>
              <a:t>초기 사용자 확보 후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서비스의 차별화된 장점으로 인한 사용자 확산</a:t>
            </a:r>
            <a:endParaRPr lang="en-US" altLang="ko-KR" sz="2400" dirty="0" smtClean="0"/>
          </a:p>
          <a:p>
            <a:r>
              <a:rPr lang="en-US" altLang="ko-KR" sz="2400" dirty="0" smtClean="0"/>
              <a:t> - </a:t>
            </a:r>
            <a:r>
              <a:rPr lang="ko-KR" altLang="en-US" sz="2400" dirty="0" smtClean="0"/>
              <a:t>이후 직접사용자를 대상</a:t>
            </a:r>
            <a:r>
              <a:rPr lang="en-US" altLang="ko-KR" sz="2400" dirty="0" smtClean="0"/>
              <a:t> (</a:t>
            </a:r>
            <a:r>
              <a:rPr lang="ko-KR" altLang="en-US" sz="2400" dirty="0" smtClean="0"/>
              <a:t>학교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관공서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기업의 인사이동 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으로 홍보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* </a:t>
            </a:r>
            <a:r>
              <a:rPr lang="ko-KR" altLang="en-US" sz="2400" dirty="0" smtClean="0"/>
              <a:t>일반 홍보계획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구글마켓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배너광고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네이버</a:t>
            </a:r>
            <a:r>
              <a:rPr lang="ko-KR" altLang="en-US" sz="2400" dirty="0" smtClean="0"/>
              <a:t> 파워링크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등</a:t>
            </a:r>
            <a:r>
              <a:rPr lang="en-US" altLang="ko-KR" sz="2400" dirty="0" smtClean="0"/>
              <a:t>… </a:t>
            </a:r>
            <a:r>
              <a:rPr lang="ko-KR" altLang="en-US" sz="2400" dirty="0" smtClean="0"/>
              <a:t>연관키워드</a:t>
            </a:r>
            <a:endParaRPr lang="en-US" altLang="ko-KR" sz="2400" dirty="0" smtClean="0"/>
          </a:p>
          <a:p>
            <a:r>
              <a:rPr lang="ko-KR" altLang="en-US" sz="2400" dirty="0" smtClean="0"/>
              <a:t>서비스 내용을 설명하는 홍보 </a:t>
            </a:r>
            <a:r>
              <a:rPr lang="ko-KR" altLang="en-US" sz="2400" dirty="0" err="1" smtClean="0"/>
              <a:t>브로셔</a:t>
            </a:r>
            <a:r>
              <a:rPr lang="ko-KR" altLang="en-US" sz="2400" dirty="0" smtClean="0"/>
              <a:t> 제작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/>
              <a:t>6. </a:t>
            </a:r>
            <a:r>
              <a:rPr lang="ko-KR" altLang="en-US" sz="2800" b="1" dirty="0" smtClean="0"/>
              <a:t>인력 및 예산 계획</a:t>
            </a:r>
            <a:endParaRPr lang="ko-KR" altLang="en-US" sz="2800" b="1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325112"/>
          </a:xfrm>
        </p:spPr>
        <p:txBody>
          <a:bodyPr>
            <a:normAutofit fontScale="55000" lnSpcReduction="20000"/>
          </a:bodyPr>
          <a:lstStyle/>
          <a:p>
            <a:pPr marL="852678" indent="-742950">
              <a:buNone/>
            </a:pPr>
            <a:r>
              <a:rPr lang="en-US" altLang="ko-KR" sz="4400" b="1" dirty="0" smtClean="0">
                <a:latin typeface="+mn-ea"/>
              </a:rPr>
              <a:t>1. </a:t>
            </a:r>
            <a:r>
              <a:rPr lang="ko-KR" altLang="en-US" sz="4400" b="1" dirty="0" smtClean="0">
                <a:latin typeface="+mn-ea"/>
              </a:rPr>
              <a:t>개발에 필요한 비용</a:t>
            </a:r>
            <a:endParaRPr lang="en-US" altLang="ko-KR" sz="4400" b="1" dirty="0" smtClean="0">
              <a:latin typeface="+mn-ea"/>
            </a:endParaRPr>
          </a:p>
          <a:p>
            <a:pPr marL="852678" indent="-742950">
              <a:buNone/>
            </a:pPr>
            <a:endParaRPr lang="ko-KR" altLang="en-US" sz="4400" b="1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단순 홈페이지가 아닌 새로운 웹 서비스를 구축하는 것이므로 측정 불가</a:t>
            </a:r>
          </a:p>
          <a:p>
            <a:r>
              <a:rPr lang="ko-KR" altLang="en-US" dirty="0" smtClean="0">
                <a:latin typeface="+mn-ea"/>
              </a:rPr>
              <a:t>팀 내 프로그래밍 인력 보유로 예산 감소효과를 기대할 수 있음</a:t>
            </a:r>
            <a:endParaRPr lang="en-US" altLang="ko-KR" dirty="0" smtClean="0">
              <a:latin typeface="+mn-ea"/>
            </a:endParaRPr>
          </a:p>
          <a:p>
            <a:pPr>
              <a:buNone/>
            </a:pPr>
            <a:endParaRPr lang="en-US" altLang="ko-KR" dirty="0" smtClean="0">
              <a:latin typeface="+mn-ea"/>
            </a:endParaRPr>
          </a:p>
          <a:p>
            <a:pPr>
              <a:buNone/>
            </a:pPr>
            <a:r>
              <a:rPr lang="en-US" altLang="ko-KR" sz="4400" b="1" dirty="0" smtClean="0">
                <a:latin typeface="+mn-ea"/>
              </a:rPr>
              <a:t>2. </a:t>
            </a:r>
            <a:r>
              <a:rPr lang="ko-KR" altLang="en-US" sz="4400" b="1" dirty="0" smtClean="0">
                <a:latin typeface="+mn-ea"/>
              </a:rPr>
              <a:t>서비스를 지속하는데 필요한 비용</a:t>
            </a:r>
            <a:endParaRPr lang="en-US" altLang="ko-KR" sz="4400" b="1" dirty="0" smtClean="0">
              <a:latin typeface="+mn-ea"/>
            </a:endParaRPr>
          </a:p>
          <a:p>
            <a:pPr>
              <a:buNone/>
            </a:pPr>
            <a:endParaRPr lang="ko-KR" altLang="en-US" sz="4400" b="1" dirty="0" smtClean="0">
              <a:latin typeface="+mn-ea"/>
            </a:endParaRPr>
          </a:p>
          <a:p>
            <a:r>
              <a:rPr lang="ko-KR" altLang="en-US" dirty="0" err="1" smtClean="0">
                <a:latin typeface="+mn-ea"/>
              </a:rPr>
              <a:t>안드로이드</a:t>
            </a:r>
            <a:r>
              <a:rPr lang="ko-KR" altLang="en-US" dirty="0" smtClean="0">
                <a:latin typeface="+mn-ea"/>
              </a:rPr>
              <a:t> 마켓 등록 비용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err="1" smtClean="0">
                <a:latin typeface="+mn-ea"/>
              </a:rPr>
              <a:t>구글</a:t>
            </a:r>
            <a:r>
              <a:rPr lang="ko-KR" altLang="en-US" dirty="0" smtClean="0">
                <a:latin typeface="+mn-ea"/>
              </a:rPr>
              <a:t> 플레이 개발자 등록 비용 </a:t>
            </a:r>
            <a:r>
              <a:rPr lang="en-US" altLang="ko-KR" dirty="0" smtClean="0">
                <a:latin typeface="+mn-ea"/>
              </a:rPr>
              <a:t>– 26,645</a:t>
            </a:r>
            <a:r>
              <a:rPr lang="ko-KR" altLang="en-US" dirty="0" smtClean="0">
                <a:latin typeface="+mn-ea"/>
              </a:rPr>
              <a:t>원</a:t>
            </a:r>
          </a:p>
          <a:p>
            <a:r>
              <a:rPr lang="ko-KR" altLang="en-US" dirty="0" smtClean="0">
                <a:latin typeface="+mn-ea"/>
              </a:rPr>
              <a:t>데이터 저장을 위한 </a:t>
            </a:r>
            <a:r>
              <a:rPr lang="en-US" altLang="ko-KR" dirty="0" smtClean="0">
                <a:latin typeface="+mn-ea"/>
              </a:rPr>
              <a:t>DB </a:t>
            </a:r>
            <a:r>
              <a:rPr lang="ko-KR" altLang="en-US" dirty="0" smtClean="0">
                <a:latin typeface="+mn-ea"/>
              </a:rPr>
              <a:t>솔루션 </a:t>
            </a:r>
            <a:r>
              <a:rPr lang="en-US" altLang="ko-KR" dirty="0" smtClean="0">
                <a:latin typeface="+mn-ea"/>
              </a:rPr>
              <a:t>: Oracle DB for Business </a:t>
            </a:r>
            <a:r>
              <a:rPr lang="ko-KR" altLang="en-US" dirty="0" smtClean="0">
                <a:latin typeface="+mn-ea"/>
              </a:rPr>
              <a:t>구매 </a:t>
            </a:r>
            <a:r>
              <a:rPr lang="en-US" altLang="ko-KR" dirty="0" smtClean="0">
                <a:latin typeface="+mn-ea"/>
              </a:rPr>
              <a:t>- 2</a:t>
            </a:r>
            <a:r>
              <a:rPr lang="ko-KR" altLang="en-US" dirty="0" smtClean="0">
                <a:latin typeface="+mn-ea"/>
              </a:rPr>
              <a:t>년 </a:t>
            </a:r>
            <a:r>
              <a:rPr lang="en-US" altLang="ko-KR" dirty="0" smtClean="0">
                <a:latin typeface="+mn-ea"/>
              </a:rPr>
              <a:t>137,914</a:t>
            </a:r>
            <a:r>
              <a:rPr lang="ko-KR" altLang="en-US" dirty="0" smtClean="0">
                <a:latin typeface="+mn-ea"/>
              </a:rPr>
              <a:t>원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인터넷판매자 허가비용 </a:t>
            </a:r>
            <a:r>
              <a:rPr lang="en-US" altLang="ko-KR" dirty="0" smtClean="0">
                <a:latin typeface="+mn-ea"/>
              </a:rPr>
              <a:t>– 44,000</a:t>
            </a:r>
            <a:r>
              <a:rPr lang="ko-KR" altLang="en-US" dirty="0" smtClean="0">
                <a:latin typeface="+mn-ea"/>
              </a:rPr>
              <a:t>원</a:t>
            </a:r>
          </a:p>
          <a:p>
            <a:r>
              <a:rPr lang="en-US" altLang="ko-KR" dirty="0" smtClean="0">
                <a:latin typeface="+mn-ea"/>
              </a:rPr>
              <a:t>DNS </a:t>
            </a:r>
            <a:r>
              <a:rPr lang="ko-KR" altLang="en-US" dirty="0" smtClean="0">
                <a:latin typeface="+mn-ea"/>
              </a:rPr>
              <a:t>서비스 </a:t>
            </a:r>
            <a:r>
              <a:rPr lang="en-US" altLang="ko-KR" dirty="0" smtClean="0">
                <a:latin typeface="+mn-ea"/>
              </a:rPr>
              <a:t>: flossum.com </a:t>
            </a:r>
            <a:r>
              <a:rPr lang="ko-KR" altLang="en-US" dirty="0" smtClean="0">
                <a:latin typeface="+mn-ea"/>
              </a:rPr>
              <a:t>도메인 등록 </a:t>
            </a: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연 </a:t>
            </a:r>
            <a:r>
              <a:rPr lang="en-US" altLang="ko-KR" dirty="0" smtClean="0">
                <a:latin typeface="+mn-ea"/>
              </a:rPr>
              <a:t>22,000</a:t>
            </a:r>
            <a:r>
              <a:rPr lang="ko-KR" altLang="en-US" dirty="0" smtClean="0">
                <a:latin typeface="+mn-ea"/>
              </a:rPr>
              <a:t>원</a:t>
            </a:r>
          </a:p>
          <a:p>
            <a:r>
              <a:rPr lang="ko-KR" altLang="en-US" dirty="0" smtClean="0">
                <a:latin typeface="+mn-ea"/>
              </a:rPr>
              <a:t>온라인 결제 서비스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err="1" smtClean="0">
                <a:latin typeface="+mn-ea"/>
              </a:rPr>
              <a:t>Inicis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전자결제 서비스 </a:t>
            </a: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초기등록비 </a:t>
            </a:r>
            <a:r>
              <a:rPr lang="en-US" altLang="ko-KR" dirty="0" smtClean="0">
                <a:latin typeface="+mn-ea"/>
              </a:rPr>
              <a:t>200,000</a:t>
            </a:r>
            <a:r>
              <a:rPr lang="ko-KR" altLang="en-US" dirty="0" smtClean="0">
                <a:latin typeface="+mn-ea"/>
              </a:rPr>
              <a:t>원 </a:t>
            </a:r>
            <a:r>
              <a:rPr lang="en-US" altLang="ko-KR" dirty="0" smtClean="0">
                <a:latin typeface="+mn-ea"/>
              </a:rPr>
              <a:t>/ </a:t>
            </a:r>
            <a:r>
              <a:rPr lang="ko-KR" altLang="en-US" dirty="0" smtClean="0">
                <a:latin typeface="+mn-ea"/>
              </a:rPr>
              <a:t>연 관리비 </a:t>
            </a:r>
            <a:r>
              <a:rPr lang="en-US" altLang="ko-KR" dirty="0" smtClean="0">
                <a:latin typeface="+mn-ea"/>
              </a:rPr>
              <a:t>200,000</a:t>
            </a:r>
            <a:r>
              <a:rPr lang="ko-KR" altLang="en-US" dirty="0" smtClean="0">
                <a:latin typeface="+mn-ea"/>
              </a:rPr>
              <a:t>원 </a:t>
            </a:r>
          </a:p>
          <a:p>
            <a:r>
              <a:rPr lang="ko-KR" altLang="en-US" dirty="0" smtClean="0">
                <a:latin typeface="+mn-ea"/>
              </a:rPr>
              <a:t>서버 </a:t>
            </a:r>
            <a:r>
              <a:rPr lang="ko-KR" altLang="en-US" dirty="0" err="1" smtClean="0">
                <a:latin typeface="+mn-ea"/>
              </a:rPr>
              <a:t>호스팅</a:t>
            </a:r>
            <a:r>
              <a:rPr lang="ko-KR" altLang="en-US" dirty="0" smtClean="0">
                <a:latin typeface="+mn-ea"/>
              </a:rPr>
              <a:t> 서비스 </a:t>
            </a:r>
            <a:r>
              <a:rPr lang="en-US" altLang="ko-KR" dirty="0" smtClean="0">
                <a:latin typeface="+mn-ea"/>
              </a:rPr>
              <a:t>: Cafe24 </a:t>
            </a:r>
            <a:r>
              <a:rPr lang="ko-KR" altLang="en-US" dirty="0" smtClean="0">
                <a:latin typeface="+mn-ea"/>
              </a:rPr>
              <a:t>단독 웹 </a:t>
            </a:r>
            <a:r>
              <a:rPr lang="ko-KR" altLang="en-US" dirty="0" err="1" smtClean="0">
                <a:latin typeface="+mn-ea"/>
              </a:rPr>
              <a:t>호스팅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초기설치비용 </a:t>
            </a:r>
            <a:r>
              <a:rPr lang="en-US" altLang="ko-KR" dirty="0" smtClean="0">
                <a:latin typeface="+mn-ea"/>
              </a:rPr>
              <a:t>50,000</a:t>
            </a:r>
            <a:r>
              <a:rPr lang="ko-KR" altLang="en-US" dirty="0" smtClean="0">
                <a:latin typeface="+mn-ea"/>
              </a:rPr>
              <a:t>원 </a:t>
            </a:r>
            <a:r>
              <a:rPr lang="en-US" altLang="ko-KR" dirty="0" smtClean="0">
                <a:latin typeface="+mn-ea"/>
              </a:rPr>
              <a:t>/ </a:t>
            </a:r>
            <a:r>
              <a:rPr lang="ko-KR" altLang="en-US" dirty="0" smtClean="0">
                <a:latin typeface="+mn-ea"/>
              </a:rPr>
              <a:t>월 </a:t>
            </a:r>
            <a:r>
              <a:rPr lang="en-US" altLang="ko-KR" dirty="0" smtClean="0">
                <a:latin typeface="+mn-ea"/>
              </a:rPr>
              <a:t>100,000</a:t>
            </a:r>
            <a:r>
              <a:rPr lang="ko-KR" altLang="en-US" dirty="0" smtClean="0">
                <a:latin typeface="+mn-ea"/>
              </a:rPr>
              <a:t>원</a:t>
            </a:r>
            <a:endParaRPr lang="en-US" altLang="ko-KR" dirty="0" smtClean="0">
              <a:latin typeface="+mn-ea"/>
            </a:endParaRPr>
          </a:p>
          <a:p>
            <a:pPr>
              <a:buNone/>
            </a:pPr>
            <a:endParaRPr lang="en-US" altLang="ko-KR" dirty="0" smtClean="0">
              <a:latin typeface="+mn-ea"/>
            </a:endParaRPr>
          </a:p>
          <a:p>
            <a:pPr>
              <a:buNone/>
            </a:pPr>
            <a:r>
              <a:rPr lang="en-US" altLang="ko-KR" sz="4400" b="1" dirty="0" smtClean="0">
                <a:latin typeface="+mn-ea"/>
              </a:rPr>
              <a:t>※ </a:t>
            </a:r>
            <a:r>
              <a:rPr lang="ko-KR" altLang="en-US" sz="4400" b="1" dirty="0" smtClean="0">
                <a:latin typeface="+mn-ea"/>
              </a:rPr>
              <a:t>총 비용 </a:t>
            </a:r>
            <a:endParaRPr lang="en-US" altLang="ko-KR" sz="4400" b="1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=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823,914</a:t>
            </a:r>
            <a:r>
              <a:rPr lang="ko-KR" altLang="en-US" dirty="0" smtClean="0">
                <a:latin typeface="+mn-ea"/>
              </a:rPr>
              <a:t>원 </a:t>
            </a:r>
            <a:r>
              <a:rPr lang="en-US" altLang="ko-KR" dirty="0" smtClean="0">
                <a:latin typeface="+mn-ea"/>
              </a:rPr>
              <a:t>+@ </a:t>
            </a:r>
            <a:r>
              <a:rPr lang="ko-KR" altLang="en-US" dirty="0" smtClean="0">
                <a:latin typeface="+mn-ea"/>
              </a:rPr>
              <a:t>개발비용</a:t>
            </a:r>
          </a:p>
          <a:p>
            <a:endParaRPr lang="ko-KR" altLang="en-US" dirty="0" smtClean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32511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buNone/>
            </a:pPr>
            <a:r>
              <a:rPr lang="en-US" altLang="ko-KR" b="1" dirty="0" smtClean="0">
                <a:latin typeface="+mj-ea"/>
                <a:ea typeface="+mj-ea"/>
              </a:rPr>
              <a:t>1. </a:t>
            </a:r>
            <a:r>
              <a:rPr lang="ko-KR" altLang="en-US" b="1" dirty="0" smtClean="0">
                <a:latin typeface="+mj-ea"/>
                <a:ea typeface="+mj-ea"/>
              </a:rPr>
              <a:t>시장분석</a:t>
            </a:r>
            <a:endParaRPr lang="en-US" altLang="ko-KR" b="1" dirty="0" smtClean="0">
              <a:latin typeface="+mj-ea"/>
              <a:ea typeface="+mj-ea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1800" dirty="0" smtClean="0">
                <a:latin typeface="+mj-ea"/>
                <a:ea typeface="+mj-ea"/>
              </a:rPr>
              <a:t> - </a:t>
            </a:r>
            <a:r>
              <a:rPr lang="ko-KR" altLang="en-US" sz="1800" dirty="0" smtClean="0">
                <a:latin typeface="+mj-ea"/>
                <a:ea typeface="+mj-ea"/>
              </a:rPr>
              <a:t>국내 온라인 꽃 판매 시장규모</a:t>
            </a:r>
            <a:endParaRPr lang="en-US" altLang="ko-KR" sz="1800" dirty="0" smtClean="0">
              <a:latin typeface="+mj-ea"/>
              <a:ea typeface="+mj-ea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1800" dirty="0" smtClean="0">
                <a:latin typeface="+mj-ea"/>
                <a:ea typeface="+mj-ea"/>
              </a:rPr>
              <a:t> - </a:t>
            </a:r>
            <a:r>
              <a:rPr lang="ko-KR" altLang="en-US" sz="1800" dirty="0" smtClean="0">
                <a:latin typeface="+mj-ea"/>
                <a:ea typeface="+mj-ea"/>
              </a:rPr>
              <a:t>현 서비스 문제점</a:t>
            </a:r>
            <a:endParaRPr lang="en-US" altLang="ko-KR" sz="1800" dirty="0" smtClean="0">
              <a:latin typeface="+mj-ea"/>
              <a:ea typeface="+mj-ea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1800" dirty="0" smtClean="0">
                <a:latin typeface="+mj-ea"/>
                <a:ea typeface="+mj-ea"/>
              </a:rPr>
              <a:t> - </a:t>
            </a:r>
            <a:r>
              <a:rPr lang="ko-KR" altLang="en-US" sz="1800" dirty="0" smtClean="0">
                <a:latin typeface="+mj-ea"/>
                <a:ea typeface="+mj-ea"/>
              </a:rPr>
              <a:t>시사점 및 개선안</a:t>
            </a:r>
            <a:endParaRPr lang="en-US" altLang="ko-KR" sz="1800" dirty="0" smtClean="0">
              <a:latin typeface="+mj-ea"/>
              <a:ea typeface="+mj-ea"/>
            </a:endParaRPr>
          </a:p>
          <a:p>
            <a:pPr>
              <a:lnSpc>
                <a:spcPct val="110000"/>
              </a:lnSpc>
              <a:buNone/>
            </a:pPr>
            <a:endParaRPr lang="en-US" altLang="ko-KR" sz="1800" dirty="0" smtClean="0">
              <a:latin typeface="+mj-ea"/>
              <a:ea typeface="+mj-ea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b="1" dirty="0" smtClean="0">
                <a:latin typeface="+mj-ea"/>
                <a:ea typeface="+mj-ea"/>
              </a:rPr>
              <a:t>2. </a:t>
            </a:r>
            <a:r>
              <a:rPr lang="ko-KR" altLang="en-US" b="1" dirty="0" smtClean="0">
                <a:latin typeface="+mj-ea"/>
                <a:ea typeface="+mj-ea"/>
              </a:rPr>
              <a:t>서비스 계획</a:t>
            </a:r>
            <a:endParaRPr lang="en-US" altLang="ko-KR" b="1" dirty="0" smtClean="0">
              <a:latin typeface="+mj-ea"/>
              <a:ea typeface="+mj-ea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1800" dirty="0" smtClean="0">
                <a:latin typeface="+mj-ea"/>
                <a:ea typeface="+mj-ea"/>
              </a:rPr>
              <a:t> - </a:t>
            </a:r>
            <a:r>
              <a:rPr lang="ko-KR" altLang="en-US" sz="1800" dirty="0" smtClean="0">
                <a:latin typeface="+mj-ea"/>
                <a:ea typeface="+mj-ea"/>
              </a:rPr>
              <a:t>서비스</a:t>
            </a:r>
            <a:r>
              <a:rPr lang="en-US" altLang="ko-KR" sz="1800" dirty="0" smtClean="0">
                <a:latin typeface="+mj-ea"/>
                <a:ea typeface="+mj-ea"/>
              </a:rPr>
              <a:t> </a:t>
            </a:r>
            <a:r>
              <a:rPr lang="ko-KR" altLang="en-US" sz="1800" dirty="0" smtClean="0">
                <a:latin typeface="+mj-ea"/>
                <a:ea typeface="+mj-ea"/>
              </a:rPr>
              <a:t>요약</a:t>
            </a:r>
            <a:endParaRPr lang="en-US" altLang="ko-KR" sz="1800" dirty="0" smtClean="0">
              <a:latin typeface="+mj-ea"/>
              <a:ea typeface="+mj-ea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1800" dirty="0" smtClean="0">
                <a:latin typeface="+mj-ea"/>
                <a:ea typeface="+mj-ea"/>
              </a:rPr>
              <a:t> - User Flow </a:t>
            </a:r>
            <a:r>
              <a:rPr lang="ko-KR" altLang="en-US" sz="1800" dirty="0" smtClean="0">
                <a:latin typeface="+mj-ea"/>
                <a:ea typeface="+mj-ea"/>
              </a:rPr>
              <a:t>서비스진입</a:t>
            </a:r>
            <a:endParaRPr lang="en-US" altLang="ko-KR" sz="1800" dirty="0" smtClean="0">
              <a:latin typeface="+mj-ea"/>
              <a:ea typeface="+mj-ea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1800" dirty="0" smtClean="0">
                <a:latin typeface="+mj-ea"/>
                <a:ea typeface="+mj-ea"/>
              </a:rPr>
              <a:t> - </a:t>
            </a:r>
            <a:r>
              <a:rPr lang="ko-KR" altLang="en-US" sz="1800" dirty="0" smtClean="0">
                <a:latin typeface="+mj-ea"/>
              </a:rPr>
              <a:t>서비스 범위</a:t>
            </a:r>
            <a:endParaRPr lang="en-US" altLang="ko-KR" sz="1800" dirty="0" smtClean="0">
              <a:latin typeface="+mj-ea"/>
              <a:ea typeface="+mj-ea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1800" dirty="0" smtClean="0">
                <a:latin typeface="+mj-ea"/>
                <a:ea typeface="+mj-ea"/>
              </a:rPr>
              <a:t> - </a:t>
            </a:r>
            <a:r>
              <a:rPr lang="ko-KR" altLang="en-US" sz="1800" dirty="0" smtClean="0">
                <a:latin typeface="+mj-ea"/>
                <a:ea typeface="+mj-ea"/>
              </a:rPr>
              <a:t>수입구조</a:t>
            </a:r>
            <a:endParaRPr lang="en-US" altLang="ko-KR" sz="1800" dirty="0" smtClean="0">
              <a:latin typeface="+mj-ea"/>
              <a:ea typeface="+mj-ea"/>
            </a:endParaRPr>
          </a:p>
          <a:p>
            <a:pPr>
              <a:lnSpc>
                <a:spcPct val="110000"/>
              </a:lnSpc>
              <a:buNone/>
            </a:pPr>
            <a:endParaRPr lang="en-US" altLang="ko-KR" sz="1800" dirty="0" smtClean="0">
              <a:latin typeface="+mj-ea"/>
              <a:ea typeface="+mj-ea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b="1" dirty="0" smtClean="0">
                <a:latin typeface="+mj-ea"/>
              </a:rPr>
              <a:t>3. </a:t>
            </a:r>
            <a:r>
              <a:rPr lang="ko-KR" altLang="en-US" b="1" dirty="0" smtClean="0">
                <a:latin typeface="+mj-ea"/>
              </a:rPr>
              <a:t>프로젝트목표</a:t>
            </a:r>
            <a:endParaRPr lang="en-US" altLang="ko-KR" b="1" dirty="0" smtClean="0">
              <a:latin typeface="+mj-ea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b="1" dirty="0" smtClean="0">
                <a:latin typeface="+mj-ea"/>
                <a:ea typeface="+mj-ea"/>
              </a:rPr>
              <a:t>4. </a:t>
            </a:r>
            <a:r>
              <a:rPr lang="ko-KR" altLang="en-US" b="1" dirty="0" smtClean="0">
                <a:latin typeface="+mj-ea"/>
                <a:ea typeface="+mj-ea"/>
              </a:rPr>
              <a:t>기대효과</a:t>
            </a:r>
            <a:endParaRPr lang="en-US" altLang="ko-KR" b="1" dirty="0" smtClean="0">
              <a:latin typeface="+mj-ea"/>
              <a:ea typeface="+mj-ea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b="1" dirty="0" smtClean="0">
                <a:latin typeface="+mj-ea"/>
                <a:ea typeface="+mj-ea"/>
              </a:rPr>
              <a:t>5. </a:t>
            </a:r>
            <a:r>
              <a:rPr lang="ko-KR" altLang="en-US" b="1" dirty="0" smtClean="0">
                <a:latin typeface="+mj-ea"/>
                <a:ea typeface="+mj-ea"/>
              </a:rPr>
              <a:t>마케팅 계획</a:t>
            </a:r>
            <a:endParaRPr lang="en-US" altLang="ko-KR" b="1" dirty="0" smtClean="0">
              <a:latin typeface="+mj-ea"/>
              <a:ea typeface="+mj-ea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b="1" dirty="0" smtClean="0">
                <a:latin typeface="+mj-ea"/>
                <a:ea typeface="+mj-ea"/>
              </a:rPr>
              <a:t>6. </a:t>
            </a:r>
            <a:r>
              <a:rPr lang="ko-KR" altLang="en-US" b="1" dirty="0" smtClean="0">
                <a:latin typeface="+mj-ea"/>
                <a:ea typeface="+mj-ea"/>
              </a:rPr>
              <a:t>인력 및 예산 계획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목 차</a:t>
            </a:r>
            <a:endParaRPr lang="ko-KR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/>
              <a:t>1.1 </a:t>
            </a:r>
            <a:r>
              <a:rPr lang="ko-KR" altLang="en-US" sz="2800" b="1" dirty="0" smtClean="0"/>
              <a:t>국내 온라인 꽃 배달 시장규모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432511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ko-KR" altLang="en-US" sz="3200" b="1" dirty="0" smtClean="0">
                <a:latin typeface="맑은 고딕"/>
              </a:rPr>
              <a:t>▶ </a:t>
            </a:r>
            <a:r>
              <a:rPr lang="ko-KR" altLang="en-US" sz="3200" b="1" dirty="0" smtClean="0"/>
              <a:t>서비스 규모</a:t>
            </a:r>
            <a:endParaRPr lang="en-US" altLang="ko-KR" sz="3200" b="1" dirty="0" smtClean="0"/>
          </a:p>
          <a:p>
            <a:pPr>
              <a:buNone/>
            </a:pPr>
            <a:endParaRPr lang="en-US" altLang="ko-KR" sz="3200" b="1" dirty="0" smtClean="0"/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‘</a:t>
            </a:r>
            <a:r>
              <a:rPr lang="ko-KR" altLang="en-US" sz="2400" dirty="0" smtClean="0"/>
              <a:t>전국 꽃 배달 서비스</a:t>
            </a:r>
            <a:r>
              <a:rPr lang="en-US" altLang="ko-KR" sz="2400" dirty="0" smtClean="0"/>
              <a:t>’ </a:t>
            </a:r>
            <a:r>
              <a:rPr lang="ko-KR" altLang="en-US" sz="2400" dirty="0" smtClean="0">
                <a:solidFill>
                  <a:srgbClr val="FF0000"/>
                </a:solidFill>
              </a:rPr>
              <a:t>약 </a:t>
            </a:r>
            <a:r>
              <a:rPr lang="en-US" altLang="ko-KR" sz="2400" dirty="0" smtClean="0">
                <a:solidFill>
                  <a:srgbClr val="FF0000"/>
                </a:solidFill>
              </a:rPr>
              <a:t>50</a:t>
            </a:r>
            <a:r>
              <a:rPr lang="ko-KR" altLang="en-US" sz="2400" dirty="0" smtClean="0">
                <a:solidFill>
                  <a:srgbClr val="FF0000"/>
                </a:solidFill>
              </a:rPr>
              <a:t>개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/>
              <a:t>거래방식은 모두 동일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꽃집 직접 신청 </a:t>
            </a:r>
            <a:r>
              <a:rPr lang="en-US" altLang="ko-KR" sz="2400" dirty="0" smtClean="0"/>
              <a:t>+ </a:t>
            </a:r>
            <a:r>
              <a:rPr lang="ko-KR" altLang="en-US" sz="2400" dirty="0" smtClean="0"/>
              <a:t>사이트자체가 발주꽃집</a:t>
            </a:r>
            <a:r>
              <a:rPr lang="en-US" altLang="ko-KR" sz="2400" dirty="0" smtClean="0"/>
              <a:t>)</a:t>
            </a:r>
          </a:p>
          <a:p>
            <a:pPr>
              <a:buNone/>
            </a:pPr>
            <a:endParaRPr lang="en-US" altLang="ko-KR" b="1" dirty="0" smtClean="0"/>
          </a:p>
          <a:p>
            <a:pPr>
              <a:buNone/>
            </a:pPr>
            <a:r>
              <a:rPr lang="ko-KR" altLang="en-US" sz="3200" b="1" dirty="0" smtClean="0">
                <a:latin typeface="맑은 고딕"/>
                <a:ea typeface="맑은 고딕"/>
              </a:rPr>
              <a:t>▶전체 </a:t>
            </a:r>
            <a:r>
              <a:rPr lang="ko-KR" altLang="en-US" sz="3200" b="1" dirty="0" smtClean="0"/>
              <a:t>시장 규모</a:t>
            </a:r>
            <a:endParaRPr lang="en-US" altLang="ko-KR" sz="3200" b="1" dirty="0" smtClean="0"/>
          </a:p>
          <a:p>
            <a:pPr>
              <a:buNone/>
            </a:pPr>
            <a:endParaRPr lang="en-US" altLang="ko-KR" sz="3200" dirty="0" smtClean="0"/>
          </a:p>
          <a:p>
            <a:pPr>
              <a:lnSpc>
                <a:spcPct val="120000"/>
              </a:lnSpc>
            </a:pPr>
            <a:r>
              <a:rPr lang="ko-KR" altLang="en-US" sz="2400" dirty="0" smtClean="0"/>
              <a:t>전국 꽃집 수 </a:t>
            </a:r>
            <a:r>
              <a:rPr lang="en-US" altLang="ko-KR" sz="2400" dirty="0" smtClean="0"/>
              <a:t>24,600</a:t>
            </a:r>
            <a:r>
              <a:rPr lang="ko-KR" altLang="en-US" sz="2400" dirty="0" smtClean="0"/>
              <a:t>개 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1</a:t>
            </a:r>
            <a:r>
              <a:rPr lang="ko-KR" altLang="en-US" sz="2400" dirty="0" smtClean="0"/>
              <a:t>개 꽃집 하루 수주건 </a:t>
            </a:r>
            <a:r>
              <a:rPr lang="en-US" altLang="ko-KR" sz="2400" dirty="0" smtClean="0"/>
              <a:t>: 3~10</a:t>
            </a:r>
            <a:r>
              <a:rPr lang="ko-KR" altLang="en-US" sz="2400" dirty="0" smtClean="0"/>
              <a:t>건</a:t>
            </a:r>
            <a:r>
              <a:rPr lang="en-US" altLang="ko-KR" sz="2400" dirty="0" smtClean="0"/>
              <a:t>( </a:t>
            </a:r>
            <a:r>
              <a:rPr lang="en-US" altLang="ko-KR" sz="2400" dirty="0" smtClean="0">
                <a:solidFill>
                  <a:srgbClr val="FF0000"/>
                </a:solidFill>
              </a:rPr>
              <a:t>1</a:t>
            </a:r>
            <a:r>
              <a:rPr lang="ko-KR" altLang="en-US" sz="2400" dirty="0" smtClean="0">
                <a:solidFill>
                  <a:srgbClr val="FF0000"/>
                </a:solidFill>
              </a:rPr>
              <a:t>건당 평균 </a:t>
            </a:r>
            <a:r>
              <a:rPr lang="en-US" altLang="ko-KR" sz="2400" dirty="0" smtClean="0">
                <a:solidFill>
                  <a:srgbClr val="FF0000"/>
                </a:solidFill>
              </a:rPr>
              <a:t>5</a:t>
            </a:r>
            <a:r>
              <a:rPr lang="ko-KR" altLang="en-US" sz="2400" dirty="0" smtClean="0">
                <a:solidFill>
                  <a:srgbClr val="FF0000"/>
                </a:solidFill>
              </a:rPr>
              <a:t>만원</a:t>
            </a:r>
            <a:r>
              <a:rPr lang="en-US" altLang="ko-KR" sz="2400" dirty="0" smtClean="0"/>
              <a:t>) (</a:t>
            </a:r>
            <a:r>
              <a:rPr lang="ko-KR" altLang="en-US" sz="2400" dirty="0" smtClean="0"/>
              <a:t>화원발주포함</a:t>
            </a:r>
            <a:r>
              <a:rPr lang="en-US" altLang="ko-KR" sz="2400" dirty="0" smtClean="0"/>
              <a:t>95%)</a:t>
            </a:r>
          </a:p>
          <a:p>
            <a:pPr>
              <a:lnSpc>
                <a:spcPct val="120000"/>
              </a:lnSpc>
            </a:pPr>
            <a:r>
              <a:rPr lang="ko-KR" altLang="en-US" sz="2400" dirty="0" smtClean="0"/>
              <a:t>위 기준 하루 꽃 거래량 </a:t>
            </a:r>
            <a:r>
              <a:rPr lang="en-US" altLang="ko-KR" sz="2400" b="1" dirty="0" smtClean="0"/>
              <a:t>60,000</a:t>
            </a:r>
            <a:r>
              <a:rPr lang="ko-KR" altLang="en-US" sz="2400" dirty="0" smtClean="0"/>
              <a:t>건 이상 추정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ko-KR" altLang="en-US" sz="2400" dirty="0" smtClean="0"/>
              <a:t>월 </a:t>
            </a:r>
            <a:r>
              <a:rPr lang="en-US" altLang="ko-KR" sz="2400" dirty="0" smtClean="0"/>
              <a:t>900</a:t>
            </a:r>
            <a:r>
              <a:rPr lang="ko-KR" altLang="en-US" sz="2400" dirty="0" smtClean="0"/>
              <a:t>억 규모 </a:t>
            </a:r>
            <a:r>
              <a:rPr lang="en-US" altLang="ko-KR" sz="2400" dirty="0" smtClean="0"/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년 </a:t>
            </a:r>
            <a:r>
              <a:rPr lang="en-US" altLang="ko-KR" sz="2400" dirty="0" smtClean="0">
                <a:solidFill>
                  <a:srgbClr val="FF0000"/>
                </a:solidFill>
              </a:rPr>
              <a:t>1</a:t>
            </a:r>
            <a:r>
              <a:rPr lang="ko-KR" altLang="en-US" sz="2400" dirty="0" smtClean="0">
                <a:solidFill>
                  <a:srgbClr val="FF0000"/>
                </a:solidFill>
              </a:rPr>
              <a:t>조 </a:t>
            </a:r>
            <a:r>
              <a:rPr lang="en-US" altLang="ko-KR" sz="2400" dirty="0" smtClean="0">
                <a:solidFill>
                  <a:srgbClr val="FF0000"/>
                </a:solidFill>
              </a:rPr>
              <a:t>800</a:t>
            </a:r>
            <a:r>
              <a:rPr lang="ko-KR" altLang="en-US" sz="2400" dirty="0" smtClean="0">
                <a:solidFill>
                  <a:srgbClr val="FF0000"/>
                </a:solidFill>
              </a:rPr>
              <a:t>억 규모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solidFill>
                  <a:srgbClr val="FF0000"/>
                </a:solidFill>
              </a:rPr>
              <a:t>사이트 </a:t>
            </a:r>
            <a:r>
              <a:rPr lang="en-US" altLang="ko-KR" sz="2400" dirty="0" smtClean="0">
                <a:solidFill>
                  <a:srgbClr val="FF0000"/>
                </a:solidFill>
              </a:rPr>
              <a:t>1</a:t>
            </a:r>
            <a:r>
              <a:rPr lang="ko-KR" altLang="en-US" sz="2400" dirty="0" smtClean="0">
                <a:solidFill>
                  <a:srgbClr val="FF0000"/>
                </a:solidFill>
              </a:rPr>
              <a:t>개당 월 거래량 </a:t>
            </a:r>
            <a:r>
              <a:rPr lang="en-US" altLang="ko-KR" sz="2400" dirty="0" smtClean="0">
                <a:solidFill>
                  <a:srgbClr val="FF0000"/>
                </a:solidFill>
              </a:rPr>
              <a:t>18</a:t>
            </a:r>
            <a:r>
              <a:rPr lang="ko-KR" altLang="en-US" sz="2400" dirty="0" smtClean="0">
                <a:solidFill>
                  <a:srgbClr val="FF0000"/>
                </a:solidFill>
              </a:rPr>
              <a:t>억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수익금은 다름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556792"/>
            <a:ext cx="642145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052736"/>
            <a:ext cx="28384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971600" y="1916832"/>
            <a:ext cx="230425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71600" y="2492896"/>
            <a:ext cx="230425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sz="2800" b="1" dirty="0" smtClean="0"/>
              <a:t>참고자료</a:t>
            </a:r>
            <a:endParaRPr lang="ko-KR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/>
              <a:t>1.2 </a:t>
            </a:r>
            <a:r>
              <a:rPr lang="ko-KR" altLang="en-US" sz="2800" b="1" dirty="0" smtClean="0"/>
              <a:t>현 서비스 문제점</a:t>
            </a:r>
            <a:endParaRPr lang="ko-KR" altLang="en-US" sz="28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325112"/>
          </a:xfrm>
        </p:spPr>
        <p:txBody>
          <a:bodyPr/>
          <a:lstStyle/>
          <a:p>
            <a:pPr>
              <a:buNone/>
            </a:pPr>
            <a:r>
              <a:rPr lang="ko-KR" altLang="en-US" b="1" dirty="0" smtClean="0">
                <a:latin typeface="맑은 고딕"/>
              </a:rPr>
              <a:t>▶ 판매 방식의 문제점</a:t>
            </a:r>
            <a:endParaRPr lang="en-US" altLang="ko-KR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불 필요한 발주화원 및 </a:t>
            </a:r>
            <a:r>
              <a:rPr lang="ko-KR" altLang="en-US" sz="2400" dirty="0" smtClean="0">
                <a:solidFill>
                  <a:srgbClr val="FF0000"/>
                </a:solidFill>
              </a:rPr>
              <a:t>발주 수수료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소비자는 </a:t>
            </a:r>
            <a:r>
              <a:rPr lang="ko-KR" altLang="en-US" sz="2400" dirty="0" smtClean="0">
                <a:solidFill>
                  <a:srgbClr val="FF0000"/>
                </a:solidFill>
              </a:rPr>
              <a:t>불합리한 높은 가격</a:t>
            </a:r>
            <a:r>
              <a:rPr lang="ko-KR" altLang="en-US" sz="2400" dirty="0" smtClean="0"/>
              <a:t>의 상품 구매</a:t>
            </a:r>
            <a:endParaRPr lang="en-US" altLang="ko-KR" sz="2400" dirty="0" smtClean="0"/>
          </a:p>
          <a:p>
            <a:r>
              <a:rPr lang="ko-KR" altLang="en-US" sz="2400" dirty="0" smtClean="0"/>
              <a:t>꽃집 마다 </a:t>
            </a:r>
            <a:r>
              <a:rPr lang="ko-KR" altLang="en-US" sz="2400" dirty="0" smtClean="0">
                <a:solidFill>
                  <a:srgbClr val="FF0000"/>
                </a:solidFill>
              </a:rPr>
              <a:t>상품은 다르지만 동일한 가격 </a:t>
            </a:r>
            <a:r>
              <a:rPr lang="ko-KR" altLang="en-US" sz="2400" dirty="0" smtClean="0"/>
              <a:t>제시</a:t>
            </a:r>
            <a:endParaRPr lang="en-US" altLang="ko-KR" sz="2400" dirty="0" smtClean="0"/>
          </a:p>
          <a:p>
            <a:r>
              <a:rPr lang="ko-KR" altLang="en-US" sz="2400" dirty="0" smtClean="0"/>
              <a:t>배달신청만 가능 </a:t>
            </a:r>
            <a:r>
              <a:rPr lang="en-US" altLang="ko-KR" sz="2400" dirty="0" smtClean="0"/>
              <a:t>/ </a:t>
            </a:r>
            <a:r>
              <a:rPr lang="ko-KR" altLang="en-US" sz="2400" dirty="0" smtClean="0">
                <a:solidFill>
                  <a:srgbClr val="FF0000"/>
                </a:solidFill>
              </a:rPr>
              <a:t>방문신청 불가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/>
              <a:t>1.2 </a:t>
            </a:r>
            <a:r>
              <a:rPr lang="ko-KR" altLang="en-US" sz="2800" b="1" dirty="0" smtClean="0"/>
              <a:t>현 서비스 문제점</a:t>
            </a:r>
            <a:endParaRPr lang="ko-KR" altLang="en-US" sz="28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608512"/>
          </a:xfrm>
        </p:spPr>
        <p:txBody>
          <a:bodyPr/>
          <a:lstStyle/>
          <a:p>
            <a:pPr>
              <a:buNone/>
            </a:pPr>
            <a:r>
              <a:rPr lang="ko-KR" altLang="en-US" b="1" dirty="0" smtClean="0">
                <a:latin typeface="맑은 고딕"/>
              </a:rPr>
              <a:t>▶ 현재 거래 방식</a:t>
            </a:r>
            <a:endParaRPr lang="en-US" altLang="ko-KR" b="1" dirty="0" smtClean="0">
              <a:latin typeface="맑은 고딕"/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467544" y="5805264"/>
            <a:ext cx="8534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※ </a:t>
            </a:r>
            <a:r>
              <a:rPr lang="ko-KR" altLang="en-US" sz="3200" dirty="0" smtClean="0"/>
              <a:t>불필요한 </a:t>
            </a:r>
            <a:r>
              <a:rPr lang="ko-KR" altLang="en-US" sz="3200" dirty="0" smtClean="0">
                <a:solidFill>
                  <a:srgbClr val="FF0000"/>
                </a:solidFill>
              </a:rPr>
              <a:t>중간 발주수수료  </a:t>
            </a:r>
            <a:r>
              <a:rPr lang="en-US" altLang="ko-KR" sz="3200" dirty="0" smtClean="0">
                <a:solidFill>
                  <a:srgbClr val="FF0000"/>
                </a:solidFill>
              </a:rPr>
              <a:t>20% </a:t>
            </a:r>
            <a:r>
              <a:rPr lang="ko-KR" altLang="en-US" sz="3200" dirty="0" smtClean="0">
                <a:solidFill>
                  <a:srgbClr val="FF0000"/>
                </a:solidFill>
              </a:rPr>
              <a:t>이상 </a:t>
            </a:r>
            <a:r>
              <a:rPr lang="ko-KR" altLang="en-US" sz="3200" dirty="0" smtClean="0"/>
              <a:t>발생</a:t>
            </a:r>
            <a:r>
              <a:rPr lang="en-US" altLang="ko-KR" sz="3200" dirty="0" smtClean="0"/>
              <a:t>!!</a:t>
            </a:r>
            <a:endParaRPr lang="ko-KR" altLang="en-US" sz="3200" dirty="0"/>
          </a:p>
        </p:txBody>
      </p:sp>
      <p:grpSp>
        <p:nvGrpSpPr>
          <p:cNvPr id="29" name="그룹 28"/>
          <p:cNvGrpSpPr/>
          <p:nvPr/>
        </p:nvGrpSpPr>
        <p:grpSpPr>
          <a:xfrm>
            <a:off x="323528" y="2132856"/>
            <a:ext cx="8820472" cy="3537684"/>
            <a:chOff x="323528" y="2132856"/>
            <a:chExt cx="8820472" cy="353768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27984" y="2132856"/>
              <a:ext cx="1009650" cy="1095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5536" y="3212976"/>
              <a:ext cx="857250" cy="124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83768" y="2348880"/>
              <a:ext cx="742950" cy="1057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6" name="직선 화살표 연결선 15"/>
            <p:cNvCxnSpPr>
              <a:stCxn id="1027" idx="3"/>
              <a:endCxn id="1028" idx="1"/>
            </p:cNvCxnSpPr>
            <p:nvPr/>
          </p:nvCxnSpPr>
          <p:spPr>
            <a:xfrm flipV="1">
              <a:off x="1252786" y="2877518"/>
              <a:ext cx="1230982" cy="9593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19222014">
              <a:off x="1178076" y="294784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주문접수</a:t>
              </a:r>
              <a:endParaRPr lang="en-US" altLang="ko-KR" dirty="0" smtClean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3528" y="4509120"/>
              <a:ext cx="1281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</a:t>
              </a:r>
              <a:r>
                <a:rPr lang="ko-KR" altLang="en-US" dirty="0" smtClean="0"/>
                <a:t>서울고객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44008" y="3284984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</a:t>
              </a:r>
              <a:r>
                <a:rPr lang="ko-KR" altLang="en-US" dirty="0" smtClean="0"/>
                <a:t>본부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cxnSp>
          <p:nvCxnSpPr>
            <p:cNvPr id="27" name="직선 화살표 연결선 26"/>
            <p:cNvCxnSpPr>
              <a:stCxn id="1028" idx="3"/>
              <a:endCxn id="1026" idx="1"/>
            </p:cNvCxnSpPr>
            <p:nvPr/>
          </p:nvCxnSpPr>
          <p:spPr>
            <a:xfrm flipV="1">
              <a:off x="3226718" y="2680544"/>
              <a:ext cx="1201266" cy="1969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 rot="20908082">
              <a:off x="3233328" y="235119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주문발주</a:t>
              </a:r>
              <a:endParaRPr lang="ko-KR" altLang="en-US" dirty="0"/>
            </a:p>
          </p:txBody>
        </p:sp>
        <p:pic>
          <p:nvPicPr>
            <p:cNvPr id="3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88224" y="2204864"/>
              <a:ext cx="742950" cy="1057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Box 32"/>
            <p:cNvSpPr txBox="1"/>
            <p:nvPr/>
          </p:nvSpPr>
          <p:spPr>
            <a:xfrm>
              <a:off x="6012160" y="3284984"/>
              <a:ext cx="1159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(</a:t>
              </a:r>
              <a:r>
                <a:rPr lang="ko-KR" altLang="en-US" sz="1600" dirty="0" smtClean="0"/>
                <a:t>부산꽃집</a:t>
              </a:r>
              <a:r>
                <a:rPr lang="en-US" altLang="ko-KR" sz="1600" dirty="0" smtClean="0"/>
                <a:t>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23728" y="3501008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</a:t>
              </a:r>
              <a:r>
                <a:rPr lang="ko-KR" altLang="en-US" dirty="0" smtClean="0"/>
                <a:t>꽃집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사이트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cxnSp>
          <p:nvCxnSpPr>
            <p:cNvPr id="36" name="직선 화살표 연결선 35"/>
            <p:cNvCxnSpPr>
              <a:stCxn id="1026" idx="3"/>
              <a:endCxn id="32" idx="1"/>
            </p:cNvCxnSpPr>
            <p:nvPr/>
          </p:nvCxnSpPr>
          <p:spPr>
            <a:xfrm>
              <a:off x="5437634" y="2680544"/>
              <a:ext cx="1150590" cy="529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183289">
              <a:off x="5515900" y="222976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주문수주</a:t>
              </a:r>
              <a:endParaRPr lang="ko-KR" altLang="en-US" dirty="0"/>
            </a:p>
          </p:txBody>
        </p:sp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00392" y="3573016"/>
              <a:ext cx="857250" cy="124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" name="TextBox 39"/>
            <p:cNvSpPr txBox="1"/>
            <p:nvPr/>
          </p:nvSpPr>
          <p:spPr>
            <a:xfrm>
              <a:off x="7862880" y="4869160"/>
              <a:ext cx="1281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</a:t>
              </a:r>
              <a:r>
                <a:rPr lang="ko-KR" altLang="en-US" dirty="0" smtClean="0"/>
                <a:t>부산고객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cxnSp>
          <p:nvCxnSpPr>
            <p:cNvPr id="42" name="직선 화살표 연결선 41"/>
            <p:cNvCxnSpPr>
              <a:stCxn id="32" idx="2"/>
              <a:endCxn id="39" idx="1"/>
            </p:cNvCxnSpPr>
            <p:nvPr/>
          </p:nvCxnSpPr>
          <p:spPr>
            <a:xfrm>
              <a:off x="6959699" y="3262139"/>
              <a:ext cx="1140693" cy="9347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 rot="2196864">
              <a:off x="7165106" y="336293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상품배달</a:t>
              </a:r>
              <a:endParaRPr lang="ko-KR" altLang="en-US" dirty="0"/>
            </a:p>
          </p:txBody>
        </p:sp>
        <p:sp>
          <p:nvSpPr>
            <p:cNvPr id="64" name="타원 63"/>
            <p:cNvSpPr/>
            <p:nvPr/>
          </p:nvSpPr>
          <p:spPr>
            <a:xfrm>
              <a:off x="3491880" y="2924944"/>
              <a:ext cx="936104" cy="3600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20%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↑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5580112" y="2852936"/>
              <a:ext cx="720080" cy="28803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3%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Shape 71"/>
            <p:cNvCxnSpPr>
              <a:stCxn id="70" idx="3"/>
            </p:cNvCxnSpPr>
            <p:nvPr/>
          </p:nvCxnSpPr>
          <p:spPr>
            <a:xfrm rot="5400000">
              <a:off x="5395725" y="2923135"/>
              <a:ext cx="114189" cy="465493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hape 74"/>
            <p:cNvCxnSpPr/>
            <p:nvPr/>
          </p:nvCxnSpPr>
          <p:spPr>
            <a:xfrm rot="5400000">
              <a:off x="3307492" y="2965316"/>
              <a:ext cx="114189" cy="465493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23528" y="4869160"/>
              <a:ext cx="10518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100,000</a:t>
              </a:r>
              <a:endParaRPr lang="ko-KR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028384" y="5301208"/>
              <a:ext cx="901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77,000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/>
              <a:t>1.3 </a:t>
            </a:r>
            <a:r>
              <a:rPr lang="ko-KR" altLang="en-US" sz="2800" b="1" dirty="0" smtClean="0"/>
              <a:t>시사점 및 개선안</a:t>
            </a:r>
            <a:endParaRPr lang="ko-KR" altLang="en-US" sz="28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608512"/>
          </a:xfrm>
        </p:spPr>
        <p:txBody>
          <a:bodyPr/>
          <a:lstStyle/>
          <a:p>
            <a:pPr>
              <a:buNone/>
            </a:pPr>
            <a:r>
              <a:rPr lang="ko-KR" altLang="en-US" b="1" dirty="0" smtClean="0">
                <a:latin typeface="맑은 고딕"/>
              </a:rPr>
              <a:t>▶ 개선안</a:t>
            </a:r>
            <a:endParaRPr lang="en-US" altLang="ko-KR" b="1" dirty="0" smtClean="0">
              <a:latin typeface="맑은 고딕"/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pSp>
        <p:nvGrpSpPr>
          <p:cNvPr id="25" name="그룹 24"/>
          <p:cNvGrpSpPr/>
          <p:nvPr/>
        </p:nvGrpSpPr>
        <p:grpSpPr>
          <a:xfrm>
            <a:off x="323528" y="1700808"/>
            <a:ext cx="8820472" cy="4689812"/>
            <a:chOff x="323528" y="1700808"/>
            <a:chExt cx="8820472" cy="4689812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3212976"/>
              <a:ext cx="857250" cy="124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" name="직선 화살표 연결선 7"/>
            <p:cNvCxnSpPr>
              <a:endCxn id="6" idx="3"/>
            </p:cNvCxnSpPr>
            <p:nvPr/>
          </p:nvCxnSpPr>
          <p:spPr>
            <a:xfrm flipH="1">
              <a:off x="1252786" y="2636912"/>
              <a:ext cx="2023070" cy="11999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3528" y="4509120"/>
              <a:ext cx="1281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</a:t>
              </a:r>
              <a:r>
                <a:rPr lang="ko-KR" altLang="en-US" dirty="0" smtClean="0"/>
                <a:t>서울고객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16216" y="3356992"/>
              <a:ext cx="742950" cy="1057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6228184" y="4509120"/>
              <a:ext cx="7489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(</a:t>
              </a:r>
              <a:r>
                <a:rPr lang="ko-KR" altLang="en-US" sz="1600" dirty="0" smtClean="0"/>
                <a:t>꽃집</a:t>
              </a:r>
              <a:r>
                <a:rPr lang="en-US" altLang="ko-KR" sz="1600" dirty="0" smtClean="0"/>
                <a:t>)</a:t>
              </a:r>
            </a:p>
          </p:txBody>
        </p:sp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28384" y="4365104"/>
              <a:ext cx="857250" cy="124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7862880" y="5661248"/>
              <a:ext cx="1281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</a:t>
              </a:r>
              <a:r>
                <a:rPr lang="ko-KR" altLang="en-US" dirty="0" smtClean="0"/>
                <a:t>부산고객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cxnSp>
          <p:nvCxnSpPr>
            <p:cNvPr id="21" name="직선 화살표 연결선 20"/>
            <p:cNvCxnSpPr>
              <a:stCxn id="14" idx="2"/>
              <a:endCxn id="19" idx="1"/>
            </p:cNvCxnSpPr>
            <p:nvPr/>
          </p:nvCxnSpPr>
          <p:spPr>
            <a:xfrm>
              <a:off x="6887691" y="4414267"/>
              <a:ext cx="1140693" cy="5747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1554252">
              <a:off x="7093098" y="429904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상품배달</a:t>
              </a:r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528" y="4869160"/>
              <a:ext cx="10518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100,000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28384" y="6021288"/>
              <a:ext cx="91563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97,000</a:t>
              </a:r>
              <a:endParaRPr lang="ko-KR" altLang="en-US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19872" y="1700808"/>
              <a:ext cx="1224136" cy="1224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Box 28"/>
            <p:cNvSpPr txBox="1"/>
            <p:nvPr/>
          </p:nvSpPr>
          <p:spPr>
            <a:xfrm>
              <a:off x="3131840" y="2996952"/>
              <a:ext cx="1742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</a:t>
              </a:r>
              <a:r>
                <a:rPr lang="ko-KR" altLang="en-US" dirty="0" smtClean="0"/>
                <a:t>서비스플랫폼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 rot="19794197">
              <a:off x="975092" y="2753056"/>
              <a:ext cx="2547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</a:t>
              </a:r>
              <a:r>
                <a:rPr lang="ko-KR" altLang="en-US" dirty="0" smtClean="0"/>
                <a:t>알맞은 꽃집정보 제공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cxnSp>
          <p:nvCxnSpPr>
            <p:cNvPr id="46" name="직선 화살표 연결선 45"/>
            <p:cNvCxnSpPr/>
            <p:nvPr/>
          </p:nvCxnSpPr>
          <p:spPr>
            <a:xfrm>
              <a:off x="1691680" y="4149080"/>
              <a:ext cx="46085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203848" y="4365104"/>
              <a:ext cx="1281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</a:t>
              </a:r>
              <a:r>
                <a:rPr lang="ko-KR" altLang="en-US" dirty="0" smtClean="0"/>
                <a:t>주문접수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cxnSp>
          <p:nvCxnSpPr>
            <p:cNvPr id="50" name="구부러진 연결선 49"/>
            <p:cNvCxnSpPr/>
            <p:nvPr/>
          </p:nvCxnSpPr>
          <p:spPr>
            <a:xfrm flipV="1">
              <a:off x="1835696" y="3429000"/>
              <a:ext cx="2016224" cy="576064"/>
            </a:xfrm>
            <a:prstGeom prst="curvedConnector3">
              <a:avLst>
                <a:gd name="adj1" fmla="val 100391"/>
              </a:avLst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hape 54"/>
            <p:cNvCxnSpPr/>
            <p:nvPr/>
          </p:nvCxnSpPr>
          <p:spPr>
            <a:xfrm>
              <a:off x="3995936" y="3501008"/>
              <a:ext cx="2224949" cy="422756"/>
            </a:xfrm>
            <a:prstGeom prst="curvedConnector3">
              <a:avLst>
                <a:gd name="adj1" fmla="val 911"/>
              </a:avLst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타원 70"/>
            <p:cNvSpPr/>
            <p:nvPr/>
          </p:nvSpPr>
          <p:spPr>
            <a:xfrm>
              <a:off x="5148064" y="3284984"/>
              <a:ext cx="720080" cy="28803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3%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Shape 71"/>
            <p:cNvCxnSpPr>
              <a:stCxn id="71" idx="0"/>
            </p:cNvCxnSpPr>
            <p:nvPr/>
          </p:nvCxnSpPr>
          <p:spPr>
            <a:xfrm rot="16200000" flipV="1">
              <a:off x="5004048" y="2780928"/>
              <a:ext cx="360040" cy="648072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755576" y="5949280"/>
            <a:ext cx="7090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※ </a:t>
            </a:r>
            <a:r>
              <a:rPr lang="ko-KR" altLang="en-US" sz="2400" dirty="0" smtClean="0"/>
              <a:t>불필요한 </a:t>
            </a:r>
            <a:r>
              <a:rPr lang="ko-KR" altLang="en-US" sz="2400" dirty="0" smtClean="0">
                <a:solidFill>
                  <a:srgbClr val="FF0000"/>
                </a:solidFill>
              </a:rPr>
              <a:t>수수료 없이 </a:t>
            </a:r>
            <a:r>
              <a:rPr lang="ko-KR" altLang="en-US" sz="2400" dirty="0" smtClean="0"/>
              <a:t>알맞은 </a:t>
            </a:r>
            <a:r>
              <a:rPr lang="ko-KR" altLang="en-US" sz="2400" dirty="0" smtClean="0">
                <a:solidFill>
                  <a:srgbClr val="FF0000"/>
                </a:solidFill>
              </a:rPr>
              <a:t>꽃집을 연결</a:t>
            </a:r>
            <a:r>
              <a:rPr lang="ko-KR" altLang="en-US" sz="2400" dirty="0" smtClean="0"/>
              <a:t>해준다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/>
              <a:t>2.1 </a:t>
            </a:r>
            <a:r>
              <a:rPr lang="ko-KR" altLang="en-US" sz="2800" b="1" dirty="0" smtClean="0"/>
              <a:t>서비스 요약</a:t>
            </a:r>
            <a:endParaRPr lang="ko-KR" altLang="en-US" sz="28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60851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ko-KR" altLang="en-US" b="1" dirty="0" smtClean="0">
                <a:latin typeface="맑은 고딕"/>
              </a:rPr>
              <a:t>▶ 차별화 개 요</a:t>
            </a:r>
            <a:endParaRPr lang="en-US" altLang="ko-KR" b="1" dirty="0" smtClean="0">
              <a:latin typeface="맑은 고딕"/>
            </a:endParaRPr>
          </a:p>
          <a:p>
            <a:pPr>
              <a:buNone/>
            </a:pPr>
            <a:r>
              <a:rPr lang="en-US" altLang="ko-KR" sz="2400" b="1" dirty="0" smtClean="0">
                <a:latin typeface="맑은 고딕"/>
              </a:rPr>
              <a:t> </a:t>
            </a:r>
            <a:r>
              <a:rPr lang="en-US" altLang="ko-KR" sz="2400" dirty="0" smtClean="0">
                <a:latin typeface="맑은 고딕"/>
              </a:rPr>
              <a:t>- 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/>
              </a:rPr>
              <a:t>꽃집을 비교하여 직접 연결</a:t>
            </a:r>
            <a:r>
              <a:rPr lang="en-US" altLang="ko-KR" sz="2400" dirty="0" smtClean="0">
                <a:solidFill>
                  <a:srgbClr val="FF0000"/>
                </a:solidFill>
                <a:latin typeface="맑은 고딕"/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/>
              </a:rPr>
              <a:t>판매구조변경</a:t>
            </a:r>
            <a:r>
              <a:rPr lang="en-US" altLang="ko-KR" sz="2400" dirty="0" smtClean="0">
                <a:solidFill>
                  <a:srgbClr val="FF0000"/>
                </a:solidFill>
                <a:latin typeface="맑은 고딕"/>
              </a:rPr>
              <a:t>)</a:t>
            </a:r>
          </a:p>
          <a:p>
            <a:pPr>
              <a:buNone/>
            </a:pPr>
            <a:r>
              <a:rPr lang="ko-KR" altLang="en-US" sz="2400" dirty="0" smtClean="0">
                <a:latin typeface="맑은 고딕"/>
              </a:rPr>
              <a:t>   위치 별</a:t>
            </a:r>
            <a:r>
              <a:rPr lang="en-US" altLang="ko-KR" sz="2400" dirty="0" smtClean="0">
                <a:latin typeface="맑은 고딕"/>
              </a:rPr>
              <a:t>, </a:t>
            </a:r>
            <a:r>
              <a:rPr lang="ko-KR" altLang="en-US" sz="2400" dirty="0" smtClean="0">
                <a:latin typeface="맑은 고딕"/>
              </a:rPr>
              <a:t>상품별로 직접 꽃집연결 시켜주어 상품을 </a:t>
            </a:r>
            <a:r>
              <a:rPr lang="ko-KR" altLang="en-US" sz="2400" dirty="0" err="1" smtClean="0">
                <a:latin typeface="맑은 고딕"/>
              </a:rPr>
              <a:t>비교할수있게</a:t>
            </a:r>
            <a:r>
              <a:rPr lang="ko-KR" altLang="en-US" sz="2400" dirty="0" smtClean="0">
                <a:latin typeface="맑은 고딕"/>
              </a:rPr>
              <a:t> 하여 믿을만한 구매가능</a:t>
            </a:r>
            <a:endParaRPr lang="en-US" altLang="ko-KR" sz="2400" dirty="0" smtClean="0">
              <a:latin typeface="맑은 고딕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/>
              </a:rPr>
              <a:t>(</a:t>
            </a:r>
            <a:r>
              <a:rPr lang="ko-KR" altLang="en-US" sz="2400" dirty="0" smtClean="0">
                <a:latin typeface="맑은 고딕"/>
              </a:rPr>
              <a:t>판매구조 변경 </a:t>
            </a:r>
            <a:r>
              <a:rPr lang="en-US" altLang="ko-KR" sz="2400" dirty="0" smtClean="0">
                <a:latin typeface="맑은 고딕"/>
              </a:rPr>
              <a:t>: </a:t>
            </a:r>
            <a:r>
              <a:rPr lang="ko-KR" altLang="en-US" sz="2400" dirty="0" smtClean="0">
                <a:latin typeface="맑은 고딕"/>
              </a:rPr>
              <a:t>중간 발주화원을 없애 가격↓ 상품품질↑</a:t>
            </a:r>
            <a:r>
              <a:rPr lang="en-US" altLang="ko-KR" sz="2400" dirty="0" smtClean="0">
                <a:latin typeface="맑은 고딕"/>
              </a:rPr>
              <a:t>)</a:t>
            </a:r>
          </a:p>
          <a:p>
            <a:pPr>
              <a:buNone/>
            </a:pPr>
            <a:endParaRPr lang="en-US" altLang="ko-KR" sz="2400" dirty="0" smtClean="0">
              <a:latin typeface="맑은 고딕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/>
              </a:rPr>
              <a:t> - </a:t>
            </a:r>
            <a:r>
              <a:rPr lang="ko-KR" altLang="en-US" sz="2400" dirty="0" err="1" smtClean="0">
                <a:solidFill>
                  <a:srgbClr val="FF0000"/>
                </a:solidFill>
                <a:latin typeface="맑은 고딕"/>
              </a:rPr>
              <a:t>역경매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/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  <a:latin typeface="맑은 고딕"/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/>
              </a:rPr>
              <a:t>상품요청</a:t>
            </a:r>
            <a:r>
              <a:rPr lang="en-US" altLang="ko-KR" sz="2400" dirty="0" smtClean="0">
                <a:solidFill>
                  <a:srgbClr val="FF0000"/>
                </a:solidFill>
                <a:latin typeface="맑은 고딕"/>
              </a:rPr>
              <a:t>) 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/>
              </a:rPr>
              <a:t>시스템</a:t>
            </a:r>
            <a:endParaRPr lang="en-US" altLang="ko-KR" sz="2400" dirty="0" smtClean="0">
              <a:solidFill>
                <a:srgbClr val="FF0000"/>
              </a:solidFill>
              <a:latin typeface="맑은 고딕"/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rgbClr val="FF0000"/>
                </a:solidFill>
                <a:latin typeface="맑은 고딕"/>
              </a:rPr>
              <a:t>  </a:t>
            </a:r>
            <a:r>
              <a:rPr lang="ko-KR" altLang="en-US" sz="2400" dirty="0" smtClean="0">
                <a:latin typeface="맑은 고딕"/>
              </a:rPr>
              <a:t> 고객이 필요한 상품을 필요한 위치에 상품요청을 등록하여 주변 꽃집에서 </a:t>
            </a:r>
            <a:r>
              <a:rPr lang="ko-KR" altLang="en-US" sz="2400" dirty="0" err="1" smtClean="0">
                <a:latin typeface="맑은 고딕"/>
              </a:rPr>
              <a:t>등록건에</a:t>
            </a:r>
            <a:r>
              <a:rPr lang="ko-KR" altLang="en-US" sz="2400" dirty="0" smtClean="0">
                <a:latin typeface="맑은 고딕"/>
              </a:rPr>
              <a:t> 대해 각각의 판매가로 판매신청</a:t>
            </a:r>
            <a:r>
              <a:rPr lang="en-US" altLang="ko-KR" sz="2400" dirty="0" smtClean="0">
                <a:latin typeface="맑은 고딕"/>
              </a:rPr>
              <a:t>, </a:t>
            </a:r>
            <a:r>
              <a:rPr lang="ko-KR" altLang="en-US" sz="2400" dirty="0" smtClean="0">
                <a:latin typeface="맑은 고딕"/>
              </a:rPr>
              <a:t>이후 고객이 적절한 판매신청을 낙찰</a:t>
            </a:r>
            <a:endParaRPr lang="en-US" altLang="ko-KR" sz="2400" dirty="0" smtClean="0">
              <a:latin typeface="맑은 고딕"/>
            </a:endParaRPr>
          </a:p>
          <a:p>
            <a:pPr>
              <a:buNone/>
            </a:pPr>
            <a:endParaRPr lang="en-US" altLang="ko-KR" b="1" dirty="0" smtClean="0">
              <a:latin typeface="맑은 고딕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/>
              </a:rPr>
              <a:t> - 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/>
              </a:rPr>
              <a:t>판매 강화</a:t>
            </a:r>
            <a:endParaRPr lang="en-US" altLang="ko-KR" sz="2400" dirty="0" smtClean="0">
              <a:solidFill>
                <a:srgbClr val="FF0000"/>
              </a:solidFill>
              <a:latin typeface="맑은 고딕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/>
              </a:rPr>
              <a:t>	</a:t>
            </a:r>
            <a:r>
              <a:rPr lang="ko-KR" altLang="en-US" sz="2400" dirty="0" err="1" smtClean="0">
                <a:latin typeface="맑은 고딕"/>
              </a:rPr>
              <a:t>판매자는</a:t>
            </a:r>
            <a:r>
              <a:rPr lang="ko-KR" altLang="en-US" sz="2400" dirty="0" smtClean="0">
                <a:latin typeface="맑은 고딕"/>
              </a:rPr>
              <a:t> 직접 서비스를 이용할 필요 없이 구매신청메시지를 받을 수 있고</a:t>
            </a:r>
            <a:r>
              <a:rPr lang="en-US" altLang="ko-KR" sz="2400" dirty="0" smtClean="0">
                <a:latin typeface="맑은 고딕"/>
              </a:rPr>
              <a:t>, </a:t>
            </a:r>
            <a:r>
              <a:rPr lang="ko-KR" altLang="en-US" sz="2400" dirty="0" smtClean="0">
                <a:latin typeface="맑은 고딕"/>
              </a:rPr>
              <a:t>구매신청이 없더라도 </a:t>
            </a:r>
            <a:r>
              <a:rPr lang="ko-KR" altLang="en-US" sz="2400" dirty="0" err="1" smtClean="0">
                <a:latin typeface="맑은 고딕"/>
              </a:rPr>
              <a:t>주변역경매건에</a:t>
            </a:r>
            <a:r>
              <a:rPr lang="ko-KR" altLang="en-US" sz="2400" dirty="0" smtClean="0">
                <a:latin typeface="맑은 고딕"/>
              </a:rPr>
              <a:t> </a:t>
            </a:r>
            <a:r>
              <a:rPr lang="ko-KR" altLang="en-US" sz="2400" dirty="0" err="1" smtClean="0">
                <a:latin typeface="맑은 고딕"/>
              </a:rPr>
              <a:t>판매딜을</a:t>
            </a:r>
            <a:r>
              <a:rPr lang="ko-KR" altLang="en-US" sz="2400" dirty="0" smtClean="0">
                <a:latin typeface="맑은 고딕"/>
              </a:rPr>
              <a:t> 할 수 </a:t>
            </a:r>
            <a:r>
              <a:rPr lang="ko-KR" altLang="en-US" sz="2400" dirty="0" err="1" smtClean="0">
                <a:latin typeface="맑은 고딕"/>
              </a:rPr>
              <a:t>있게함</a:t>
            </a:r>
            <a:r>
              <a:rPr lang="en-US" altLang="ko-KR" sz="2400" dirty="0" smtClean="0">
                <a:latin typeface="맑은 고딕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852936"/>
            <a:ext cx="819150" cy="855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/>
              <a:t>2.2 User Flow </a:t>
            </a:r>
            <a:r>
              <a:rPr lang="ko-KR" altLang="en-US" sz="2800" b="1" dirty="0" smtClean="0"/>
              <a:t>서비스 진입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고객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4850" y="3068960"/>
            <a:ext cx="819150" cy="855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" name="그룹 35"/>
          <p:cNvGrpSpPr/>
          <p:nvPr/>
        </p:nvGrpSpPr>
        <p:grpSpPr>
          <a:xfrm>
            <a:off x="323528" y="3645024"/>
            <a:ext cx="8351187" cy="3168352"/>
            <a:chOff x="323528" y="3645024"/>
            <a:chExt cx="8351187" cy="3168352"/>
          </a:xfrm>
        </p:grpSpPr>
        <p:sp>
          <p:nvSpPr>
            <p:cNvPr id="10" name="TextBox 9"/>
            <p:cNvSpPr txBox="1"/>
            <p:nvPr/>
          </p:nvSpPr>
          <p:spPr>
            <a:xfrm>
              <a:off x="323528" y="378904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고객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28384" y="414908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대상</a:t>
              </a:r>
              <a:endParaRPr lang="ko-KR" altLang="en-US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2123728" y="3789040"/>
              <a:ext cx="1728192" cy="144016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200" b="1" dirty="0" smtClean="0"/>
                <a:t>꽃 배달 업체 찾기</a:t>
              </a:r>
              <a:endParaRPr lang="en-US" altLang="ko-KR" sz="1200" b="1" dirty="0" smtClean="0"/>
            </a:p>
            <a:p>
              <a:pPr algn="ctr"/>
              <a:endParaRPr lang="en-US" altLang="ko-KR" sz="1000" dirty="0" smtClean="0"/>
            </a:p>
            <a:p>
              <a:r>
                <a:rPr lang="ko-KR" altLang="en-US" sz="1100" dirty="0" smtClean="0"/>
                <a:t>배달 지 꽃집을 바로 연결해 주고 가격까지 비교할 수 있는  곳이 있네</a:t>
              </a:r>
              <a:r>
                <a:rPr lang="en-US" altLang="ko-KR" sz="1100" dirty="0" smtClean="0"/>
                <a:t>?</a:t>
              </a:r>
            </a:p>
            <a:p>
              <a:r>
                <a:rPr lang="ko-KR" altLang="en-US" sz="1100" dirty="0" smtClean="0"/>
                <a:t>믿을만하고 편하겠다</a:t>
              </a:r>
              <a:r>
                <a:rPr lang="en-US" altLang="ko-KR" sz="1100" dirty="0" smtClean="0"/>
                <a:t>.</a:t>
              </a:r>
              <a:r>
                <a:rPr lang="ko-KR" altLang="en-US" sz="1100" dirty="0" smtClean="0"/>
                <a:t> 이용해볼까</a:t>
              </a:r>
              <a:r>
                <a:rPr lang="en-US" altLang="ko-KR" sz="1100" dirty="0" smtClean="0"/>
                <a:t>?</a:t>
              </a:r>
              <a:endParaRPr lang="ko-KR" altLang="en-US" sz="1100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4139952" y="3789040"/>
              <a:ext cx="1440160" cy="144016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200" b="1" dirty="0" smtClean="0"/>
                <a:t>상품 비교 및 주문</a:t>
              </a:r>
              <a:endParaRPr lang="en-US" altLang="ko-KR" sz="1200" b="1" dirty="0" smtClean="0"/>
            </a:p>
            <a:p>
              <a:pPr algn="ctr"/>
              <a:endParaRPr lang="en-US" altLang="ko-KR" sz="1000" dirty="0" smtClean="0"/>
            </a:p>
            <a:p>
              <a:r>
                <a:rPr lang="ko-KR" altLang="en-US" sz="1100" dirty="0" smtClean="0"/>
                <a:t>꽃집 별로 상품을 비교하고  원하는 상품을  주문할 수 있네</a:t>
              </a:r>
              <a:r>
                <a:rPr lang="en-US" altLang="ko-KR" sz="1100" dirty="0" smtClean="0"/>
                <a:t>!!</a:t>
              </a:r>
              <a:endParaRPr lang="ko-KR" altLang="en-US" sz="1100" dirty="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868144" y="3789040"/>
              <a:ext cx="1512168" cy="144016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200" b="1" dirty="0" smtClean="0"/>
                <a:t>주문 처리</a:t>
              </a:r>
              <a:endParaRPr lang="en-US" altLang="ko-KR" sz="1200" b="1" dirty="0" smtClean="0"/>
            </a:p>
            <a:p>
              <a:pPr algn="ctr"/>
              <a:endParaRPr lang="en-US" altLang="ko-KR" sz="1000" dirty="0" smtClean="0"/>
            </a:p>
            <a:p>
              <a:r>
                <a:rPr lang="ko-KR" altLang="en-US" sz="1100" dirty="0" smtClean="0"/>
                <a:t>배송 단계마다 알림이 오니 어떻게 배송되고 있는지 걱정이 없네</a:t>
              </a:r>
              <a:r>
                <a:rPr lang="en-US" altLang="ko-KR" sz="1100" dirty="0" smtClean="0"/>
                <a:t>! </a:t>
              </a:r>
              <a:r>
                <a:rPr lang="ko-KR" altLang="en-US" sz="1100" dirty="0" smtClean="0"/>
                <a:t>완료사진을 보니  좋은 상품으로 배송 되었구나</a:t>
              </a:r>
              <a:endParaRPr lang="ko-KR" altLang="en-US" sz="1100" dirty="0"/>
            </a:p>
          </p:txBody>
        </p:sp>
        <p:cxnSp>
          <p:nvCxnSpPr>
            <p:cNvPr id="22" name="직선 화살표 연결선 21"/>
            <p:cNvCxnSpPr>
              <a:endCxn id="19" idx="1"/>
            </p:cNvCxnSpPr>
            <p:nvPr/>
          </p:nvCxnSpPr>
          <p:spPr>
            <a:xfrm>
              <a:off x="1115616" y="3717032"/>
              <a:ext cx="1008112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9" idx="3"/>
              <a:endCxn id="20" idx="1"/>
            </p:cNvCxnSpPr>
            <p:nvPr/>
          </p:nvCxnSpPr>
          <p:spPr>
            <a:xfrm>
              <a:off x="3851920" y="4509120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20" idx="3"/>
              <a:endCxn id="21" idx="1"/>
            </p:cNvCxnSpPr>
            <p:nvPr/>
          </p:nvCxnSpPr>
          <p:spPr>
            <a:xfrm>
              <a:off x="5580112" y="4509120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21" idx="3"/>
            </p:cNvCxnSpPr>
            <p:nvPr/>
          </p:nvCxnSpPr>
          <p:spPr>
            <a:xfrm flipV="1">
              <a:off x="7380312" y="4149080"/>
              <a:ext cx="504056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3" name="모서리가 둥근 직사각형 42"/>
            <p:cNvSpPr/>
            <p:nvPr/>
          </p:nvSpPr>
          <p:spPr>
            <a:xfrm>
              <a:off x="4139952" y="5229200"/>
              <a:ext cx="1440160" cy="144016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200" b="1" dirty="0" smtClean="0"/>
                <a:t>역 경매 신청</a:t>
              </a:r>
              <a:endParaRPr lang="en-US" altLang="ko-KR" sz="1200" b="1" dirty="0" smtClean="0"/>
            </a:p>
            <a:p>
              <a:pPr algn="ctr"/>
              <a:endParaRPr lang="en-US" altLang="ko-KR" sz="1000" dirty="0" smtClean="0"/>
            </a:p>
            <a:p>
              <a:r>
                <a:rPr lang="ko-KR" altLang="en-US" sz="1100" dirty="0" smtClean="0"/>
                <a:t>원하는 상품이 없잖아</a:t>
              </a:r>
              <a:r>
                <a:rPr lang="en-US" altLang="ko-KR" sz="1100" dirty="0" smtClean="0"/>
                <a:t>? </a:t>
              </a:r>
              <a:r>
                <a:rPr lang="ko-KR" altLang="en-US" sz="1100" dirty="0" smtClean="0"/>
                <a:t>있긴 있는대 가격이 안 맞잖아</a:t>
              </a:r>
              <a:r>
                <a:rPr lang="en-US" altLang="ko-KR" sz="1100" dirty="0" smtClean="0"/>
                <a:t>?</a:t>
              </a:r>
            </a:p>
            <a:p>
              <a:r>
                <a:rPr lang="ko-KR" altLang="en-US" sz="1100" dirty="0" smtClean="0"/>
                <a:t>이 지역에 상품요청을 할 수 있네</a:t>
              </a:r>
              <a:r>
                <a:rPr lang="en-US" altLang="ko-KR" sz="1100" dirty="0" smtClean="0"/>
                <a:t>?</a:t>
              </a:r>
              <a:endParaRPr lang="ko-KR" altLang="en-US" sz="1100" dirty="0"/>
            </a:p>
          </p:txBody>
        </p:sp>
        <p:cxnSp>
          <p:nvCxnSpPr>
            <p:cNvPr id="44" name="직선 화살표 연결선 43"/>
            <p:cNvCxnSpPr>
              <a:endCxn id="43" idx="1"/>
            </p:cNvCxnSpPr>
            <p:nvPr/>
          </p:nvCxnSpPr>
          <p:spPr>
            <a:xfrm>
              <a:off x="3635896" y="5157192"/>
              <a:ext cx="504056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8" name="모서리가 둥근 직사각형 47"/>
            <p:cNvSpPr/>
            <p:nvPr/>
          </p:nvSpPr>
          <p:spPr>
            <a:xfrm>
              <a:off x="5868144" y="5301208"/>
              <a:ext cx="1512168" cy="144016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200" b="1" dirty="0" smtClean="0"/>
                <a:t>좋은 조건 낙찰</a:t>
              </a:r>
              <a:endParaRPr lang="en-US" altLang="ko-KR" sz="1200" b="1" dirty="0" smtClean="0"/>
            </a:p>
            <a:p>
              <a:pPr algn="ctr"/>
              <a:endParaRPr lang="en-US" altLang="ko-KR" sz="1000" dirty="0" smtClean="0"/>
            </a:p>
            <a:p>
              <a:r>
                <a:rPr lang="ko-KR" altLang="en-US" sz="1100" dirty="0" smtClean="0"/>
                <a:t>내가 올려 논 상품에 대해서 꽃집들이 많이 판매 신청했네</a:t>
              </a:r>
              <a:r>
                <a:rPr lang="en-US" altLang="ko-KR" sz="1100" dirty="0" smtClean="0"/>
                <a:t>?</a:t>
              </a:r>
            </a:p>
            <a:p>
              <a:r>
                <a:rPr lang="ko-KR" altLang="en-US" sz="1100" dirty="0" smtClean="0"/>
                <a:t>이 꽃집이 가장 저렴하고 상품도 예쁘네 이걸로 낙찰</a:t>
              </a:r>
              <a:r>
                <a:rPr lang="en-US" altLang="ko-KR" sz="1100" dirty="0" smtClean="0"/>
                <a:t>!!!</a:t>
              </a:r>
              <a:endParaRPr lang="ko-KR" altLang="en-US" sz="11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5580112" y="5949280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48" idx="3"/>
            </p:cNvCxnSpPr>
            <p:nvPr/>
          </p:nvCxnSpPr>
          <p:spPr>
            <a:xfrm flipV="1">
              <a:off x="7380312" y="4536504"/>
              <a:ext cx="792088" cy="14847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259632" y="5949280"/>
              <a:ext cx="2666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(FLOSSUM </a:t>
              </a:r>
              <a:r>
                <a:rPr lang="ko-KR" altLang="en-US" dirty="0" smtClean="0"/>
                <a:t>서비스진입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187624" y="3645024"/>
              <a:ext cx="6768752" cy="3168352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7596336" y="5661248"/>
              <a:ext cx="936104" cy="50405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가격↓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1600" y="1268760"/>
            <a:ext cx="7992888" cy="2025516"/>
            <a:chOff x="971600" y="1268760"/>
            <a:chExt cx="7992888" cy="202551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187624" y="1412776"/>
              <a:ext cx="1512168" cy="144016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200" b="1" dirty="0" smtClean="0"/>
                <a:t>꽃 배달 업체 찾기</a:t>
              </a:r>
              <a:endParaRPr lang="en-US" altLang="ko-KR" sz="1200" b="1" dirty="0" smtClean="0"/>
            </a:p>
            <a:p>
              <a:pPr algn="ctr"/>
              <a:endParaRPr lang="en-US" altLang="ko-KR" sz="1000" dirty="0" smtClean="0"/>
            </a:p>
            <a:p>
              <a:r>
                <a:rPr lang="ko-KR" altLang="en-US" sz="1100" dirty="0" smtClean="0"/>
                <a:t>꽃 배달 주문 하려는데 </a:t>
              </a:r>
              <a:r>
                <a:rPr lang="ko-KR" altLang="en-US" sz="1100" dirty="0" err="1" smtClean="0"/>
                <a:t>전국꽃배달서비스가</a:t>
              </a:r>
              <a:r>
                <a:rPr lang="ko-KR" altLang="en-US" sz="1100" dirty="0" smtClean="0"/>
                <a:t> 꽤 많네 어디에서 해야 싸게 할 수 있지</a:t>
              </a:r>
              <a:r>
                <a:rPr lang="en-US" altLang="ko-KR" sz="1100" dirty="0" smtClean="0"/>
                <a:t>?</a:t>
              </a:r>
            </a:p>
            <a:p>
              <a:r>
                <a:rPr lang="ko-KR" altLang="en-US" sz="1100" dirty="0" smtClean="0"/>
                <a:t>동네꽃집에서 할까</a:t>
              </a:r>
              <a:r>
                <a:rPr lang="en-US" altLang="ko-KR" sz="1100" dirty="0" smtClean="0"/>
                <a:t>?</a:t>
              </a:r>
              <a:endParaRPr lang="ko-KR" altLang="en-US" sz="1100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915816" y="1412776"/>
              <a:ext cx="1368152" cy="144016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200" b="1" dirty="0" smtClean="0"/>
                <a:t>보낼 상품 선택</a:t>
              </a:r>
              <a:endParaRPr lang="en-US" altLang="ko-KR" sz="1200" b="1" dirty="0" smtClean="0"/>
            </a:p>
            <a:p>
              <a:pPr algn="ctr"/>
              <a:endParaRPr lang="en-US" altLang="ko-KR" sz="1000" dirty="0" smtClean="0"/>
            </a:p>
            <a:p>
              <a:r>
                <a:rPr lang="ko-KR" altLang="en-US" sz="1100" dirty="0" smtClean="0"/>
                <a:t>내가 보내고 싶은 상품은 없고 값만 비싸잖아</a:t>
              </a:r>
              <a:r>
                <a:rPr lang="en-US" altLang="ko-KR" sz="1100" dirty="0" smtClean="0"/>
                <a:t>?</a:t>
              </a:r>
            </a:p>
            <a:p>
              <a:r>
                <a:rPr lang="ko-KR" altLang="en-US" sz="1100" dirty="0" smtClean="0"/>
                <a:t>에잇 비슷한 걸로 믿고 보내자</a:t>
              </a:r>
              <a:r>
                <a:rPr lang="en-US" altLang="ko-KR" sz="1100" dirty="0" smtClean="0"/>
                <a:t>!!...</a:t>
              </a:r>
              <a:endParaRPr lang="ko-KR" altLang="en-US" sz="1100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572000" y="1412776"/>
              <a:ext cx="1512168" cy="144016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200" b="1" dirty="0" smtClean="0"/>
                <a:t>주 문</a:t>
              </a:r>
              <a:endParaRPr lang="en-US" altLang="ko-KR" sz="1200" b="1" dirty="0" smtClean="0"/>
            </a:p>
            <a:p>
              <a:pPr algn="ctr"/>
              <a:endParaRPr lang="en-US" altLang="ko-KR" sz="1000" dirty="0" smtClean="0"/>
            </a:p>
            <a:p>
              <a:r>
                <a:rPr lang="ko-KR" altLang="en-US" sz="1100" dirty="0" smtClean="0"/>
                <a:t>그 지역에 꽃집이 배송을 할 텐데</a:t>
              </a:r>
              <a:r>
                <a:rPr lang="en-US" altLang="ko-KR" sz="1100" dirty="0" smtClean="0"/>
                <a:t>… </a:t>
              </a:r>
              <a:r>
                <a:rPr lang="ko-KR" altLang="en-US" sz="1100" dirty="0" smtClean="0"/>
                <a:t>사진에 보이는 이 상품과 가격이 맞을까</a:t>
              </a:r>
              <a:r>
                <a:rPr lang="en-US" altLang="ko-KR" sz="1100" dirty="0" smtClean="0"/>
                <a:t>? </a:t>
              </a:r>
              <a:r>
                <a:rPr lang="ko-KR" altLang="en-US" sz="1100" dirty="0" smtClean="0"/>
                <a:t>중간 과정들도 많겠지</a:t>
              </a:r>
              <a:r>
                <a:rPr lang="en-US" altLang="ko-KR" sz="1100" dirty="0" smtClean="0"/>
                <a:t>?</a:t>
              </a:r>
              <a:endParaRPr lang="ko-KR" altLang="en-US" sz="11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444208" y="1412776"/>
              <a:ext cx="1368152" cy="144016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200" b="1" dirty="0" smtClean="0"/>
                <a:t>완료상품사진</a:t>
              </a:r>
              <a:endParaRPr lang="en-US" altLang="ko-KR" sz="1200" b="1" dirty="0" smtClean="0"/>
            </a:p>
            <a:p>
              <a:pPr algn="ctr"/>
              <a:endParaRPr lang="en-US" altLang="ko-KR" sz="1000" dirty="0" smtClean="0"/>
            </a:p>
            <a:p>
              <a:pPr algn="ctr"/>
              <a:endParaRPr lang="en-US" altLang="ko-KR" sz="1000" dirty="0" smtClean="0"/>
            </a:p>
            <a:p>
              <a:r>
                <a:rPr lang="ko-KR" altLang="en-US" sz="1100" dirty="0" smtClean="0"/>
                <a:t>배달이 잘 되었네</a:t>
              </a:r>
              <a:r>
                <a:rPr lang="en-US" altLang="ko-KR" sz="1100" dirty="0" smtClean="0"/>
                <a:t>.. </a:t>
              </a:r>
              <a:r>
                <a:rPr lang="ko-KR" altLang="en-US" sz="1100" dirty="0" smtClean="0"/>
                <a:t>상품이 내가 지불한 금액보다 싸 보인다</a:t>
              </a:r>
              <a:r>
                <a:rPr lang="en-US" altLang="ko-KR" sz="1100" dirty="0" smtClean="0"/>
                <a:t>…</a:t>
              </a:r>
              <a:endParaRPr lang="ko-KR" altLang="en-US" sz="1100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V="1">
              <a:off x="1043608" y="2780928"/>
              <a:ext cx="216024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5" idx="3"/>
              <a:endCxn id="6" idx="1"/>
            </p:cNvCxnSpPr>
            <p:nvPr/>
          </p:nvCxnSpPr>
          <p:spPr>
            <a:xfrm>
              <a:off x="2699792" y="2132856"/>
              <a:ext cx="216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6" idx="3"/>
              <a:endCxn id="7" idx="1"/>
            </p:cNvCxnSpPr>
            <p:nvPr/>
          </p:nvCxnSpPr>
          <p:spPr>
            <a:xfrm>
              <a:off x="4283968" y="2132856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7" idx="3"/>
              <a:endCxn id="8" idx="1"/>
            </p:cNvCxnSpPr>
            <p:nvPr/>
          </p:nvCxnSpPr>
          <p:spPr>
            <a:xfrm>
              <a:off x="6084168" y="2132856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8" idx="3"/>
            </p:cNvCxnSpPr>
            <p:nvPr/>
          </p:nvCxnSpPr>
          <p:spPr>
            <a:xfrm>
              <a:off x="7812360" y="2132856"/>
              <a:ext cx="432048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203848" y="2924944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</a:t>
              </a:r>
              <a:r>
                <a:rPr lang="ko-KR" altLang="en-US" dirty="0" smtClean="0"/>
                <a:t>기존 서비스진입</a:t>
              </a:r>
              <a:r>
                <a:rPr lang="en-US" altLang="ko-KR" dirty="0" smtClean="0"/>
                <a:t>) </a:t>
              </a:r>
              <a:endParaRPr lang="ko-KR" altLang="en-US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971600" y="1268760"/>
              <a:ext cx="7344816" cy="201622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8028384" y="1556792"/>
              <a:ext cx="936104" cy="50405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가격↑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832</TotalTime>
  <Words>1099</Words>
  <Application>Microsoft Office PowerPoint</Application>
  <PresentationFormat>화면 슬라이드 쇼(4:3)</PresentationFormat>
  <Paragraphs>222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도시</vt:lpstr>
      <vt:lpstr>기획자료</vt:lpstr>
      <vt:lpstr> 목 차</vt:lpstr>
      <vt:lpstr>1.1 국내 온라인 꽃 배달 시장규모</vt:lpstr>
      <vt:lpstr>참고자료</vt:lpstr>
      <vt:lpstr>1.2 현 서비스 문제점</vt:lpstr>
      <vt:lpstr>1.2 현 서비스 문제점</vt:lpstr>
      <vt:lpstr>1.3 시사점 및 개선안</vt:lpstr>
      <vt:lpstr>2.1 서비스 요약</vt:lpstr>
      <vt:lpstr>2.2 User Flow 서비스 진입(고객)</vt:lpstr>
      <vt:lpstr>2.3 서비스 범위 </vt:lpstr>
      <vt:lpstr>2.4 수입구조</vt:lpstr>
      <vt:lpstr>3. 프로젝트 목표</vt:lpstr>
      <vt:lpstr>3. 프로젝트 목표</vt:lpstr>
      <vt:lpstr>3. 프로젝트 목표</vt:lpstr>
      <vt:lpstr>4. 기대효과</vt:lpstr>
      <vt:lpstr>4. 기대효과</vt:lpstr>
      <vt:lpstr>5. 마케팅 계획</vt:lpstr>
      <vt:lpstr>5. 마케팅 계획</vt:lpstr>
      <vt:lpstr>6. 인력 및 예산 계획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기획 자료</dc:title>
  <dc:creator>hwan</dc:creator>
  <cp:lastModifiedBy>hwan</cp:lastModifiedBy>
  <cp:revision>91</cp:revision>
  <dcterms:created xsi:type="dcterms:W3CDTF">2014-10-15T07:10:32Z</dcterms:created>
  <dcterms:modified xsi:type="dcterms:W3CDTF">2014-10-30T21:43:09Z</dcterms:modified>
</cp:coreProperties>
</file>