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939325" cx="68056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D5D6F32-683D-45C3-AD12-E0F679699C10}">
  <a:tblStyle styleName="Table_0" styleId="{6D5D6F32-683D-45C3-AD12-E0F679699C1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9440646" x="0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746125" x="919162"/>
            <a:ext cy="3727499" cx="4967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721185" x="680562"/>
            <a:ext cy="4472700" cx="5444400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y="9440646" x="3854939"/>
            <a:ext cy="497100" cx="29489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746125" x="919162"/>
            <a:ext cy="3727499" cx="4967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721185" x="680562"/>
            <a:ext cy="4472700" cx="5444400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y="9440646" x="3854939"/>
            <a:ext cy="497100" cx="29489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746125" x="919162"/>
            <a:ext cy="3727499" cx="4967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721185" x="680562"/>
            <a:ext cy="4472700" cx="544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9440646" x="3854939"/>
            <a:ext cy="497100" cx="2948999"/>
          </a:xfrm>
          <a:prstGeom prst="rect">
            <a:avLst/>
          </a:prstGeom>
        </p:spPr>
        <p:txBody>
          <a:bodyPr bIns="45775" rIns="91550" lIns="91550" tIns="457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746125" x="919162"/>
            <a:ext cy="3727499" cx="4967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721185" x="680562"/>
            <a:ext cy="4472700" cx="5444400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y="9440646" x="3854939"/>
            <a:ext cy="497100" cx="29489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746125" x="919162"/>
            <a:ext cy="3727450" cx="49672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721185" x="680562"/>
            <a:ext cy="4472701" cx="544448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y="9440646" x="3854939"/>
            <a:ext cy="496967" cx="2949099"/>
          </a:xfrm>
          <a:prstGeom prst="rect">
            <a:avLst/>
          </a:prstGeom>
          <a:noFill/>
          <a:ln>
            <a:noFill/>
          </a:ln>
        </p:spPr>
        <p:txBody>
          <a:bodyPr bIns="45775" rIns="91550" lIns="91550" tIns="45775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http://hangeul.naver.com/font" Type="http://schemas.openxmlformats.org/officeDocument/2006/relationships/hyperlink" TargetMode="External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http://hangeul.naver.com/font" Type="http://schemas.openxmlformats.org/officeDocument/2006/relationships/hyperlink" TargetMode="External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6196012" x="7762875"/>
            <a:ext cy="523874" cx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6196012" x="7762875"/>
            <a:ext cy="523874" cx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표지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3434685" x="364803"/>
            <a:ext cy="0" cx="840600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/>
        </p:nvSpPr>
        <p:spPr>
          <a:xfrm>
            <a:off y="6387291" x="264462"/>
            <a:ext cy="456456" cx="32048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strike="noStrike" u="none" b="0" cap="none" baseline="0" sz="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strike="noStrike" u="sng" b="0" cap="none" baseline="0" sz="8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</a:p>
        </p:txBody>
      </p:sp>
      <p:cxnSp>
        <p:nvCxnSpPr>
          <p:cNvPr id="31" name="Shape 31"/>
          <p:cNvCxnSpPr/>
          <p:nvPr/>
        </p:nvCxnSpPr>
        <p:spPr>
          <a:xfrm>
            <a:off y="3989119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2" name="Shape 32"/>
          <p:cNvCxnSpPr/>
          <p:nvPr/>
        </p:nvCxnSpPr>
        <p:spPr>
          <a:xfrm>
            <a:off y="4299114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3" name="Shape 33"/>
          <p:cNvCxnSpPr/>
          <p:nvPr/>
        </p:nvCxnSpPr>
        <p:spPr>
          <a:xfrm>
            <a:off y="4611730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4" name="Shape 34"/>
          <p:cNvCxnSpPr/>
          <p:nvPr/>
        </p:nvCxnSpPr>
        <p:spPr>
          <a:xfrm>
            <a:off y="4923517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96012" x="7762875"/>
            <a:ext cy="523874" cx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내지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40" name="Shape 40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6196012" x="7762875"/>
            <a:ext cy="523874" cx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표지_텍스트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3" name="Shape 43"/>
          <p:cNvCxnSpPr/>
          <p:nvPr/>
        </p:nvCxnSpPr>
        <p:spPr>
          <a:xfrm>
            <a:off y="3434685" x="364803"/>
            <a:ext cy="0" cx="840600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4" name="Shape 44"/>
          <p:cNvCxnSpPr/>
          <p:nvPr/>
        </p:nvCxnSpPr>
        <p:spPr>
          <a:xfrm>
            <a:off y="3989119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5" name="Shape 45"/>
          <p:cNvCxnSpPr/>
          <p:nvPr/>
        </p:nvCxnSpPr>
        <p:spPr>
          <a:xfrm>
            <a:off y="4299114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6" name="Shape 46"/>
          <p:cNvCxnSpPr/>
          <p:nvPr/>
        </p:nvCxnSpPr>
        <p:spPr>
          <a:xfrm>
            <a:off y="4611730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7" name="Shape 47"/>
          <p:cNvCxnSpPr/>
          <p:nvPr/>
        </p:nvCxnSpPr>
        <p:spPr>
          <a:xfrm>
            <a:off y="4923517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8" name="Shape 48"/>
          <p:cNvSpPr txBox="1"/>
          <p:nvPr>
            <p:ph idx="1" type="body"/>
          </p:nvPr>
        </p:nvSpPr>
        <p:spPr>
          <a:xfrm>
            <a:off y="246742" x="312059"/>
            <a:ext cy="1851477" cx="833845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Clr>
                <a:srgbClr val="1C314E"/>
              </a:buClr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None/>
              <a:defRPr/>
            </a:lvl6pPr>
            <a:lvl7pPr rtl="0" indent="0" marL="2743200">
              <a:spcBef>
                <a:spcPts val="0"/>
              </a:spcBef>
              <a:buNone/>
              <a:defRPr/>
            </a:lvl7pPr>
            <a:lvl8pPr rtl="0" indent="0" marL="3200400">
              <a:spcBef>
                <a:spcPts val="0"/>
              </a:spcBef>
              <a:buNone/>
              <a:defRPr/>
            </a:lvl8pPr>
            <a:lvl9pPr rtl="0" indent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4005064" x="268518"/>
            <a:ext cy="304825" cx="84182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/>
        </p:nvSpPr>
        <p:spPr>
          <a:xfrm>
            <a:off y="6387291" x="264462"/>
            <a:ext cy="456456" cx="32048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strike="noStrike" u="none" b="0" cap="none" baseline="0" sz="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strike="noStrike" u="sng" b="0" cap="none" baseline="0" sz="8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6296025" x="7791450"/>
            <a:ext cy="369332" cx="11412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SWSSM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내지_텍스트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56" name="Shape 56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y="571500" x="368300"/>
            <a:ext cy="846137" cx="839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574800" x="368300"/>
            <a:ext cy="317499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3D3C3E"/>
              </a:buClr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574800" x="2336800"/>
            <a:ext cy="330198" cx="642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3D3C3E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y="6296025" x="7791450"/>
            <a:ext cy="369332" cx="11412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SWSSM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빈화면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6196012" x="7762875"/>
            <a:ext cy="523874" cx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253648" x="231054"/>
            <a:ext cy="2756251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br>
              <a:rPr strike="noStrike" u="none" b="1" cap="none" baseline="0" sz="485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sz="4850" lang="en-US">
                <a:solidFill>
                  <a:srgbClr val="1C314E"/>
                </a:solidFill>
              </a:rPr>
              <a:t>웹크롤링</a:t>
            </a:r>
            <a:r>
              <a:rPr strike="noStrike" u="none" b="1" cap="none" baseline="0" sz="485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을 이용한 </a:t>
            </a:r>
          </a:p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85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Custom </a:t>
            </a:r>
            <a:r>
              <a:rPr b="1" sz="4850" lang="en-US">
                <a:solidFill>
                  <a:srgbClr val="1C314E"/>
                </a:solidFill>
              </a:rPr>
              <a:t>검색 엔진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3948828" x="251189"/>
            <a:ext cy="2156695" cx="216024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sz="1200" lang="en-US">
                <a:solidFill>
                  <a:srgbClr val="3F3F3F"/>
                </a:solidFill>
              </a:rPr>
              <a:t>15</a:t>
            </a:r>
            <a:r>
              <a:rPr strike="noStrike" u="none" b="1" cap="none" baseline="0" sz="1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sz="1200" lang="en-US">
                <a:solidFill>
                  <a:srgbClr val="3F3F3F"/>
                </a:solidFill>
              </a:rPr>
              <a:t>01.27</a:t>
            </a:r>
          </a:p>
          <a:p>
            <a:pPr algn="l" rtl="0" lvl="0" marR="0" indent="0" marL="0">
              <a:lnSpc>
                <a:spcPct val="150000"/>
              </a:lnSpc>
              <a:spcBef>
                <a:spcPts val="2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수원 멤버십 창의과제</a:t>
            </a:r>
          </a:p>
          <a:p>
            <a:pPr algn="l" rtl="0" lvl="0" marR="0" indent="0" marL="0">
              <a:lnSpc>
                <a:spcPct val="150000"/>
              </a:lnSpc>
              <a:spcBef>
                <a:spcPts val="2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작성자    </a:t>
            </a:r>
            <a:r>
              <a:rPr b="1" sz="1200" lang="en-US">
                <a:solidFill>
                  <a:srgbClr val="3F3F3F"/>
                </a:solidFill>
              </a:rPr>
              <a:t>25</a:t>
            </a:r>
            <a:r>
              <a:rPr strike="noStrike" u="none" b="1" cap="none" baseline="0" sz="1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sz="1200" lang="en-US">
                <a:solidFill>
                  <a:srgbClr val="3F3F3F"/>
                </a:solidFill>
              </a:rPr>
              <a:t>1</a:t>
            </a:r>
            <a:r>
              <a:rPr strike="noStrike" u="none" b="1" cap="none" baseline="0" sz="1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</a:t>
            </a:r>
            <a:r>
              <a:rPr b="1" sz="1200" lang="en-US">
                <a:solidFill>
                  <a:srgbClr val="3F3F3F"/>
                </a:solidFill>
              </a:rPr>
              <a:t>  최환종(PL)</a:t>
            </a:r>
          </a:p>
          <a:p>
            <a:pPr algn="l" rtl="0" lvl="0" marR="0" indent="0" marL="0">
              <a:lnSpc>
                <a:spcPct val="150000"/>
              </a:lnSpc>
              <a:spcBef>
                <a:spcPts val="2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1" sz="1200" lang="en-US">
                <a:solidFill>
                  <a:srgbClr val="3F3F3F"/>
                </a:solidFill>
              </a:rPr>
              <a:t>	     25-1기 안중환</a:t>
            </a:r>
          </a:p>
          <a:p>
            <a:pPr algn="l" rtl="0" lvl="0" marR="0" indent="0" marL="0">
              <a:lnSpc>
                <a:spcPct val="150000"/>
              </a:lnSpc>
              <a:spcBef>
                <a:spcPts val="2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1" sz="1200" lang="en-US">
                <a:solidFill>
                  <a:srgbClr val="3F3F3F"/>
                </a:solidFill>
              </a:rPr>
              <a:t>	     25-1기 정광현</a:t>
            </a:r>
          </a:p>
          <a:p>
            <a:pPr algn="l" rtl="0" lvl="0" marR="0" indent="0" marL="0">
              <a:lnSpc>
                <a:spcPct val="150000"/>
              </a:lnSpc>
              <a:spcBef>
                <a:spcPts val="2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1" sz="1200" lang="en-US">
                <a:solidFill>
                  <a:srgbClr val="3F3F3F"/>
                </a:solidFill>
              </a:rPr>
              <a:t>	     25-1기 정다비치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y="3434685" x="364803"/>
            <a:ext cy="0" cx="840600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0" name="Shape 70"/>
          <p:cNvCxnSpPr/>
          <p:nvPr/>
        </p:nvCxnSpPr>
        <p:spPr>
          <a:xfrm>
            <a:off y="3989119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1" name="Shape 71"/>
          <p:cNvCxnSpPr/>
          <p:nvPr/>
        </p:nvCxnSpPr>
        <p:spPr>
          <a:xfrm>
            <a:off y="4303451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2" name="Shape 72"/>
          <p:cNvCxnSpPr/>
          <p:nvPr/>
        </p:nvCxnSpPr>
        <p:spPr>
          <a:xfrm>
            <a:off y="4617782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3" name="Shape 73"/>
          <p:cNvCxnSpPr/>
          <p:nvPr/>
        </p:nvCxnSpPr>
        <p:spPr>
          <a:xfrm>
            <a:off y="4932114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y="5246446" x="364802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y="5560778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y="5875108" x="364803"/>
            <a:ext cy="0" cx="1592585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/>
        </p:nvSpPr>
        <p:spPr>
          <a:xfrm>
            <a:off y="195231" x="263455"/>
            <a:ext cy="215400" cx="1584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시스템 구성도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68" name="Shape 168"/>
          <p:cNvSpPr txBox="1"/>
          <p:nvPr>
            <p:ph type="title"/>
          </p:nvPr>
        </p:nvSpPr>
        <p:spPr>
          <a:xfrm>
            <a:off y="700125" x="256543"/>
            <a:ext cy="580799" cx="6995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195231" x="7277410"/>
            <a:ext cy="215400" cx="1584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1825" x="960300"/>
            <a:ext cy="5287574" cx="723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기술적 문제점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8" name="Shape 178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예상 기술적 문제점 1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y="1895474" x="619125"/>
            <a:ext cy="4145100" cx="6658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sz="2400" lang="en-US">
                <a:solidFill>
                  <a:schemeClr val="dk1"/>
                </a:solidFill>
              </a:rPr>
              <a:t>요청에 대한 접근을 막아 놓은 웹사이트는 어떤식으로 처리할 것 인가?</a:t>
            </a:r>
          </a:p>
          <a:p>
            <a:pPr algn="l" rtl="0" lvl="0" marR="0">
              <a:lnSpc>
                <a:spcPct val="90000"/>
              </a:lnSpc>
              <a:spcBef>
                <a:spcPts val="48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sz="2400" lang="en-US">
                <a:solidFill>
                  <a:schemeClr val="dk1"/>
                </a:solidFill>
              </a:rPr>
              <a:t>자유로운 Layout customizing을 위한 Javascript, Jquery 기술의 한계</a:t>
            </a:r>
          </a:p>
          <a:p>
            <a:pPr algn="l" rtl="0" lvl="0" marR="0">
              <a:lnSpc>
                <a:spcPct val="90000"/>
              </a:lnSpc>
              <a:spcBef>
                <a:spcPts val="48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/>
        </p:nvSpPr>
        <p:spPr>
          <a:xfrm>
            <a:off y="195231" x="263455"/>
            <a:ext cy="215400" cx="1584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8. 평가 받고 싶은 항목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88" name="Shape 188"/>
          <p:cNvSpPr txBox="1"/>
          <p:nvPr>
            <p:ph type="title"/>
          </p:nvPr>
        </p:nvSpPr>
        <p:spPr>
          <a:xfrm>
            <a:off y="931263" x="869469"/>
            <a:ext cy="580799" cx="6995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평가 받고 싶은 항목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y="195231" x="7277410"/>
            <a:ext cy="215400" cx="1584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y="1895474" x="572099"/>
            <a:ext cy="4145100" cx="799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190500" marL="342900">
              <a:lnSpc>
                <a:spcPct val="90000"/>
              </a:lnSpc>
              <a:spcBef>
                <a:spcPts val="0"/>
              </a:spcBef>
              <a:buSzPct val="100000"/>
              <a:buNone/>
            </a:pPr>
            <a:r>
              <a:rPr sz="2000" lang="en-US">
                <a:solidFill>
                  <a:schemeClr val="dk1"/>
                </a:solidFill>
              </a:rPr>
              <a:t>•</a:t>
            </a:r>
            <a:r>
              <a:rPr b="1" sz="2000" lang="en-US">
                <a:solidFill>
                  <a:schemeClr val="dk1"/>
                </a:solidFill>
              </a:rPr>
              <a:t>Web크롤링과 데이터parsing이용해 검색된 데이터가  이상한값 없이 원하는 결과가 들어오는가?</a:t>
            </a:r>
          </a:p>
          <a:p>
            <a:pPr rtl="0" lvl="0" indent="-190500" marL="34290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rtl="0" lvl="0" indent="-190500" marL="342900">
              <a:lnSpc>
                <a:spcPct val="90000"/>
              </a:lnSpc>
              <a:spcBef>
                <a:spcPts val="0"/>
              </a:spcBef>
              <a:buSzPct val="100000"/>
              <a:buNone/>
            </a:pPr>
            <a:r>
              <a:rPr sz="2000" lang="en-US">
                <a:solidFill>
                  <a:schemeClr val="dk1"/>
                </a:solidFill>
              </a:rPr>
              <a:t>•</a:t>
            </a:r>
            <a:r>
              <a:rPr b="1" sz="2000" lang="en-US">
                <a:solidFill>
                  <a:schemeClr val="dk1"/>
                </a:solidFill>
              </a:rPr>
              <a:t>사용자가 원하는 Layout Style로 확대, 추가, 배치등이 자유롭게 되는가?</a:t>
            </a:r>
          </a:p>
          <a:p>
            <a:pPr rtl="0" lvl="0" indent="-190500" marL="34290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rtl="0" lvl="0" indent="-190500" marL="342900">
              <a:lnSpc>
                <a:spcPct val="90000"/>
              </a:lnSpc>
              <a:spcBef>
                <a:spcPts val="0"/>
              </a:spcBef>
              <a:buSzPct val="100000"/>
              <a:buNone/>
            </a:pPr>
            <a:r>
              <a:rPr sz="2000" lang="en-US">
                <a:solidFill>
                  <a:schemeClr val="dk1"/>
                </a:solidFill>
              </a:rPr>
              <a:t>•</a:t>
            </a:r>
            <a:r>
              <a:rPr b="1" sz="2000" lang="en-US">
                <a:solidFill>
                  <a:schemeClr val="dk1"/>
                </a:solidFill>
              </a:rPr>
              <a:t>추가가능한 카테고리가 15개 이상인가? 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9.  심사 위원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8" name="Shape 198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고정 심사위원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0" name="Shape 200"/>
          <p:cNvSpPr txBox="1"/>
          <p:nvPr/>
        </p:nvSpPr>
        <p:spPr>
          <a:xfrm>
            <a:off y="1895474" x="619124"/>
            <a:ext cy="4144963" cx="79914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905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00-0기 ㅁㅁㅁ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위원으로 선정한 사유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 각오 한마디</a:t>
            </a:r>
          </a:p>
          <a:p>
            <a:pPr algn="l" rtl="0" lvl="1" marR="0" indent="-158750" marL="74295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1905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00-0기 ㅁㅁㅁ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위원으로 선정한 사유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 각오 한마디</a:t>
            </a:r>
          </a:p>
          <a:p>
            <a:pPr algn="l" rtl="0" lvl="1" marR="0" indent="-158750" marL="74295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y="2095266" x="6692900"/>
            <a:ext cy="1473199" cx="13461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</a:p>
        </p:txBody>
      </p:sp>
      <p:sp>
        <p:nvSpPr>
          <p:cNvPr id="202" name="Shape 202"/>
          <p:cNvSpPr/>
          <p:nvPr/>
        </p:nvSpPr>
        <p:spPr>
          <a:xfrm>
            <a:off y="3979687" x="6692900"/>
            <a:ext cy="1473199" cx="13461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y="2425349" x="231054"/>
            <a:ext cy="1041751" cx="347417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y="3434685" x="364803"/>
            <a:ext cy="0" cx="840600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/>
        </p:nvSpPr>
        <p:spPr>
          <a:xfrm>
            <a:off y="1765784" x="255952"/>
            <a:ext cy="4714907" cx="517330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아이디어 제안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유사 작품들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Master Story List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예상 기술적 문제점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필요한 핵심 부품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평가 받고 싶은 항목</a:t>
            </a:r>
          </a:p>
          <a:p>
            <a:pPr algn="l" rtl="0" lvl="0" marR="0" indent="-333375" marL="333375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strike="noStrike" u="none" b="1" cap="none" baseline="0" sz="16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심사 위원</a:t>
            </a:r>
          </a:p>
        </p:txBody>
      </p:sp>
      <p:cxnSp>
        <p:nvCxnSpPr>
          <p:cNvPr id="83" name="Shape 83"/>
          <p:cNvCxnSpPr/>
          <p:nvPr/>
        </p:nvCxnSpPr>
        <p:spPr>
          <a:xfrm rot="10800000" flipH="1">
            <a:off y="2277508" x="366712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4" name="Shape 84"/>
          <p:cNvCxnSpPr/>
          <p:nvPr/>
        </p:nvCxnSpPr>
        <p:spPr>
          <a:xfrm rot="10800000" flipH="1">
            <a:off y="3128561" x="364473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5" name="Shape 85"/>
          <p:cNvCxnSpPr/>
          <p:nvPr/>
        </p:nvCxnSpPr>
        <p:spPr>
          <a:xfrm rot="10800000" flipH="1">
            <a:off y="3554087" x="364473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y="3979612" x="364473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7" name="Shape 87"/>
          <p:cNvCxnSpPr/>
          <p:nvPr/>
        </p:nvCxnSpPr>
        <p:spPr>
          <a:xfrm rot="10800000" flipH="1">
            <a:off y="2703035" x="364473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8" name="Shape 88"/>
          <p:cNvCxnSpPr/>
          <p:nvPr/>
        </p:nvCxnSpPr>
        <p:spPr>
          <a:xfrm rot="10800000" flipH="1">
            <a:off y="1851982" x="366712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y="152400" x="243847"/>
            <a:ext cy="884238" cx="85318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D314E"/>
              </a:buClr>
              <a:buSzPct val="25000"/>
              <a:buFont typeface="Arial"/>
              <a:buNone/>
            </a:pPr>
            <a:r>
              <a:rPr strike="noStrike" u="none" b="1" cap="none" baseline="0" sz="2800" lang="en-US" i="0">
                <a:solidFill>
                  <a:srgbClr val="1D314E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cxnSp>
        <p:nvCxnSpPr>
          <p:cNvPr id="90" name="Shape 90"/>
          <p:cNvCxnSpPr/>
          <p:nvPr/>
        </p:nvCxnSpPr>
        <p:spPr>
          <a:xfrm rot="10800000" flipH="1">
            <a:off y="4405138" x="366712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91" name="Shape 91"/>
          <p:cNvCxnSpPr/>
          <p:nvPr/>
        </p:nvCxnSpPr>
        <p:spPr>
          <a:xfrm rot="10800000" flipH="1">
            <a:off y="4830662" x="366712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92" name="Shape 92"/>
          <p:cNvCxnSpPr/>
          <p:nvPr/>
        </p:nvCxnSpPr>
        <p:spPr>
          <a:xfrm rot="10800000" flipH="1">
            <a:off y="5256187" x="366712"/>
            <a:ext cy="19" cx="2481132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아이디어 제안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9" name="Shape 99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아이디어 제안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 txBox="1"/>
          <p:nvPr/>
        </p:nvSpPr>
        <p:spPr>
          <a:xfrm>
            <a:off y="1556707" x="364803"/>
            <a:ext cy="4224967" cx="78552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905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4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sz="2400" lang="en-US">
                <a:solidFill>
                  <a:schemeClr val="dk1"/>
                </a:solidFill>
              </a:rPr>
              <a:t>Customizing Search Engine</a:t>
            </a:r>
          </a:p>
          <a:p>
            <a:pPr algn="l" rtl="0" lvl="0" marR="0" indent="-190500" marL="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24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2000" lang="en-US">
                <a:solidFill>
                  <a:schemeClr val="dk1"/>
                </a:solidFill>
              </a:rPr>
              <a:t>사용자가 원하는 카테고리페이지를 설정해 각각의 검색 결과를 제공(네이버 지식인, 다음 카페 등)</a:t>
            </a:r>
          </a:p>
          <a:p>
            <a:pPr algn="l" rtl="0" lvl="0" marR="0">
              <a:spcBef>
                <a:spcPts val="40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algn="l" rtl="0" lvl="0" marR="0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2000" lang="en-US">
                <a:solidFill>
                  <a:schemeClr val="dk1"/>
                </a:solidFill>
              </a:rPr>
              <a:t>사용자가 설정한 맞춤 레이아웃으로 페이지 제공</a:t>
            </a:r>
          </a:p>
          <a:p>
            <a:pPr algn="l" rtl="0" lvl="0" marR="0" indent="0" marL="457200">
              <a:spcBef>
                <a:spcPts val="400"/>
              </a:spcBef>
              <a:buNone/>
            </a:pPr>
            <a:r>
              <a:rPr b="1" sz="2000" lang="en-US">
                <a:solidFill>
                  <a:schemeClr val="dk1"/>
                </a:solidFill>
              </a:rPr>
              <a:t>	(네이버 지식인을 더 크게 보고싶으면 Layout을 키움)</a:t>
            </a:r>
          </a:p>
          <a:p>
            <a:pPr algn="l" rtl="0" lvl="0" marR="0">
              <a:spcBef>
                <a:spcPts val="40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1" sz="2000" lang="en-US">
                <a:solidFill>
                  <a:schemeClr val="dk1"/>
                </a:solidFill>
              </a:rPr>
              <a:t>크롤링, 파싱을 이용한 사용자 맞춤형 검색엔진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6105525" cx="8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/>
        </p:nvSpPr>
        <p:spPr>
          <a:xfrm>
            <a:off y="195231" x="263455"/>
            <a:ext cy="215400" cx="1584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아이디어 제안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y="700125" x="256543"/>
            <a:ext cy="580799" cx="6995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아이디어 제안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195231" x="7277410"/>
            <a:ext cy="215400" cx="1584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117" name="Shape 117"/>
          <p:cNvGraphicFramePr/>
          <p:nvPr/>
        </p:nvGraphicFramePr>
        <p:xfrm>
          <a:off y="1861350" x="820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{6D5D6F32-683D-45C3-AD12-E0F679699C10}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3000" lang="en-US">
                          <a:solidFill>
                            <a:schemeClr val="dk1"/>
                          </a:solidFill>
                        </a:rPr>
                        <a:t>선정 카테고리 및 분류</a:t>
                      </a:r>
                    </a:p>
                  </a:txBody>
                  <a:tcPr marR="91425" marB="91425" marT="91425" marL="91425"/>
                </a:tc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동영상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Daum 동영상, Naver 동영상, YouTube</a:t>
                      </a:r>
                    </a:p>
                  </a:txBody>
                  <a:tcPr marR="91425" marB="91425" marT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뉴스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Naver 뉴스, Daum 뉴스</a:t>
                      </a:r>
                    </a:p>
                  </a:txBody>
                  <a:tcPr marR="91425" marB="91425" marT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블로그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네이버 블로그, Daum (tistory)</a:t>
                      </a:r>
                    </a:p>
                  </a:txBody>
                  <a:tcPr marR="91425" marB="91425" marT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이미지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네이버 이미지, Daum 이미지</a:t>
                      </a:r>
                    </a:p>
                  </a:txBody>
                  <a:tcPr marR="91425" marB="91425" marT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쇼핑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11번가, 옥션</a:t>
                      </a:r>
                    </a:p>
                  </a:txBody>
                  <a:tcPr marR="91425" marB="91425" marT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개발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Github</a:t>
                      </a:r>
                    </a:p>
                  </a:txBody>
                  <a:tcPr marR="91425" marB="91425" marT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커뮤니티</a:t>
                      </a:r>
                    </a:p>
                  </a:txBody>
                  <a:tcPr marR="91425" marB="91425" marT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네이버 지식인, 네이트 판,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StackOverflow</a:t>
                      </a:r>
                    </a:p>
                  </a:txBody>
                  <a:tcPr marR="91425" marB="91425" marT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유사 작품들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25" name="Shape 125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유사 프로젝트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7" name="Shape 127"/>
          <p:cNvSpPr txBox="1"/>
          <p:nvPr/>
        </p:nvSpPr>
        <p:spPr>
          <a:xfrm>
            <a:off y="1433323" x="619125"/>
            <a:ext cy="4711800" cx="772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sz="2600" lang="en-US">
                <a:solidFill>
                  <a:schemeClr val="dk1"/>
                </a:solidFill>
              </a:rPr>
              <a:t>Google</a:t>
            </a:r>
            <a:br>
              <a:rPr b="1" sz="2600" lang="en-US">
                <a:solidFill>
                  <a:schemeClr val="dk1"/>
                </a:solidFill>
              </a:rPr>
            </a:br>
            <a:r>
              <a:rPr sz="1800" lang="en-US">
                <a:solidFill>
                  <a:schemeClr val="dk1"/>
                </a:solidFill>
              </a:rPr>
              <a:t>-전 세계의 웹페이지를 통합적으로 보여준다.</a:t>
            </a:r>
          </a:p>
          <a:p>
            <a:pPr algn="l" rtl="0" lvl="1" marR="0" indent="0" marL="0">
              <a:lnSpc>
                <a:spcPct val="90000"/>
              </a:lnSpc>
              <a:spcBef>
                <a:spcPts val="21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05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184150" marL="74295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184150" marL="74295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5725" x="2102812"/>
            <a:ext cy="3479849" cx="49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유사 작품들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36" name="Shape 136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유사 프로젝트 2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y="1433325" x="619125"/>
            <a:ext cy="4711800" cx="772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sz="2600" lang="en-US">
                <a:solidFill>
                  <a:schemeClr val="dk1"/>
                </a:solidFill>
              </a:rPr>
              <a:t>zum</a:t>
            </a:r>
            <a:br>
              <a:rPr b="1" sz="2600" lang="en-US">
                <a:solidFill>
                  <a:schemeClr val="dk1"/>
                </a:solidFill>
              </a:rPr>
            </a:br>
            <a:r>
              <a:rPr sz="1800" lang="en-US">
                <a:solidFill>
                  <a:schemeClr val="dk1"/>
                </a:solidFill>
              </a:rPr>
              <a:t>- 사용자가 레이아웃을 제공하는 형태로 조절할 수 있고 유명 포털사이트를 링크형태로 제공한다.</a:t>
            </a:r>
            <a:r>
              <a:rPr b="1" sz="2600" lang="en-US">
                <a:solidFill>
                  <a:schemeClr val="dk1"/>
                </a:solidFill>
              </a:rPr>
              <a:t> </a:t>
            </a:r>
            <a:br>
              <a:rPr b="1" sz="2600" lang="en-US">
                <a:solidFill>
                  <a:schemeClr val="dk1"/>
                </a:solidFill>
              </a:rPr>
            </a:br>
          </a:p>
          <a:p>
            <a:pPr algn="l" rtl="0" lvl="1" marR="0" indent="-219075" marL="742950">
              <a:lnSpc>
                <a:spcPct val="90000"/>
              </a:lnSpc>
              <a:spcBef>
                <a:spcPts val="21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05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184150" marL="74295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184150" marL="74295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78350" x="111975"/>
            <a:ext cy="2681574" cx="46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27750" x="4789725"/>
            <a:ext cy="2681574" cx="40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3. Master Story List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8" name="Shape 148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Master Story List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7642" x="0"/>
            <a:ext cy="3147514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/>
        </p:nvSpPr>
        <p:spPr>
          <a:xfrm>
            <a:off y="195231" x="263455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시스템 구성도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y="547858" x="364803"/>
            <a:ext cy="0" cx="840600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8" name="Shape 158"/>
          <p:cNvSpPr txBox="1"/>
          <p:nvPr>
            <p:ph type="title"/>
          </p:nvPr>
        </p:nvSpPr>
        <p:spPr>
          <a:xfrm>
            <a:off y="700125" x="256543"/>
            <a:ext cy="580926" cx="69951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strike="noStrike" u="none" b="1" cap="none" baseline="0" sz="4000" lang="en-US" i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195231" x="7277410"/>
            <a:ext cy="215443" cx="15841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800" lang="en-US" i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1050" x="634400"/>
            <a:ext cy="4618949" cx="7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