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05613" cy="9939338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967925-F93B-4B41-94E7-96A23DE68EFB}">
  <a:tblStyle styleId="{57967925-F93B-4B41-94E7-96A23DE68EFB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0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399" cy="372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8999" cy="4971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399" cy="372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8999" cy="4971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399" cy="372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00" cy="44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8999" cy="497100"/>
          </a:xfrm>
          <a:prstGeom prst="rect">
            <a:avLst/>
          </a:prstGeom>
        </p:spPr>
        <p:txBody>
          <a:bodyPr lIns="91550" tIns="45775" rIns="91550" bIns="457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8999" cy="497100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919162" y="746125"/>
            <a:ext cx="4967286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0562" y="4721185"/>
            <a:ext cx="5444489" cy="4472701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2875" y="6196012"/>
            <a:ext cx="1247774" cy="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2875" y="6196012"/>
            <a:ext cx="1247774" cy="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/>
          <p:nvPr/>
        </p:nvSpPr>
        <p:spPr>
          <a:xfrm>
            <a:off x="264462" y="6387291"/>
            <a:ext cx="3204877" cy="456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</a:p>
        </p:txBody>
      </p:sp>
      <p:cxnSp>
        <p:nvCxnSpPr>
          <p:cNvPr id="31" name="Shape 31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32"/>
          <p:cNvCxnSpPr/>
          <p:nvPr/>
        </p:nvCxnSpPr>
        <p:spPr>
          <a:xfrm>
            <a:off x="364803" y="42991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5" y="6196012"/>
            <a:ext cx="1247774" cy="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40" name="Shape 40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2875" y="6196012"/>
            <a:ext cx="1247774" cy="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_텍스트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44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45"/>
          <p:cNvCxnSpPr/>
          <p:nvPr/>
        </p:nvCxnSpPr>
        <p:spPr>
          <a:xfrm>
            <a:off x="364803" y="42991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46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47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2059" y="246742"/>
            <a:ext cx="8338457" cy="1851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1C314E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8518" y="4005064"/>
            <a:ext cx="8418281" cy="30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264462" y="6387291"/>
            <a:ext cx="3204877" cy="456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791450" y="6296025"/>
            <a:ext cx="114127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SWSSM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56" name="Shape 5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8300" y="571500"/>
            <a:ext cx="8394699" cy="84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8300" y="1574800"/>
            <a:ext cx="1904999" cy="3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336800" y="1574800"/>
            <a:ext cx="6426200" cy="33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791450" y="6296025"/>
            <a:ext cx="114127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SWSSM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빈화면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2875" y="6196012"/>
            <a:ext cx="1247774" cy="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31054" y="253648"/>
            <a:ext cx="7772400" cy="27562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85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5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50" b="1">
                <a:solidFill>
                  <a:srgbClr val="1C314E"/>
                </a:solidFill>
              </a:rPr>
              <a:t>웹크롤링</a:t>
            </a:r>
            <a:r>
              <a:rPr lang="en-US" sz="485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을 이용한 </a:t>
            </a:r>
          </a:p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85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Custom </a:t>
            </a:r>
            <a:r>
              <a:rPr lang="en-US" sz="4850" b="1">
                <a:solidFill>
                  <a:srgbClr val="1C314E"/>
                </a:solidFill>
              </a:rPr>
              <a:t>검색 엔진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51189" y="3948828"/>
            <a:ext cx="2160240" cy="2156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200" b="1" dirty="0">
                <a:solidFill>
                  <a:srgbClr val="3F3F3F"/>
                </a:solidFill>
              </a:rPr>
              <a:t>15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1" dirty="0">
                <a:solidFill>
                  <a:srgbClr val="3F3F3F"/>
                </a:solidFill>
              </a:rPr>
              <a:t>01.27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수원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멤버십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창의과제</a:t>
            </a:r>
            <a:endParaRPr lang="en-US" sz="1200" b="1" i="0" u="none" strike="noStrike" cap="none" baseline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1" dirty="0">
                <a:solidFill>
                  <a:srgbClr val="3F3F3F"/>
                </a:solidFill>
              </a:rPr>
              <a:t>25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200" b="1" dirty="0">
                <a:solidFill>
                  <a:srgbClr val="3F3F3F"/>
                </a:solidFill>
              </a:rPr>
              <a:t>1</a:t>
            </a:r>
            <a:r>
              <a:rPr lang="en-US" sz="1200" b="1" i="0" u="none" strike="noStrike" cap="none" baseline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</a:t>
            </a:r>
            <a:r>
              <a:rPr lang="en-US" sz="1200" b="1" dirty="0">
                <a:solidFill>
                  <a:srgbClr val="3F3F3F"/>
                </a:solidFill>
              </a:rPr>
              <a:t>  </a:t>
            </a:r>
            <a:r>
              <a:rPr lang="en-US" sz="1200" b="1" dirty="0" err="1">
                <a:solidFill>
                  <a:srgbClr val="3F3F3F"/>
                </a:solidFill>
              </a:rPr>
              <a:t>최환종</a:t>
            </a:r>
            <a:r>
              <a:rPr lang="en-US" sz="1200" b="1" dirty="0">
                <a:solidFill>
                  <a:srgbClr val="3F3F3F"/>
                </a:solidFill>
              </a:rPr>
              <a:t>(</a:t>
            </a:r>
            <a:r>
              <a:rPr lang="en-US" sz="1200" b="1" dirty="0" smtClean="0">
                <a:solidFill>
                  <a:srgbClr val="3F3F3F"/>
                </a:solidFill>
              </a:rPr>
              <a:t>PL)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200" b="1" dirty="0" smtClean="0">
                <a:solidFill>
                  <a:srgbClr val="3F3F3F"/>
                </a:solidFill>
              </a:rPr>
              <a:t>25-1기 </a:t>
            </a:r>
            <a:r>
              <a:rPr lang="en-US" sz="1200" b="1" dirty="0" err="1" smtClean="0">
                <a:solidFill>
                  <a:srgbClr val="3F3F3F"/>
                </a:solidFill>
              </a:rPr>
              <a:t>안중환</a:t>
            </a:r>
            <a:endParaRPr lang="en-US" sz="1200" b="1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200" b="1" dirty="0" smtClean="0">
                <a:solidFill>
                  <a:srgbClr val="3F3F3F"/>
                </a:solidFill>
              </a:rPr>
              <a:t>25-1</a:t>
            </a:r>
            <a:r>
              <a:rPr lang="en-US" sz="1200" b="1" dirty="0">
                <a:solidFill>
                  <a:srgbClr val="3F3F3F"/>
                </a:solidFill>
              </a:rPr>
              <a:t>기 </a:t>
            </a:r>
            <a:r>
              <a:rPr lang="en-US" sz="1200" b="1" dirty="0" err="1">
                <a:solidFill>
                  <a:srgbClr val="3F3F3F"/>
                </a:solidFill>
              </a:rPr>
              <a:t>정광현</a:t>
            </a:r>
            <a:endParaRPr lang="en-US" sz="1200" b="1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200" b="1" smtClean="0">
                <a:solidFill>
                  <a:srgbClr val="3F3F3F"/>
                </a:solidFill>
              </a:rPr>
              <a:t>25-1</a:t>
            </a:r>
            <a:r>
              <a:rPr lang="en-US" sz="1200" b="1" dirty="0">
                <a:solidFill>
                  <a:srgbClr val="3F3F3F"/>
                </a:solidFill>
              </a:rPr>
              <a:t>기 </a:t>
            </a:r>
            <a:r>
              <a:rPr lang="en-US" sz="1200" b="1" dirty="0" err="1">
                <a:solidFill>
                  <a:srgbClr val="3F3F3F"/>
                </a:solidFill>
              </a:rPr>
              <a:t>정다비치</a:t>
            </a:r>
            <a:endParaRPr lang="en-US" sz="1200" b="1" dirty="0">
              <a:solidFill>
                <a:srgbClr val="3F3F3F"/>
              </a:solidFill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364803" y="4303451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>
            <a:off x="364803" y="4617782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364803" y="49321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364802" y="5246446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75"/>
          <p:cNvCxnSpPr/>
          <p:nvPr/>
        </p:nvCxnSpPr>
        <p:spPr>
          <a:xfrm>
            <a:off x="364803" y="5560778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hape 76"/>
          <p:cNvCxnSpPr/>
          <p:nvPr/>
        </p:nvCxnSpPr>
        <p:spPr>
          <a:xfrm>
            <a:off x="364803" y="5875108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시스템 구성도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00" y="1341825"/>
            <a:ext cx="7232921" cy="52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기술적 문제점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예상 기술적 문제점 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19125" y="1895474"/>
            <a:ext cx="6658199" cy="41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요청에 대한 접근을 막아 놓은 웹사이트는 어떤식으로 처리할 것 인가?</a:t>
            </a:r>
          </a:p>
          <a:p>
            <a:pPr marR="0" lvl="0" algn="l" rtl="0">
              <a:lnSpc>
                <a:spcPct val="90000"/>
              </a:lnSpc>
              <a:spcBef>
                <a:spcPts val="480"/>
              </a:spcBef>
              <a:buNone/>
            </a:pPr>
            <a:endParaRPr sz="2400" b="1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자유로운 Layout customizing을 위한 Javascript, Jquery 기술의 한계</a:t>
            </a:r>
          </a:p>
          <a:p>
            <a:pPr marR="0" lvl="0" algn="l" rtl="0">
              <a:lnSpc>
                <a:spcPct val="90000"/>
              </a:lnSpc>
              <a:spcBef>
                <a:spcPts val="480"/>
              </a:spcBef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8. 평가 받고 싶은 항목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69469" y="931263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평가 받고 싶은 항목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72099" y="1895474"/>
            <a:ext cx="7991400" cy="41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190500" rtl="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 b="1">
                <a:solidFill>
                  <a:schemeClr val="dk1"/>
                </a:solidFill>
              </a:rPr>
              <a:t>Web크롤링과 데이터parsing이용해 검색된 데이터가  이상한값 없이 원하는 결과가 들어오는가?</a:t>
            </a:r>
          </a:p>
          <a:p>
            <a:pPr marL="342900" lvl="0" indent="-190500" rtl="0">
              <a:lnSpc>
                <a:spcPct val="90000"/>
              </a:lnSpc>
              <a:spcBef>
                <a:spcPts val="0"/>
              </a:spcBef>
              <a:buNone/>
            </a:pPr>
            <a:endParaRPr sz="2000" b="1">
              <a:solidFill>
                <a:schemeClr val="dk1"/>
              </a:solidFill>
            </a:endParaRPr>
          </a:p>
          <a:p>
            <a:pPr marL="342900" lvl="0" indent="-190500" rtl="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 b="1">
                <a:solidFill>
                  <a:schemeClr val="dk1"/>
                </a:solidFill>
              </a:rPr>
              <a:t>사용자가 원하는 Layout Style로 확대, 추가, 배치등이 자유롭게 되는가?</a:t>
            </a:r>
          </a:p>
          <a:p>
            <a:pPr marL="342900" lvl="0" indent="-190500" rtl="0">
              <a:lnSpc>
                <a:spcPct val="90000"/>
              </a:lnSpc>
              <a:spcBef>
                <a:spcPts val="0"/>
              </a:spcBef>
              <a:buNone/>
            </a:pPr>
            <a:endParaRPr sz="2000" b="1">
              <a:solidFill>
                <a:schemeClr val="dk1"/>
              </a:solidFill>
            </a:endParaRPr>
          </a:p>
          <a:p>
            <a:pPr marL="342900" lvl="0" indent="-190500" rtl="0">
              <a:lnSpc>
                <a:spcPct val="90000"/>
              </a:lnSpc>
              <a:spcBef>
                <a:spcPts val="0"/>
              </a:spcBef>
              <a:buSzPct val="100000"/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 b="1">
                <a:solidFill>
                  <a:schemeClr val="dk1"/>
                </a:solidFill>
              </a:rPr>
              <a:t>추가가능한 카테고리가 15개 이상인가?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9.  심사 위원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고정 심사위원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619124" y="1895474"/>
            <a:ext cx="7991475" cy="4144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00-0기 ㅁㅁㅁ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위원으로 선정한 사유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 각오 한마디</a:t>
            </a: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00-0기 ㅁㅁㅁ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위원으로 선정한 사유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심사 위원 각오 한마디</a:t>
            </a: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692900" y="2095266"/>
            <a:ext cx="1346199" cy="1473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</a:p>
        </p:txBody>
      </p:sp>
      <p:sp>
        <p:nvSpPr>
          <p:cNvPr id="202" name="Shape 202"/>
          <p:cNvSpPr/>
          <p:nvPr/>
        </p:nvSpPr>
        <p:spPr>
          <a:xfrm>
            <a:off x="6692900" y="3979687"/>
            <a:ext cx="1346199" cy="1473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231054" y="2425349"/>
            <a:ext cx="3474170" cy="1041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55952" y="1765784"/>
            <a:ext cx="5173303" cy="4714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유사 작품들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Master Story List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예상 기술적 문제점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필요한 핵심 부품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평가 받고 싶은 항목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심사 위원</a:t>
            </a:r>
          </a:p>
        </p:txBody>
      </p:sp>
      <p:cxnSp>
        <p:nvCxnSpPr>
          <p:cNvPr id="83" name="Shape 83"/>
          <p:cNvCxnSpPr/>
          <p:nvPr/>
        </p:nvCxnSpPr>
        <p:spPr>
          <a:xfrm rot="10800000" flipH="1">
            <a:off x="366712" y="2277508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 rot="10800000" flipH="1">
            <a:off x="364473" y="3128561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x="364473" y="3554087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364473" y="3979612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Shape 87"/>
          <p:cNvCxnSpPr/>
          <p:nvPr/>
        </p:nvCxnSpPr>
        <p:spPr>
          <a:xfrm rot="10800000" flipH="1">
            <a:off x="364473" y="2703035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 rot="10800000" flipH="1">
            <a:off x="366712" y="1851982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43847" y="152400"/>
            <a:ext cx="8531850" cy="884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D314E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rgbClr val="1D314E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cxnSp>
        <p:nvCxnSpPr>
          <p:cNvPr id="90" name="Shape 90"/>
          <p:cNvCxnSpPr/>
          <p:nvPr/>
        </p:nvCxnSpPr>
        <p:spPr>
          <a:xfrm rot="10800000" flipH="1">
            <a:off x="366712" y="4405138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 rot="10800000" flipH="1">
            <a:off x="366712" y="4830662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x="366712" y="5256187"/>
            <a:ext cx="2481132" cy="19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아이디어 제안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64803" y="1556707"/>
            <a:ext cx="7855271" cy="4224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Customizing Search Engine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1" dirty="0" err="1">
                <a:solidFill>
                  <a:schemeClr val="dk1"/>
                </a:solidFill>
              </a:rPr>
              <a:t>사용자가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원하는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카테고리페이지를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설정해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각각의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검색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결과를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제공</a:t>
            </a:r>
            <a:r>
              <a:rPr lang="en-US" sz="2000" b="1" dirty="0">
                <a:solidFill>
                  <a:schemeClr val="dk1"/>
                </a:solidFill>
              </a:rPr>
              <a:t>(</a:t>
            </a:r>
            <a:r>
              <a:rPr lang="en-US" sz="2000" b="1" dirty="0" err="1">
                <a:solidFill>
                  <a:schemeClr val="dk1"/>
                </a:solidFill>
              </a:rPr>
              <a:t>네이버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지식인</a:t>
            </a:r>
            <a:r>
              <a:rPr lang="en-US" sz="2000" b="1" dirty="0">
                <a:solidFill>
                  <a:schemeClr val="dk1"/>
                </a:solidFill>
              </a:rPr>
              <a:t>, </a:t>
            </a:r>
            <a:r>
              <a:rPr lang="en-US" sz="2000" b="1" dirty="0" err="1">
                <a:solidFill>
                  <a:schemeClr val="dk1"/>
                </a:solidFill>
              </a:rPr>
              <a:t>다음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카페</a:t>
            </a:r>
            <a:r>
              <a:rPr lang="en-US" sz="2000" b="1" dirty="0">
                <a:solidFill>
                  <a:schemeClr val="dk1"/>
                </a:solidFill>
              </a:rPr>
              <a:t> 등</a:t>
            </a:r>
            <a:r>
              <a:rPr lang="en-US" sz="2000" b="1" dirty="0" smtClean="0">
                <a:solidFill>
                  <a:schemeClr val="dk1"/>
                </a:solidFill>
              </a:rPr>
              <a:t>)</a:t>
            </a:r>
            <a:br>
              <a:rPr lang="en-US" sz="2000" b="1" dirty="0" smtClean="0">
                <a:solidFill>
                  <a:schemeClr val="dk1"/>
                </a:solidFill>
              </a:rPr>
            </a:br>
            <a:endParaRPr lang="en-US" sz="2000" b="1" dirty="0" smtClean="0">
              <a:solidFill>
                <a:schemeClr val="dk1"/>
              </a:solidFill>
            </a:endParaRPr>
          </a:p>
          <a:p>
            <a:pPr marL="914400" marR="0" lvl="0" indent="-355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1" dirty="0" err="1" smtClean="0">
                <a:solidFill>
                  <a:schemeClr val="dk1"/>
                </a:solidFill>
              </a:rPr>
              <a:t>사용자가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설정한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맞춤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레이아웃으로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페이지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제공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400"/>
              </a:spcBef>
              <a:buNone/>
            </a:pPr>
            <a:r>
              <a:rPr lang="en-US" sz="2000" b="1" dirty="0">
                <a:solidFill>
                  <a:schemeClr val="dk1"/>
                </a:solidFill>
              </a:rPr>
              <a:t>	(</a:t>
            </a:r>
            <a:r>
              <a:rPr lang="en-US" sz="2000" b="1" dirty="0" err="1">
                <a:solidFill>
                  <a:schemeClr val="dk1"/>
                </a:solidFill>
              </a:rPr>
              <a:t>네이버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지식인을</a:t>
            </a:r>
            <a:r>
              <a:rPr lang="en-US" sz="2000" b="1" dirty="0">
                <a:solidFill>
                  <a:schemeClr val="dk1"/>
                </a:solidFill>
              </a:rPr>
              <a:t> 더 </a:t>
            </a:r>
            <a:r>
              <a:rPr lang="en-US" sz="2000" b="1" dirty="0" err="1">
                <a:solidFill>
                  <a:schemeClr val="dk1"/>
                </a:solidFill>
              </a:rPr>
              <a:t>크게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보고싶으면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Layout을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키움</a:t>
            </a:r>
            <a:r>
              <a:rPr lang="en-US" sz="2000" b="1" dirty="0">
                <a:solidFill>
                  <a:schemeClr val="dk1"/>
                </a:solidFill>
              </a:rPr>
              <a:t>)</a:t>
            </a:r>
          </a:p>
          <a:p>
            <a:pPr marR="0" lvl="0" algn="l" rtl="0">
              <a:spcBef>
                <a:spcPts val="40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dirty="0" err="1">
                <a:solidFill>
                  <a:schemeClr val="dk1"/>
                </a:solidFill>
              </a:rPr>
              <a:t>크롤링</a:t>
            </a:r>
            <a:r>
              <a:rPr lang="en-US" sz="2000" b="1" dirty="0">
                <a:solidFill>
                  <a:schemeClr val="dk1"/>
                </a:solidFill>
              </a:rPr>
              <a:t>, </a:t>
            </a:r>
            <a:r>
              <a:rPr lang="en-US" sz="2000" b="1" dirty="0" err="1">
                <a:solidFill>
                  <a:schemeClr val="dk1"/>
                </a:solidFill>
              </a:rPr>
              <a:t>파싱을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이용한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사용자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맞춤형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검색엔진</a:t>
            </a:r>
            <a:endParaRPr lang="en-US"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00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아이디어 제안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아이디어 제안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5675"/>
              </p:ext>
            </p:extLst>
          </p:nvPr>
        </p:nvGraphicFramePr>
        <p:xfrm>
          <a:off x="1300478" y="1340768"/>
          <a:ext cx="6768752" cy="5137850"/>
        </p:xfrm>
        <a:graphic>
          <a:graphicData uri="http://schemas.openxmlformats.org/drawingml/2006/table">
            <a:tbl>
              <a:tblPr firstRow="1" firstCol="1" bandRow="1">
                <a:tableStyleId>{57967925-F93B-4B41-94E7-96A23DE68EFB}</a:tableStyleId>
              </a:tblPr>
              <a:tblGrid>
                <a:gridCol w="1678645"/>
                <a:gridCol w="2651094"/>
                <a:gridCol w="2439013"/>
              </a:tblGrid>
              <a:tr h="35704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분류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카테고리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가져올 데이터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(</a:t>
                      </a:r>
                      <a:r>
                        <a:rPr lang="ko-KR" sz="1000" kern="0">
                          <a:effectLst/>
                        </a:rPr>
                        <a:t>공통제외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56080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동영상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Daum</a:t>
                      </a:r>
                      <a:r>
                        <a:rPr lang="ko-KR" sz="1100" kern="0">
                          <a:effectLst/>
                        </a:rPr>
                        <a:t>동영상</a:t>
                      </a:r>
                      <a:r>
                        <a:rPr lang="en-US" sz="1100" kern="0">
                          <a:effectLst/>
                        </a:rPr>
                        <a:t>(x), Naver</a:t>
                      </a:r>
                      <a:r>
                        <a:rPr lang="ko-KR" sz="1100" kern="0">
                          <a:effectLst/>
                        </a:rPr>
                        <a:t>동영상</a:t>
                      </a:r>
                      <a:r>
                        <a:rPr lang="en-US" sz="1100" kern="0">
                          <a:effectLst/>
                        </a:rPr>
                        <a:t>,  YouTube, PandoraTV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재생시간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카테고리태그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8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뉴스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Naver</a:t>
                      </a:r>
                      <a:r>
                        <a:rPr lang="ko-KR" sz="1100" kern="0">
                          <a:effectLst/>
                        </a:rPr>
                        <a:t>뉴스</a:t>
                      </a:r>
                      <a:r>
                        <a:rPr lang="en-US" sz="1100" kern="0">
                          <a:effectLst/>
                        </a:rPr>
                        <a:t>, Daum</a:t>
                      </a:r>
                      <a:r>
                        <a:rPr lang="ko-KR" sz="1100" kern="0">
                          <a:effectLst/>
                        </a:rPr>
                        <a:t>뉴스</a:t>
                      </a:r>
                      <a:r>
                        <a:rPr lang="en-US" sz="1100" kern="0">
                          <a:effectLst/>
                        </a:rPr>
                        <a:t>(x)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출처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8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블로그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네이버블로그</a:t>
                      </a:r>
                      <a:r>
                        <a:rPr lang="en-US" sz="1100" kern="0">
                          <a:effectLst/>
                        </a:rPr>
                        <a:t>, Daum (tistory)(x)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카테고리태그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56080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이미지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네이버이미지</a:t>
                      </a:r>
                      <a:r>
                        <a:rPr lang="en-US" sz="1100" kern="0">
                          <a:effectLst/>
                        </a:rPr>
                        <a:t>(x), Daum </a:t>
                      </a:r>
                      <a:r>
                        <a:rPr lang="ko-KR" sz="1100" kern="0">
                          <a:effectLst/>
                        </a:rPr>
                        <a:t>이미지</a:t>
                      </a:r>
                      <a:r>
                        <a:rPr lang="en-US" sz="1100" kern="0">
                          <a:effectLst/>
                        </a:rPr>
                        <a:t>(x), </a:t>
                      </a:r>
                      <a:r>
                        <a:rPr lang="ko-KR" sz="1100" kern="0">
                          <a:effectLst/>
                        </a:rPr>
                        <a:t>구글이미지</a:t>
                      </a:r>
                      <a:r>
                        <a:rPr lang="en-US" sz="1100" kern="0">
                          <a:effectLst/>
                        </a:rPr>
                        <a:t>(o)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사진</a:t>
                      </a:r>
                      <a:r>
                        <a:rPr lang="en-US" sz="1100" kern="0">
                          <a:effectLst/>
                        </a:rPr>
                        <a:t>width</a:t>
                      </a:r>
                      <a:r>
                        <a:rPr lang="ko-KR" sz="1100" kern="0">
                          <a:effectLst/>
                        </a:rPr>
                        <a:t>사이즈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8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쇼핑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r>
                        <a:rPr lang="ko-KR" sz="1100" kern="0">
                          <a:effectLst/>
                        </a:rPr>
                        <a:t>번가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옥션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쿠팡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티몬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가격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판매자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6271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개발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Github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개발언어</a:t>
                      </a:r>
                      <a:r>
                        <a:rPr lang="en-US" sz="1100" kern="0">
                          <a:effectLst/>
                        </a:rPr>
                        <a:t>,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포크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카테고리태그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56080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커뮤니티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네이버지식인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네이트판</a:t>
                      </a:r>
                      <a:r>
                        <a:rPr lang="en-US" sz="1100" kern="0">
                          <a:effectLst/>
                        </a:rPr>
                        <a:t>, StackOverflow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카테고리태그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3568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사전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위키피디아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  <a:tr h="10350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공통 데이터</a:t>
                      </a:r>
                      <a:r>
                        <a:rPr lang="en-US" sz="1100" kern="0">
                          <a:effectLst/>
                        </a:rPr>
                        <a:t>(</a:t>
                      </a:r>
                      <a:r>
                        <a:rPr lang="ko-KR" sz="1100" kern="0">
                          <a:effectLst/>
                        </a:rPr>
                        <a:t>없을수있음</a:t>
                      </a:r>
                      <a:r>
                        <a:rPr lang="en-US" sz="1100" kern="0">
                          <a:effectLst/>
                        </a:rPr>
                        <a:t>)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5" marR="76445" marT="76445" marB="7644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이미지</a:t>
                      </a:r>
                      <a:r>
                        <a:rPr lang="en-US" sz="1100" kern="0" dirty="0">
                          <a:effectLst/>
                        </a:rPr>
                        <a:t>URL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제목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요약내용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링크</a:t>
                      </a:r>
                      <a:r>
                        <a:rPr lang="en-US" sz="1100" kern="0" dirty="0">
                          <a:effectLst/>
                        </a:rPr>
                        <a:t>URL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날짜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" marR="7644" marT="7644" marB="7644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유사 작품들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유사 프로젝트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19125" y="1433323"/>
            <a:ext cx="7723199" cy="47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</a:rPr>
              <a:t>Google</a:t>
            </a:r>
            <a:br>
              <a:rPr lang="en-US" sz="2600" b="1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-전 세계의 웹페이지를 통합적으로 보여준다.</a:t>
            </a:r>
          </a:p>
          <a:p>
            <a:pPr marL="0" marR="0" lvl="1" indent="0" algn="l" rtl="0">
              <a:lnSpc>
                <a:spcPct val="90000"/>
              </a:lnSpc>
              <a:spcBef>
                <a:spcPts val="210"/>
              </a:spcBef>
              <a:buClr>
                <a:schemeClr val="dk1"/>
              </a:buClr>
              <a:buFont typeface="Arial"/>
              <a:buNone/>
            </a:pPr>
            <a:endParaRPr sz="105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812" y="2745725"/>
            <a:ext cx="4938374" cy="34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유사 작품들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유사 프로젝트 2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19125" y="1433325"/>
            <a:ext cx="7723199" cy="47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</a:rPr>
              <a:t>zum</a:t>
            </a:r>
            <a:br>
              <a:rPr lang="en-US" sz="2600" b="1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- 사용자가 레이아웃을 제공하는 형태로 조절할 수 있고 유명 포털사이트를 링크형태로 제공한다.</a:t>
            </a:r>
            <a:r>
              <a:rPr lang="en-US" sz="2600" b="1">
                <a:solidFill>
                  <a:schemeClr val="dk1"/>
                </a:solidFill>
              </a:rPr>
              <a:t> </a:t>
            </a:r>
            <a:br>
              <a:rPr lang="en-US" sz="2600" b="1">
                <a:solidFill>
                  <a:schemeClr val="dk1"/>
                </a:solidFill>
              </a:rPr>
            </a:br>
            <a:endParaRPr lang="en-US" sz="2600" b="1">
              <a:solidFill>
                <a:schemeClr val="dk1"/>
              </a:solidFill>
            </a:endParaRPr>
          </a:p>
          <a:p>
            <a:pPr marL="742950" marR="0" lvl="1" indent="-219075" algn="l" rtl="0">
              <a:lnSpc>
                <a:spcPct val="90000"/>
              </a:lnSpc>
              <a:spcBef>
                <a:spcPts val="210"/>
              </a:spcBef>
              <a:buClr>
                <a:schemeClr val="dk1"/>
              </a:buClr>
              <a:buFont typeface="Arial"/>
              <a:buNone/>
            </a:pPr>
            <a:endParaRPr sz="105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2978350"/>
            <a:ext cx="4617775" cy="26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25" y="2927750"/>
            <a:ext cx="4071844" cy="26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3. Master Story List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Master Story List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7642"/>
            <a:ext cx="9143999" cy="314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시스템 구성도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6543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00" y="1281050"/>
            <a:ext cx="7866800" cy="46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화면 슬라이드 쇼(4:3)</PresentationFormat>
  <Paragraphs>129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 웹크롤링을 이용한  Custom 검색 엔진</vt:lpstr>
      <vt:lpstr>목차</vt:lpstr>
      <vt:lpstr>아이디어 제안</vt:lpstr>
      <vt:lpstr>PowerPoint 프레젠테이션</vt:lpstr>
      <vt:lpstr>아이디어 제안</vt:lpstr>
      <vt:lpstr>유사 프로젝트 1</vt:lpstr>
      <vt:lpstr>유사 프로젝트 2</vt:lpstr>
      <vt:lpstr>Master Story List</vt:lpstr>
      <vt:lpstr>시스템 구성도</vt:lpstr>
      <vt:lpstr>시스템 구성도</vt:lpstr>
      <vt:lpstr>예상 기술적 문제점 1</vt:lpstr>
      <vt:lpstr>평가 받고 싶은 항목</vt:lpstr>
      <vt:lpstr>고정 심사위원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웹크롤링을 이용한  Custom 검색 엔진</dc:title>
  <cp:lastModifiedBy>Anjunghwan</cp:lastModifiedBy>
  <cp:revision>2</cp:revision>
  <dcterms:modified xsi:type="dcterms:W3CDTF">2015-02-01T14:10:23Z</dcterms:modified>
</cp:coreProperties>
</file>