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4" r:id="rId9"/>
    <p:sldId id="262" r:id="rId10"/>
    <p:sldId id="263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E46D3-E76A-4A5D-AAB0-62F6185FEB56}" type="datetimeFigureOut">
              <a:rPr lang="ko-KR" altLang="en-US" smtClean="0"/>
              <a:t>2014-08-02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92B0C-64EF-4DB3-B4F4-521C4CCBC9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43F1-1CED-4FBA-8F31-4A11B6E9D523}" type="datetimeFigureOut">
              <a:rPr lang="ko-KR" altLang="en-US" smtClean="0"/>
              <a:pPr/>
              <a:t>2014-08-02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E442-56B3-460B-9B45-41BB07509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841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43F1-1CED-4FBA-8F31-4A11B6E9D523}" type="datetimeFigureOut">
              <a:rPr lang="ko-KR" altLang="en-US" smtClean="0"/>
              <a:pPr/>
              <a:t>2014-08-02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E442-56B3-460B-9B45-41BB07509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4490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43F1-1CED-4FBA-8F31-4A11B6E9D523}" type="datetimeFigureOut">
              <a:rPr lang="ko-KR" altLang="en-US" smtClean="0"/>
              <a:pPr/>
              <a:t>2014-08-02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E442-56B3-460B-9B45-41BB07509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505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43F1-1CED-4FBA-8F31-4A11B6E9D523}" type="datetimeFigureOut">
              <a:rPr lang="ko-KR" altLang="en-US" smtClean="0"/>
              <a:pPr/>
              <a:t>2014-08-02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E442-56B3-460B-9B45-41BB07509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323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43F1-1CED-4FBA-8F31-4A11B6E9D523}" type="datetimeFigureOut">
              <a:rPr lang="ko-KR" altLang="en-US" smtClean="0"/>
              <a:pPr/>
              <a:t>2014-08-02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E442-56B3-460B-9B45-41BB07509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33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43F1-1CED-4FBA-8F31-4A11B6E9D523}" type="datetimeFigureOut">
              <a:rPr lang="ko-KR" altLang="en-US" smtClean="0"/>
              <a:pPr/>
              <a:t>2014-08-02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E442-56B3-460B-9B45-41BB07509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293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43F1-1CED-4FBA-8F31-4A11B6E9D523}" type="datetimeFigureOut">
              <a:rPr lang="ko-KR" altLang="en-US" smtClean="0"/>
              <a:pPr/>
              <a:t>2014-08-02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E442-56B3-460B-9B45-41BB07509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13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43F1-1CED-4FBA-8F31-4A11B6E9D523}" type="datetimeFigureOut">
              <a:rPr lang="ko-KR" altLang="en-US" smtClean="0"/>
              <a:pPr/>
              <a:t>2014-08-02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E442-56B3-460B-9B45-41BB07509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1818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43F1-1CED-4FBA-8F31-4A11B6E9D523}" type="datetimeFigureOut">
              <a:rPr lang="ko-KR" altLang="en-US" smtClean="0"/>
              <a:pPr/>
              <a:t>2014-08-02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E442-56B3-460B-9B45-41BB07509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950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43F1-1CED-4FBA-8F31-4A11B6E9D523}" type="datetimeFigureOut">
              <a:rPr lang="ko-KR" altLang="en-US" smtClean="0"/>
              <a:pPr/>
              <a:t>2014-08-02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E442-56B3-460B-9B45-41BB07509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01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43F1-1CED-4FBA-8F31-4A11B6E9D523}" type="datetimeFigureOut">
              <a:rPr lang="ko-KR" altLang="en-US" smtClean="0"/>
              <a:pPr/>
              <a:t>2014-08-02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E442-56B3-460B-9B45-41BB07509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459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C43F1-1CED-4FBA-8F31-4A11B6E9D523}" type="datetimeFigureOut">
              <a:rPr lang="ko-KR" altLang="en-US" smtClean="0"/>
              <a:pPr/>
              <a:t>2014-08-02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DE442-56B3-460B-9B45-41BB07509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776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1268785"/>
              </p:ext>
            </p:extLst>
          </p:nvPr>
        </p:nvGraphicFramePr>
        <p:xfrm>
          <a:off x="179512" y="332549"/>
          <a:ext cx="8640960" cy="6565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9861"/>
                <a:gridCol w="1324475"/>
                <a:gridCol w="1368152"/>
                <a:gridCol w="4248472"/>
              </a:tblGrid>
              <a:tr h="185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err="1" smtClean="0"/>
                        <a:t>대분류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중분류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업무상세내역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업무상세설명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817"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블랙박스</a:t>
                      </a:r>
                      <a:endParaRPr lang="ko-KR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일반 블랙박스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백그라운드 녹화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시동이 켜져 있을 경우 상시 녹화하며 시동이 꺼지면 백그라운드 녹화가 종료된다</a:t>
                      </a:r>
                      <a:r>
                        <a:rPr lang="en-US" altLang="ko-KR" sz="1200" kern="0" spc="0" dirty="0" smtClean="0">
                          <a:effectLst/>
                        </a:rPr>
                        <a:t>. </a:t>
                      </a:r>
                      <a:r>
                        <a:rPr lang="ko-KR" altLang="en-US" sz="1200" kern="0" spc="0" dirty="0" smtClean="0">
                          <a:effectLst/>
                        </a:rPr>
                        <a:t>또한 동영상이 저장될 때 위치정보를 함께 저장하여 해당 동영상이 어디에서 촬영된 동영상인지를 확인할 수 있다</a:t>
                      </a:r>
                      <a:r>
                        <a:rPr lang="en-US" altLang="ko-KR" sz="1200" kern="0" spc="0" dirty="0" smtClean="0">
                          <a:effectLst/>
                        </a:rPr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오디오 녹화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비디오 녹화와 동시에 오디오도 녹화한다</a:t>
                      </a:r>
                      <a:r>
                        <a:rPr lang="en-US" altLang="ko-KR" sz="1200" kern="0" spc="0" dirty="0" smtClean="0">
                          <a:effectLst/>
                        </a:rPr>
                        <a:t>. </a:t>
                      </a:r>
                      <a:r>
                        <a:rPr lang="ko-KR" altLang="en-US" sz="1200" kern="0" spc="0" dirty="0" smtClean="0">
                          <a:effectLst/>
                        </a:rPr>
                        <a:t>오디오녹화 여부를 설정할 수 있다</a:t>
                      </a:r>
                      <a:r>
                        <a:rPr lang="en-US" altLang="ko-KR" sz="1200" kern="0" spc="0" dirty="0" smtClean="0">
                          <a:effectLst/>
                        </a:rPr>
                        <a:t>.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자동 초점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비디오 녹화 시 자동으로 초점을 맞춰준다</a:t>
                      </a:r>
                      <a:r>
                        <a:rPr lang="en-US" altLang="ko-KR" sz="1200" kern="0" spc="0" dirty="0" smtClean="0">
                          <a:effectLst/>
                        </a:rPr>
                        <a:t>.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자동 시작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시동이 켜져 있을 경우만 자동으로 시작하게 하여 시동이 꺼져있을 때 배터리가 방전됨을 막는다</a:t>
                      </a:r>
                      <a:r>
                        <a:rPr lang="en-US" altLang="ko-KR" sz="1200" kern="0" spc="0" dirty="0" smtClean="0">
                          <a:effectLst/>
                        </a:rPr>
                        <a:t>.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영상 저장 </a:t>
                      </a:r>
                      <a:r>
                        <a:rPr lang="en-US" altLang="ko-KR" sz="1200" dirty="0" smtClean="0"/>
                        <a:t>&amp;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확인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영상을 설정한 시간단위로 저장하고 저장된 영상을 확인 한다</a:t>
                      </a:r>
                      <a:r>
                        <a:rPr lang="en-US" altLang="ko-KR" sz="1200" kern="0" spc="0" dirty="0" smtClean="0">
                          <a:effectLst/>
                        </a:rPr>
                        <a:t>.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</a:tr>
              <a:tr h="1858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고급 블랙박스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충격 감지 녹화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시동이 꺼져 있을 경우에 상시 녹화 하는 것이 아니라 충격을 센서로 감지하여 충격이 발생한 시점부터 일정시간 </a:t>
                      </a:r>
                      <a:r>
                        <a:rPr lang="en-US" altLang="ko-KR" sz="1200" kern="0" spc="0" dirty="0" smtClean="0">
                          <a:effectLst/>
                        </a:rPr>
                        <a:t>(3</a:t>
                      </a:r>
                      <a:r>
                        <a:rPr lang="ko-KR" altLang="en-US" sz="1200" kern="0" spc="0" dirty="0" smtClean="0">
                          <a:effectLst/>
                        </a:rPr>
                        <a:t>분</a:t>
                      </a:r>
                      <a:r>
                        <a:rPr lang="en-US" altLang="ko-KR" sz="1200" kern="0" spc="0" dirty="0" smtClean="0">
                          <a:effectLst/>
                        </a:rPr>
                        <a:t>)</a:t>
                      </a:r>
                      <a:r>
                        <a:rPr lang="ko-KR" altLang="en-US" sz="1200" kern="0" spc="0" dirty="0" smtClean="0">
                          <a:effectLst/>
                        </a:rPr>
                        <a:t> 녹화를 한다</a:t>
                      </a:r>
                      <a:r>
                        <a:rPr lang="en-US" altLang="ko-KR" sz="1200" kern="0" spc="0" dirty="0" smtClean="0">
                          <a:effectLst/>
                        </a:rPr>
                        <a:t>.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자동 신고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백그라운드 </a:t>
                      </a:r>
                      <a:r>
                        <a:rPr lang="ko-KR" altLang="en-US" sz="1200" kern="0" spc="0" dirty="0" err="1" smtClean="0">
                          <a:effectLst/>
                        </a:rPr>
                        <a:t>녹화중에</a:t>
                      </a:r>
                      <a:r>
                        <a:rPr lang="ko-KR" altLang="en-US" sz="1200" kern="0" spc="0" dirty="0" smtClean="0">
                          <a:effectLst/>
                        </a:rPr>
                        <a:t> 사고를 감지하면 </a:t>
                      </a:r>
                      <a:r>
                        <a:rPr lang="en-US" altLang="ko-KR" sz="1200" kern="0" spc="0" dirty="0" smtClean="0">
                          <a:effectLst/>
                        </a:rPr>
                        <a:t>10</a:t>
                      </a:r>
                      <a:r>
                        <a:rPr lang="ko-KR" altLang="en-US" sz="1200" kern="0" spc="0" dirty="0" smtClean="0">
                          <a:effectLst/>
                        </a:rPr>
                        <a:t>초 이내에 </a:t>
                      </a:r>
                      <a:r>
                        <a:rPr lang="ko-KR" altLang="en-US" sz="1200" kern="0" spc="0" dirty="0" err="1" smtClean="0">
                          <a:effectLst/>
                        </a:rPr>
                        <a:t>사고가아님을</a:t>
                      </a:r>
                      <a:r>
                        <a:rPr lang="ko-KR" altLang="en-US" sz="1200" kern="0" spc="0" dirty="0" smtClean="0">
                          <a:effectLst/>
                        </a:rPr>
                        <a:t> 입력하지 않으면 자동 신고 된다</a:t>
                      </a:r>
                      <a:r>
                        <a:rPr lang="en-US" altLang="ko-KR" sz="1200" kern="0" spc="0" dirty="0" smtClean="0">
                          <a:effectLst/>
                        </a:rPr>
                        <a:t>. (</a:t>
                      </a:r>
                      <a:r>
                        <a:rPr lang="ko-KR" altLang="en-US" sz="1200" kern="0" spc="0" dirty="0" smtClean="0">
                          <a:effectLst/>
                        </a:rPr>
                        <a:t>사고 감지 시 버튼을 누를 때 까지 </a:t>
                      </a:r>
                      <a:r>
                        <a:rPr lang="en-US" altLang="ko-KR" sz="1200" kern="0" spc="0" dirty="0" smtClean="0">
                          <a:effectLst/>
                        </a:rPr>
                        <a:t>10</a:t>
                      </a:r>
                      <a:r>
                        <a:rPr lang="ko-KR" altLang="en-US" sz="1200" kern="0" spc="0" dirty="0" smtClean="0">
                          <a:effectLst/>
                        </a:rPr>
                        <a:t>초 카운트 다운</a:t>
                      </a:r>
                      <a:r>
                        <a:rPr lang="en-US" altLang="ko-KR" sz="1200" kern="0" spc="0" dirty="0" smtClean="0">
                          <a:effectLst/>
                        </a:rPr>
                        <a:t>)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야간 모드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시동이 꺼져있으면 전방 </a:t>
                      </a:r>
                      <a:r>
                        <a:rPr lang="ko-KR" altLang="en-US" sz="1200" kern="0" spc="0" dirty="0" err="1" smtClean="0">
                          <a:effectLst/>
                        </a:rPr>
                        <a:t>라이트가</a:t>
                      </a:r>
                      <a:r>
                        <a:rPr lang="ko-KR" altLang="en-US" sz="1200" kern="0" spc="0" dirty="0" smtClean="0">
                          <a:effectLst/>
                        </a:rPr>
                        <a:t> 나오지 않으므로 야간모드로 녹화 한다</a:t>
                      </a:r>
                      <a:r>
                        <a:rPr lang="en-US" altLang="ko-KR" sz="1200" kern="0" spc="0" dirty="0" smtClean="0">
                          <a:effectLst/>
                        </a:rPr>
                        <a:t>.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490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234888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/>
              <a:t>충격 감지로 녹화 중</a:t>
            </a:r>
            <a:endParaRPr lang="ko-KR" altLang="en-US" sz="7200" dirty="0"/>
          </a:p>
        </p:txBody>
      </p:sp>
      <p:sp>
        <p:nvSpPr>
          <p:cNvPr id="9" name="직사각형 8"/>
          <p:cNvSpPr/>
          <p:nvPr/>
        </p:nvSpPr>
        <p:spPr>
          <a:xfrm>
            <a:off x="3059832" y="4653136"/>
            <a:ext cx="2736304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XX </a:t>
            </a:r>
            <a:r>
              <a:rPr lang="ko-KR" altLang="en-US" sz="2000" dirty="0" smtClean="0"/>
              <a:t>초 후 녹화 종료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15816" y="620688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시동</a:t>
            </a:r>
            <a:r>
              <a:rPr lang="en-US" altLang="ko-KR" dirty="0" smtClean="0"/>
              <a:t>OFF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33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958737"/>
            <a:ext cx="30963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ON/OFF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642813"/>
            <a:ext cx="194421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백업주기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5013176"/>
            <a:ext cx="38884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결함여부검</a:t>
            </a:r>
            <a:r>
              <a:rPr lang="ko-KR" altLang="en-US" dirty="0"/>
              <a:t>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4365104"/>
            <a:ext cx="194421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3645024"/>
            <a:ext cx="194421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544" y="2924944"/>
            <a:ext cx="194421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2276872"/>
            <a:ext cx="194421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저장품질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260327"/>
            <a:ext cx="0" cy="652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" idx="3"/>
          </p:cNvCxnSpPr>
          <p:nvPr/>
        </p:nvCxnSpPr>
        <p:spPr>
          <a:xfrm>
            <a:off x="3563888" y="1138757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155781" y="1185530"/>
            <a:ext cx="1224136" cy="3600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OFF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15" idx="0"/>
            <a:endCxn id="15" idx="2"/>
          </p:cNvCxnSpPr>
          <p:nvPr/>
        </p:nvCxnSpPr>
        <p:spPr>
          <a:xfrm>
            <a:off x="7767849" y="1185530"/>
            <a:ext cx="0" cy="36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 rot="10800000" flipV="1">
            <a:off x="7184904" y="1253792"/>
            <a:ext cx="504056" cy="2235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| |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48609" y="3981521"/>
            <a:ext cx="1224136" cy="3600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ON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22" idx="0"/>
            <a:endCxn id="22" idx="2"/>
          </p:cNvCxnSpPr>
          <p:nvPr/>
        </p:nvCxnSpPr>
        <p:spPr>
          <a:xfrm>
            <a:off x="7760677" y="3981521"/>
            <a:ext cx="0" cy="36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 rot="10800000" flipV="1">
            <a:off x="7849395" y="4063977"/>
            <a:ext cx="504056" cy="2235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| |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599626" y="116632"/>
            <a:ext cx="33843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076056" y="1196752"/>
            <a:ext cx="194421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자동신고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76056" y="3981520"/>
            <a:ext cx="194421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충격감지녹화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5076056" y="3501008"/>
            <a:ext cx="330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48164" y="350882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시동 </a:t>
            </a:r>
            <a:r>
              <a:rPr lang="en-US" altLang="ko-KR" dirty="0" smtClean="0"/>
              <a:t>OFF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11759" y="72051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시동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5076056" y="735886"/>
            <a:ext cx="330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7155781" y="1689586"/>
            <a:ext cx="1224136" cy="3600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OFF</a:t>
            </a:r>
            <a:endParaRPr lang="ko-KR" altLang="en-US" dirty="0"/>
          </a:p>
        </p:txBody>
      </p:sp>
      <p:cxnSp>
        <p:nvCxnSpPr>
          <p:cNvPr id="36" name="직선 연결선 35"/>
          <p:cNvCxnSpPr>
            <a:stCxn id="35" idx="0"/>
            <a:endCxn id="35" idx="2"/>
          </p:cNvCxnSpPr>
          <p:nvPr/>
        </p:nvCxnSpPr>
        <p:spPr>
          <a:xfrm>
            <a:off x="7767849" y="1689586"/>
            <a:ext cx="0" cy="36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 rot="10800000" flipV="1">
            <a:off x="7184904" y="1757848"/>
            <a:ext cx="504056" cy="2235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| |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076056" y="1700808"/>
            <a:ext cx="194421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OBD-2</a:t>
            </a:r>
            <a:r>
              <a:rPr lang="ko-KR" altLang="en-US" dirty="0"/>
              <a:t> 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164288" y="4485577"/>
            <a:ext cx="1224136" cy="3600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ON</a:t>
            </a:r>
            <a:endParaRPr lang="ko-KR" altLang="en-US" dirty="0"/>
          </a:p>
        </p:txBody>
      </p:sp>
      <p:cxnSp>
        <p:nvCxnSpPr>
          <p:cNvPr id="40" name="직선 연결선 39"/>
          <p:cNvCxnSpPr>
            <a:stCxn id="39" idx="0"/>
            <a:endCxn id="39" idx="2"/>
          </p:cNvCxnSpPr>
          <p:nvPr/>
        </p:nvCxnSpPr>
        <p:spPr>
          <a:xfrm>
            <a:off x="7776356" y="4485577"/>
            <a:ext cx="0" cy="36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 rot="10800000" flipV="1">
            <a:off x="7865074" y="4568033"/>
            <a:ext cx="504056" cy="2235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| |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5091735" y="4485576"/>
            <a:ext cx="194421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충격알림전송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36357" y="6416339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설정화면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207942" y="644404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설정화면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155781" y="2204864"/>
            <a:ext cx="1224136" cy="3600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OFF</a:t>
            </a:r>
            <a:endParaRPr lang="ko-KR" altLang="en-US" dirty="0"/>
          </a:p>
        </p:txBody>
      </p:sp>
      <p:cxnSp>
        <p:nvCxnSpPr>
          <p:cNvPr id="46" name="직선 연결선 45"/>
          <p:cNvCxnSpPr>
            <a:stCxn id="45" idx="0"/>
            <a:endCxn id="45" idx="2"/>
          </p:cNvCxnSpPr>
          <p:nvPr/>
        </p:nvCxnSpPr>
        <p:spPr>
          <a:xfrm>
            <a:off x="7767849" y="2204864"/>
            <a:ext cx="0" cy="36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 rot="10800000" flipV="1">
            <a:off x="7184904" y="2273126"/>
            <a:ext cx="504056" cy="2235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| |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5076056" y="2216086"/>
            <a:ext cx="194421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도로정보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음성알림</a:t>
            </a:r>
            <a:endParaRPr lang="ko-KR" altLang="en-US" sz="16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155781" y="2708920"/>
            <a:ext cx="1224136" cy="3600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OFF</a:t>
            </a:r>
            <a:endParaRPr lang="ko-KR" altLang="en-US" dirty="0"/>
          </a:p>
        </p:txBody>
      </p:sp>
      <p:cxnSp>
        <p:nvCxnSpPr>
          <p:cNvPr id="50" name="직선 연결선 49"/>
          <p:cNvCxnSpPr>
            <a:stCxn id="49" idx="0"/>
            <a:endCxn id="49" idx="2"/>
          </p:cNvCxnSpPr>
          <p:nvPr/>
        </p:nvCxnSpPr>
        <p:spPr>
          <a:xfrm>
            <a:off x="7767849" y="2708920"/>
            <a:ext cx="0" cy="36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0800000" flipV="1">
            <a:off x="7184904" y="2777182"/>
            <a:ext cx="504056" cy="2235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| |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5076056" y="2720142"/>
            <a:ext cx="194421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음성녹화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699792" y="1642813"/>
            <a:ext cx="1656184" cy="406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 7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3851920" y="1642813"/>
            <a:ext cx="0" cy="418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이등변 삼각형 56"/>
          <p:cNvSpPr/>
          <p:nvPr/>
        </p:nvSpPr>
        <p:spPr>
          <a:xfrm rot="10800000">
            <a:off x="3866699" y="1725310"/>
            <a:ext cx="400574" cy="2885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699792" y="2276872"/>
            <a:ext cx="1656184" cy="406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 HIGH</a:t>
            </a:r>
            <a:endParaRPr lang="ko-KR" altLang="en-US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3851920" y="2276872"/>
            <a:ext cx="0" cy="418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이등변 삼각형 59"/>
          <p:cNvSpPr/>
          <p:nvPr/>
        </p:nvSpPr>
        <p:spPr>
          <a:xfrm rot="10800000">
            <a:off x="3866699" y="2359369"/>
            <a:ext cx="400574" cy="2885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699792" y="2938957"/>
            <a:ext cx="1656184" cy="406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 ….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3851920" y="2938957"/>
            <a:ext cx="0" cy="418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이등변 삼각형 62"/>
          <p:cNvSpPr/>
          <p:nvPr/>
        </p:nvSpPr>
        <p:spPr>
          <a:xfrm rot="10800000">
            <a:off x="3866699" y="3021454"/>
            <a:ext cx="400574" cy="2885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699792" y="3659037"/>
            <a:ext cx="1656184" cy="406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 …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3851920" y="3659037"/>
            <a:ext cx="0" cy="418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이등변 삼각형 65"/>
          <p:cNvSpPr/>
          <p:nvPr/>
        </p:nvSpPr>
        <p:spPr>
          <a:xfrm rot="10800000">
            <a:off x="3866699" y="3741534"/>
            <a:ext cx="400574" cy="2885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699792" y="4379117"/>
            <a:ext cx="1656184" cy="406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3851920" y="4379117"/>
            <a:ext cx="0" cy="418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/>
          <p:cNvSpPr/>
          <p:nvPr/>
        </p:nvSpPr>
        <p:spPr>
          <a:xfrm rot="10800000">
            <a:off x="3866699" y="4461614"/>
            <a:ext cx="400574" cy="2885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091735" y="116632"/>
            <a:ext cx="33843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ON / OFF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79512" y="2606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593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1916832"/>
            <a:ext cx="33890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로그인화면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Main </a:t>
            </a:r>
            <a:r>
              <a:rPr lang="ko-KR" altLang="en-US" dirty="0" smtClean="0"/>
              <a:t>녹화화면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녹화파일리스트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재생포함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충격감지녹화화면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시동</a:t>
            </a:r>
            <a:r>
              <a:rPr lang="en-US" altLang="ko-KR" dirty="0" smtClean="0"/>
              <a:t>OFF)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설정 및 상세기능 화면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691680" y="2636912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691680" y="350100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064896" cy="4810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75656" y="2348880"/>
            <a:ext cx="597666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600" dirty="0" smtClean="0">
                <a:solidFill>
                  <a:srgbClr val="FF0000"/>
                </a:solidFill>
              </a:rPr>
              <a:t>화  면 </a:t>
            </a:r>
            <a:r>
              <a:rPr lang="en-US" altLang="ko-KR" sz="2800" b="1" spc="600" dirty="0" smtClean="0">
                <a:solidFill>
                  <a:srgbClr val="FF0000"/>
                </a:solidFill>
              </a:rPr>
              <a:t>U I</a:t>
            </a:r>
            <a:endParaRPr lang="ko-KR" altLang="en-US" sz="2800" b="1" spc="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2924944"/>
            <a:ext cx="597666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600" dirty="0" smtClean="0">
                <a:solidFill>
                  <a:srgbClr val="FF0000"/>
                </a:solidFill>
              </a:rPr>
              <a:t>기능분담구현</a:t>
            </a:r>
            <a:r>
              <a:rPr lang="en-US" altLang="ko-KR" sz="2800" b="1" spc="600" dirty="0" smtClean="0">
                <a:solidFill>
                  <a:srgbClr val="FF0000"/>
                </a:solidFill>
              </a:rPr>
              <a:t>/UI</a:t>
            </a:r>
            <a:r>
              <a:rPr lang="ko-KR" altLang="en-US" sz="2800" b="1" spc="600" dirty="0" smtClean="0">
                <a:solidFill>
                  <a:srgbClr val="FF0000"/>
                </a:solidFill>
              </a:rPr>
              <a:t>보</a:t>
            </a:r>
            <a:r>
              <a:rPr lang="ko-KR" altLang="en-US" sz="2800" b="1" spc="600" dirty="0" smtClean="0">
                <a:solidFill>
                  <a:srgbClr val="FF0000"/>
                </a:solidFill>
              </a:rPr>
              <a:t>완</a:t>
            </a:r>
            <a:endParaRPr lang="ko-KR" altLang="en-US" sz="2800" b="1" spc="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501008"/>
            <a:ext cx="597666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600" dirty="0" smtClean="0">
                <a:solidFill>
                  <a:srgbClr val="FF0000"/>
                </a:solidFill>
              </a:rPr>
              <a:t>기 능 구 현</a:t>
            </a:r>
            <a:endParaRPr lang="ko-KR" altLang="en-US" sz="2800" b="1" spc="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4077072"/>
            <a:ext cx="3456384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600" dirty="0" smtClean="0">
                <a:solidFill>
                  <a:srgbClr val="FF0000"/>
                </a:solidFill>
              </a:rPr>
              <a:t>화  면 </a:t>
            </a:r>
            <a:r>
              <a:rPr lang="en-US" altLang="ko-KR" sz="2800" b="1" spc="600" dirty="0" smtClean="0">
                <a:solidFill>
                  <a:srgbClr val="FF0000"/>
                </a:solidFill>
              </a:rPr>
              <a:t>U I</a:t>
            </a:r>
            <a:endParaRPr lang="ko-KR" altLang="en-US" sz="2800" b="1" spc="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6021288"/>
            <a:ext cx="3923928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600" dirty="0" smtClean="0">
                <a:solidFill>
                  <a:srgbClr val="FF0000"/>
                </a:solidFill>
              </a:rPr>
              <a:t>관리자</a:t>
            </a:r>
            <a:r>
              <a:rPr lang="en-US" altLang="ko-KR" sz="2800" b="1" spc="600" dirty="0" smtClean="0">
                <a:solidFill>
                  <a:srgbClr val="FF0000"/>
                </a:solidFill>
              </a:rPr>
              <a:t>APP</a:t>
            </a:r>
            <a:endParaRPr lang="ko-KR" altLang="en-US" sz="2800" b="1" spc="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445224"/>
            <a:ext cx="388843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600" dirty="0" smtClean="0">
                <a:solidFill>
                  <a:srgbClr val="FF0000"/>
                </a:solidFill>
              </a:rPr>
              <a:t>블랙박스</a:t>
            </a:r>
            <a:r>
              <a:rPr lang="en-US" altLang="ko-KR" sz="2800" b="1" spc="600" dirty="0" smtClean="0">
                <a:solidFill>
                  <a:srgbClr val="FF0000"/>
                </a:solidFill>
              </a:rPr>
              <a:t>APP</a:t>
            </a:r>
            <a:endParaRPr lang="ko-KR" altLang="en-US" sz="2800" b="1" spc="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4077072"/>
            <a:ext cx="252028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2800" b="1" spc="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33387510"/>
              </p:ext>
            </p:extLst>
          </p:nvPr>
        </p:nvGraphicFramePr>
        <p:xfrm>
          <a:off x="251520" y="1628800"/>
          <a:ext cx="8640960" cy="4625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9861"/>
                <a:gridCol w="1324475"/>
                <a:gridCol w="1872208"/>
                <a:gridCol w="3744416"/>
              </a:tblGrid>
              <a:tr h="1303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대분류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중분류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업무상세내역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업무상세설명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148576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통신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충격 감지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충격감지 사진 전송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시동이 꺼져 있을 때 충격을 감지하면 </a:t>
                      </a:r>
                      <a:r>
                        <a:rPr lang="en-US" altLang="ko-KR" sz="1200" kern="0" spc="0" dirty="0" smtClean="0">
                          <a:effectLst/>
                        </a:rPr>
                        <a:t>push</a:t>
                      </a:r>
                      <a:r>
                        <a:rPr lang="ko-KR" altLang="en-US" sz="1200" kern="0" spc="0" dirty="0" smtClean="0">
                          <a:effectLst/>
                        </a:rPr>
                        <a:t>메시지로 관리</a:t>
                      </a:r>
                      <a:r>
                        <a:rPr lang="en-US" altLang="ko-KR" sz="1200" kern="0" spc="0" dirty="0" smtClean="0">
                          <a:effectLst/>
                        </a:rPr>
                        <a:t>app</a:t>
                      </a:r>
                      <a:r>
                        <a:rPr lang="ko-KR" altLang="en-US" sz="1200" kern="0" spc="0" dirty="0" smtClean="0">
                          <a:effectLst/>
                        </a:rPr>
                        <a:t>에게 알리고 </a:t>
                      </a:r>
                      <a:r>
                        <a:rPr lang="ko-KR" altLang="en-US" sz="1200" kern="0" spc="0" dirty="0" err="1" smtClean="0">
                          <a:effectLst/>
                        </a:rPr>
                        <a:t>충격시</a:t>
                      </a:r>
                      <a:r>
                        <a:rPr lang="ko-KR" altLang="en-US" sz="1200" kern="0" spc="0" dirty="0" smtClean="0">
                          <a:effectLst/>
                        </a:rPr>
                        <a:t> 사진을 촬영하여 전송한다</a:t>
                      </a:r>
                      <a:r>
                        <a:rPr lang="en-US" altLang="ko-KR" sz="1200" kern="0" spc="0" dirty="0" smtClean="0">
                          <a:effectLst/>
                        </a:rPr>
                        <a:t>.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858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충격 </a:t>
                      </a:r>
                      <a:r>
                        <a:rPr lang="en-US" altLang="ko-KR" sz="1200" dirty="0" smtClean="0"/>
                        <a:t>push </a:t>
                      </a:r>
                      <a:r>
                        <a:rPr lang="ko-KR" altLang="en-US" sz="1200" dirty="0" smtClean="0"/>
                        <a:t>알림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시동이 꺼져 있을 때 충격을 감지하면 등록된 관리자 </a:t>
                      </a:r>
                      <a:r>
                        <a:rPr lang="en-US" altLang="ko-KR" sz="1200" kern="0" spc="0" dirty="0" smtClean="0">
                          <a:effectLst/>
                        </a:rPr>
                        <a:t>app</a:t>
                      </a:r>
                      <a:r>
                        <a:rPr lang="ko-KR" altLang="en-US" sz="1200" kern="0" spc="0" dirty="0" smtClean="0">
                          <a:effectLst/>
                        </a:rPr>
                        <a:t>에게 </a:t>
                      </a:r>
                      <a:r>
                        <a:rPr lang="en-US" altLang="ko-KR" sz="1200" kern="0" spc="0" dirty="0" smtClean="0">
                          <a:effectLst/>
                        </a:rPr>
                        <a:t>push</a:t>
                      </a:r>
                      <a:r>
                        <a:rPr lang="ko-KR" altLang="en-US" sz="1200" kern="0" spc="0" dirty="0" smtClean="0">
                          <a:effectLst/>
                        </a:rPr>
                        <a:t>메시지를 전송한다</a:t>
                      </a:r>
                      <a:r>
                        <a:rPr lang="en-US" altLang="ko-KR" sz="1200" kern="0" spc="0" dirty="0" smtClean="0">
                          <a:effectLst/>
                        </a:rPr>
                        <a:t>.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858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저장 방식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애니메이션 변환 백업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영상 </a:t>
                      </a:r>
                      <a:r>
                        <a:rPr lang="ko-KR" altLang="en-US" sz="1200" kern="0" spc="0" dirty="0" err="1">
                          <a:effectLst/>
                        </a:rPr>
                        <a:t>백업시</a:t>
                      </a:r>
                      <a:r>
                        <a:rPr lang="ko-KR" altLang="en-US" sz="1200" kern="0" spc="0" dirty="0">
                          <a:effectLst/>
                        </a:rPr>
                        <a:t> 데이터 사용량과 대용량 파일전송의 문제를 해결하기 위해 동영상 파일을 애니메이션으로 변환하여 동영상의 크기를 큰 폭으로 줄여 서버에 저장한다</a:t>
                      </a:r>
                      <a:r>
                        <a:rPr lang="en-US" altLang="ko-KR" sz="1200" kern="0" spc="0" dirty="0">
                          <a:effectLst/>
                        </a:rPr>
                        <a:t>. </a:t>
                      </a:r>
                      <a:r>
                        <a:rPr lang="ko-KR" altLang="en-US" sz="1200" kern="0" spc="0" dirty="0">
                          <a:effectLst/>
                        </a:rPr>
                        <a:t>원본파일을 보려면 백업 주기 안에 기기에서 확인할 수 있다</a:t>
                      </a:r>
                      <a:r>
                        <a:rPr lang="en-US" altLang="ko-KR" sz="1200" kern="0" spc="0" dirty="0">
                          <a:effectLst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1858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백업 주기 설정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기본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백업주기를 설정하여 기기의 메모리가 작아도 상관없이 동영상을 저장 할 수 있다</a:t>
                      </a:r>
                      <a:r>
                        <a:rPr lang="en-US" altLang="ko-KR" sz="1200" kern="0" spc="0" dirty="0">
                          <a:effectLst/>
                        </a:rPr>
                        <a:t>. </a:t>
                      </a:r>
                      <a:r>
                        <a:rPr lang="ko-KR" altLang="en-US" sz="1200" kern="0" spc="0" dirty="0">
                          <a:effectLst/>
                        </a:rPr>
                        <a:t>주기가 지난 파일은 </a:t>
                      </a:r>
                      <a:r>
                        <a:rPr lang="ko-KR" altLang="en-US" sz="1200" kern="0" spc="0" dirty="0" smtClean="0">
                          <a:effectLst/>
                        </a:rPr>
                        <a:t>서버로 전송하고 </a:t>
                      </a:r>
                      <a:r>
                        <a:rPr lang="ko-KR" altLang="en-US" sz="1200" kern="0" spc="0" dirty="0">
                          <a:effectLst/>
                        </a:rPr>
                        <a:t>주기초과 파일은 삭제하여 기기의 디스크 용량과 상관없이 영상을 보관 할 수 있다</a:t>
                      </a:r>
                      <a:r>
                        <a:rPr lang="en-US" altLang="ko-KR" sz="1200" kern="0" spc="0" dirty="0">
                          <a:effectLst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747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5433879"/>
              </p:ext>
            </p:extLst>
          </p:nvPr>
        </p:nvGraphicFramePr>
        <p:xfrm>
          <a:off x="179512" y="395868"/>
          <a:ext cx="8640960" cy="6364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9861"/>
                <a:gridCol w="1324475"/>
                <a:gridCol w="1656184"/>
                <a:gridCol w="3960440"/>
              </a:tblGrid>
              <a:tr h="185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대분류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중분류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업무상세설명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업무상세설명</a:t>
                      </a:r>
                      <a:endParaRPr lang="ko-KR" altLang="en-US" sz="1200" dirty="0"/>
                    </a:p>
                  </a:txBody>
                  <a:tcPr marL="64770" marR="64770" marT="17907" marB="17907" anchor="ctr"/>
                </a:tc>
              </a:tr>
              <a:tr h="185817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추가 기능</a:t>
                      </a:r>
                      <a:endParaRPr lang="ko-KR" altLang="en-US" sz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도로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전방 차선 </a:t>
                      </a:r>
                      <a:r>
                        <a:rPr lang="ko-KR" altLang="en-US" sz="1200" dirty="0" err="1" smtClean="0"/>
                        <a:t>경보음</a:t>
                      </a:r>
                      <a:endParaRPr lang="ko-KR" altLang="en-US" sz="1200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동영상을 촬영하면서 영상을 분석하여 차선이 유지 되지 않고 차선을 물고 </a:t>
                      </a:r>
                      <a:r>
                        <a:rPr lang="ko-KR" altLang="en-US" sz="1000" kern="0" spc="0" dirty="0" err="1">
                          <a:effectLst/>
                        </a:rPr>
                        <a:t>있을시</a:t>
                      </a:r>
                      <a:r>
                        <a:rPr lang="ko-KR" altLang="en-US" sz="1000" kern="0" spc="0" dirty="0">
                          <a:effectLst/>
                        </a:rPr>
                        <a:t> 차선유지 경고음을 발생시킨다</a:t>
                      </a:r>
                      <a:r>
                        <a:rPr lang="en-US" altLang="ko-KR" sz="1000" kern="0" spc="0" dirty="0"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0000"/>
                    </a:solidFill>
                  </a:tcPr>
                </a:tc>
              </a:tr>
              <a:tr h="1858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도로 정보 알림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공공 </a:t>
                      </a:r>
                      <a:r>
                        <a:rPr lang="en-US" altLang="ko-KR" sz="1100" kern="0" spc="0" dirty="0">
                          <a:effectLst/>
                        </a:rPr>
                        <a:t>DB </a:t>
                      </a:r>
                      <a:r>
                        <a:rPr lang="ko-KR" altLang="en-US" sz="1100" kern="0" spc="0" dirty="0">
                          <a:effectLst/>
                        </a:rPr>
                        <a:t>도로정보를 기기에 저장하거나 서버와 통신하여 가져와서 기기의 </a:t>
                      </a:r>
                      <a:r>
                        <a:rPr lang="en-US" altLang="ko-KR" sz="1100" kern="0" spc="0" dirty="0">
                          <a:effectLst/>
                        </a:rPr>
                        <a:t>GPS</a:t>
                      </a:r>
                      <a:r>
                        <a:rPr lang="ko-KR" altLang="en-US" sz="1100" kern="0" spc="0" dirty="0">
                          <a:effectLst/>
                        </a:rPr>
                        <a:t>값과 연결시켜 현재 도로정보를 알려준다</a:t>
                      </a:r>
                      <a:r>
                        <a:rPr lang="en-US" altLang="ko-KR" sz="1100" kern="0" spc="0" dirty="0"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0000"/>
                    </a:solidFill>
                  </a:tcPr>
                </a:tc>
              </a:tr>
              <a:tr h="1858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도로별</a:t>
                      </a:r>
                      <a:r>
                        <a:rPr lang="ko-KR" altLang="en-US" sz="1200" dirty="0" smtClean="0"/>
                        <a:t> 과속 </a:t>
                      </a:r>
                      <a:r>
                        <a:rPr lang="ko-KR" altLang="en-US" sz="1200" dirty="0" err="1" smtClean="0"/>
                        <a:t>경보음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가져온 공공 </a:t>
                      </a:r>
                      <a:r>
                        <a:rPr lang="en-US" altLang="ko-KR" sz="1100" kern="0" spc="0" dirty="0">
                          <a:effectLst/>
                        </a:rPr>
                        <a:t>DB </a:t>
                      </a:r>
                      <a:r>
                        <a:rPr lang="ko-KR" altLang="en-US" sz="1100" kern="0" spc="0" dirty="0">
                          <a:effectLst/>
                        </a:rPr>
                        <a:t>도로 정보를 활용해 현재 위치한 도로의 규정속도와 차량의 속도를 비교하여 과속일 경우 과속경고음을 발생시킨다</a:t>
                      </a:r>
                      <a:r>
                        <a:rPr lang="en-US" altLang="ko-KR" sz="1100" kern="0" spc="0" dirty="0"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0000"/>
                    </a:solidFill>
                  </a:tcPr>
                </a:tc>
              </a:tr>
              <a:tr h="1858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기타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OBD-2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디스플레이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OBD-2 </a:t>
                      </a:r>
                      <a:r>
                        <a:rPr lang="ko-KR" altLang="en-US" sz="1000" kern="0" spc="0" dirty="0">
                          <a:effectLst/>
                        </a:rPr>
                        <a:t>지원 차량의 경우 </a:t>
                      </a:r>
                      <a:r>
                        <a:rPr lang="ko-KR" altLang="en-US" sz="1000" kern="0" spc="0" dirty="0" err="1">
                          <a:effectLst/>
                        </a:rPr>
                        <a:t>블루투스로</a:t>
                      </a:r>
                      <a:r>
                        <a:rPr lang="ko-KR" altLang="en-US" sz="1000" kern="0" spc="0" dirty="0">
                          <a:effectLst/>
                        </a:rPr>
                        <a:t> 차량정보를 받아와 화면에 보여준다</a:t>
                      </a:r>
                      <a:r>
                        <a:rPr lang="en-US" altLang="ko-KR" sz="1000" kern="0" spc="0" dirty="0">
                          <a:effectLst/>
                        </a:rPr>
                        <a:t>. </a:t>
                      </a:r>
                      <a:r>
                        <a:rPr lang="ko-KR" altLang="en-US" sz="1000" kern="0" spc="0" dirty="0" err="1">
                          <a:effectLst/>
                        </a:rPr>
                        <a:t>타이어압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연료잔량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오일 교체시기 등을 화면에 보여준다</a:t>
                      </a:r>
                      <a:r>
                        <a:rPr lang="en-US" altLang="ko-KR" sz="1000" kern="0" spc="0" dirty="0"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0000"/>
                    </a:solidFill>
                  </a:tcPr>
                </a:tc>
              </a:tr>
              <a:tr h="1858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결함여부 검사 모듈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effectLst/>
                        </a:rPr>
                        <a:t>스마트폰</a:t>
                      </a:r>
                      <a:r>
                        <a:rPr lang="ko-KR" altLang="en-US" sz="1100" kern="0" spc="0" dirty="0">
                          <a:effectLst/>
                        </a:rPr>
                        <a:t> 공 기계는 중고이므로 모든 센서 및 하드웨어가 정상적으로 작동하지 않으면 해당 </a:t>
                      </a:r>
                      <a:r>
                        <a:rPr lang="en-US" altLang="ko-KR" sz="1100" kern="0" spc="0" dirty="0">
                          <a:effectLst/>
                        </a:rPr>
                        <a:t>app</a:t>
                      </a:r>
                      <a:r>
                        <a:rPr lang="ko-KR" altLang="en-US" sz="1100" kern="0" spc="0" dirty="0">
                          <a:effectLst/>
                        </a:rPr>
                        <a:t>을 정상적으로 사용할 수 없게 된다</a:t>
                      </a:r>
                      <a:r>
                        <a:rPr lang="en-US" altLang="ko-KR" sz="1100" kern="0" spc="0" dirty="0">
                          <a:effectLst/>
                        </a:rPr>
                        <a:t>. </a:t>
                      </a:r>
                      <a:r>
                        <a:rPr lang="ko-KR" altLang="en-US" sz="1100" kern="0" spc="0" dirty="0" err="1">
                          <a:effectLst/>
                        </a:rPr>
                        <a:t>이에따른</a:t>
                      </a:r>
                      <a:r>
                        <a:rPr lang="ko-KR" altLang="en-US" sz="1100" kern="0" spc="0" dirty="0">
                          <a:effectLst/>
                        </a:rPr>
                        <a:t> 해결방안으로 </a:t>
                      </a:r>
                      <a:r>
                        <a:rPr lang="en-US" altLang="ko-KR" sz="1100" kern="0" spc="0" dirty="0">
                          <a:effectLst/>
                        </a:rPr>
                        <a:t>App</a:t>
                      </a:r>
                      <a:r>
                        <a:rPr lang="ko-KR" altLang="en-US" sz="1100" kern="0" spc="0" dirty="0">
                          <a:effectLst/>
                        </a:rPr>
                        <a:t>을 설치 시 결함이 있는지를 확인하는 작업을 거치게 하여 결함여부 결과를 알려준다</a:t>
                      </a:r>
                      <a:r>
                        <a:rPr lang="en-US" altLang="ko-KR" sz="1100" kern="0" spc="0" dirty="0"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FF00"/>
                    </a:solidFill>
                  </a:tcPr>
                </a:tc>
              </a:tr>
              <a:tr h="18581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 </a:t>
                      </a:r>
                      <a:r>
                        <a:rPr lang="en-US" altLang="ko-KR" sz="1200" dirty="0" smtClean="0"/>
                        <a:t>App </a:t>
                      </a:r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백업데이터 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백업데이터를 서버에 전송하고 </a:t>
                      </a:r>
                      <a:r>
                        <a:rPr lang="ko-KR" altLang="en-US" sz="1100" kern="0" spc="0" dirty="0" err="1">
                          <a:effectLst/>
                        </a:rPr>
                        <a:t>기기별로</a:t>
                      </a:r>
                      <a:r>
                        <a:rPr lang="ko-KR" altLang="en-US" sz="1100" kern="0" spc="0" dirty="0">
                          <a:effectLst/>
                        </a:rPr>
                        <a:t> 관리계정을 두어 </a:t>
                      </a:r>
                      <a:r>
                        <a:rPr lang="ko-KR" altLang="en-US" sz="1100" kern="0" spc="0" dirty="0" err="1">
                          <a:effectLst/>
                        </a:rPr>
                        <a:t>웹서버에서</a:t>
                      </a:r>
                      <a:r>
                        <a:rPr lang="ko-KR" altLang="en-US" sz="1100" kern="0" spc="0" dirty="0">
                          <a:effectLst/>
                        </a:rPr>
                        <a:t> 쉽게 영상을 보거나 삭제하는 관리를 할 수 있다</a:t>
                      </a:r>
                      <a:r>
                        <a:rPr lang="en-US" altLang="ko-KR" sz="1100" kern="0" spc="0" dirty="0"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1858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충격알림</a:t>
                      </a:r>
                      <a:r>
                        <a:rPr lang="ko-KR" altLang="en-US" sz="1200" dirty="0" smtClean="0"/>
                        <a:t> 메시지 수신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관리계정에 등록하고 관리자 </a:t>
                      </a:r>
                      <a:r>
                        <a:rPr lang="en-US" altLang="ko-KR" sz="1100" kern="0" spc="0" dirty="0">
                          <a:effectLst/>
                        </a:rPr>
                        <a:t>App</a:t>
                      </a:r>
                      <a:r>
                        <a:rPr lang="ko-KR" altLang="en-US" sz="1100" kern="0" spc="0" dirty="0">
                          <a:effectLst/>
                        </a:rPr>
                        <a:t>을 자신의 </a:t>
                      </a:r>
                      <a:r>
                        <a:rPr lang="ko-KR" altLang="en-US" sz="1100" kern="0" spc="0" dirty="0" err="1">
                          <a:effectLst/>
                        </a:rPr>
                        <a:t>스마트폰에</a:t>
                      </a:r>
                      <a:r>
                        <a:rPr lang="ko-KR" altLang="en-US" sz="1100" kern="0" spc="0" dirty="0">
                          <a:effectLst/>
                        </a:rPr>
                        <a:t> 설치하면 기기에서 충격이 발생 시 자신의 </a:t>
                      </a:r>
                      <a:r>
                        <a:rPr lang="ko-KR" altLang="en-US" sz="1100" kern="0" spc="0" dirty="0" err="1">
                          <a:effectLst/>
                        </a:rPr>
                        <a:t>스마트폰에서</a:t>
                      </a:r>
                      <a:r>
                        <a:rPr lang="ko-KR" altLang="en-US" sz="1100" kern="0" spc="0" dirty="0">
                          <a:effectLst/>
                        </a:rPr>
                        <a:t> </a:t>
                      </a:r>
                      <a:r>
                        <a:rPr lang="ko-KR" altLang="en-US" sz="1100" kern="0" spc="0" dirty="0" err="1">
                          <a:effectLst/>
                        </a:rPr>
                        <a:t>푸쉬</a:t>
                      </a:r>
                      <a:r>
                        <a:rPr lang="ko-KR" altLang="en-US" sz="1100" kern="0" spc="0" dirty="0">
                          <a:effectLst/>
                        </a:rPr>
                        <a:t> 알림을 받아볼 수 있다</a:t>
                      </a:r>
                      <a:r>
                        <a:rPr lang="en-US" altLang="ko-KR" sz="1100" kern="0" spc="0" dirty="0">
                          <a:effectLst/>
                        </a:rPr>
                        <a:t>. </a:t>
                      </a:r>
                      <a:r>
                        <a:rPr lang="ko-KR" altLang="en-US" sz="1100" kern="0" spc="0" dirty="0">
                          <a:effectLst/>
                        </a:rPr>
                        <a:t>안방에서도 </a:t>
                      </a:r>
                      <a:r>
                        <a:rPr lang="ko-KR" altLang="en-US" sz="1100" kern="0" spc="0" dirty="0" err="1">
                          <a:effectLst/>
                        </a:rPr>
                        <a:t>내차에</a:t>
                      </a:r>
                      <a:r>
                        <a:rPr lang="ko-KR" altLang="en-US" sz="1100" kern="0" spc="0" dirty="0">
                          <a:effectLst/>
                        </a:rPr>
                        <a:t> 충격이 생겼는지를 바로 확인 할 수 있다</a:t>
                      </a:r>
                      <a:r>
                        <a:rPr lang="en-US" altLang="ko-KR" sz="1100" kern="0" spc="0" dirty="0"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FF00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관리용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웹서버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관리용 </a:t>
                      </a:r>
                      <a:r>
                        <a:rPr lang="ko-KR" altLang="en-US" sz="1100" kern="0" spc="0" dirty="0" err="1">
                          <a:effectLst/>
                        </a:rPr>
                        <a:t>웹서버를</a:t>
                      </a:r>
                      <a:r>
                        <a:rPr lang="ko-KR" altLang="en-US" sz="1100" kern="0" spc="0" dirty="0">
                          <a:effectLst/>
                        </a:rPr>
                        <a:t> 따로 구축해 </a:t>
                      </a:r>
                      <a:r>
                        <a:rPr lang="en-US" altLang="ko-KR" sz="1100" kern="0" spc="0" dirty="0">
                          <a:effectLst/>
                        </a:rPr>
                        <a:t>push</a:t>
                      </a:r>
                      <a:r>
                        <a:rPr lang="ko-KR" altLang="en-US" sz="1100" kern="0" spc="0" dirty="0">
                          <a:effectLst/>
                        </a:rPr>
                        <a:t>메시지 처리 및 동영상관리 작업을 어디에서든 </a:t>
                      </a:r>
                      <a:r>
                        <a:rPr lang="ko-KR" altLang="en-US" sz="1100" kern="0" spc="0" dirty="0" err="1">
                          <a:effectLst/>
                        </a:rPr>
                        <a:t>웹페이지를</a:t>
                      </a:r>
                      <a:r>
                        <a:rPr lang="ko-KR" altLang="en-US" sz="1100" kern="0" spc="0" dirty="0">
                          <a:effectLst/>
                        </a:rPr>
                        <a:t> 통해 할 수 있다</a:t>
                      </a:r>
                      <a:r>
                        <a:rPr lang="en-US" altLang="ko-KR" sz="1100" kern="0" spc="0" dirty="0">
                          <a:effectLst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31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1151976"/>
              </p:ext>
            </p:extLst>
          </p:nvPr>
        </p:nvGraphicFramePr>
        <p:xfrm>
          <a:off x="179512" y="620688"/>
          <a:ext cx="8748465" cy="5819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693"/>
                <a:gridCol w="1749693"/>
                <a:gridCol w="2114924"/>
                <a:gridCol w="1384462"/>
                <a:gridCol w="1749693"/>
              </a:tblGrid>
              <a:tr h="646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Activity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상세기간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6499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착수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수행계획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04.06 – 04.20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6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기능정의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04.21 – 04.27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622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04.05 – 5.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62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로직</a:t>
                      </a:r>
                      <a:r>
                        <a:rPr lang="ko-KR" altLang="en-US" dirty="0" smtClean="0"/>
                        <a:t> 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 – 7. 20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46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 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 21 – 9.30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622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단위 테스트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10.01 – 11.01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462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통합 테스트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46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 보고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11.30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859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2204864"/>
            <a:ext cx="5832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400" b="1" dirty="0" smtClean="0"/>
              <a:t>블랙박스 </a:t>
            </a:r>
            <a:r>
              <a:rPr lang="en-US" altLang="ko-KR" sz="4400" b="1" dirty="0" smtClean="0"/>
              <a:t>APP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관리자용 </a:t>
            </a:r>
            <a:r>
              <a:rPr lang="en-US" altLang="ko-KR" dirty="0" smtClean="0"/>
              <a:t>APP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동영상관리 </a:t>
            </a:r>
            <a:r>
              <a:rPr lang="ko-KR" altLang="en-US" dirty="0" err="1" smtClean="0"/>
              <a:t>웹서버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5916" y="714788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화면 </a:t>
            </a:r>
            <a:r>
              <a:rPr lang="en-US" altLang="ko-KR" sz="3200" dirty="0" smtClean="0"/>
              <a:t>UI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2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200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91880" y="3140968"/>
            <a:ext cx="266429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91880" y="4581128"/>
            <a:ext cx="266429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42977" y="34603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</a:t>
            </a:r>
            <a:r>
              <a:rPr lang="ko-KR" altLang="en-US" dirty="0"/>
              <a:t>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3212" y="46438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</a:t>
            </a:r>
            <a:r>
              <a:rPr lang="ko-KR" altLang="en-US" dirty="0"/>
              <a:t>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75656" y="692696"/>
            <a:ext cx="597666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Sensitive</a:t>
            </a:r>
          </a:p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620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1078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5273" y="1714500"/>
            <a:ext cx="6804248" cy="4293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동영상 </a:t>
            </a:r>
            <a:r>
              <a:rPr lang="ko-KR" altLang="en-US" dirty="0" err="1" smtClean="0"/>
              <a:t>촬영중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483768" cy="90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블랙박스 이름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380312" y="2708920"/>
            <a:ext cx="1224136" cy="115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58508" y="72008"/>
            <a:ext cx="2267744" cy="764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412527" y="4365104"/>
            <a:ext cx="1224136" cy="115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목록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6007596"/>
            <a:ext cx="1872208" cy="44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백그라운드녹화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59832" y="18864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98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5273" y="1714500"/>
            <a:ext cx="6804248" cy="4293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동영상 </a:t>
            </a:r>
            <a:r>
              <a:rPr lang="ko-KR" altLang="en-US" dirty="0" err="1" smtClean="0"/>
              <a:t>촬영중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483768" cy="90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블랙박스 이름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380312" y="2708920"/>
            <a:ext cx="1224136" cy="115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58508" y="72008"/>
            <a:ext cx="2267744" cy="764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412527" y="4365104"/>
            <a:ext cx="1224136" cy="115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목록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49052" y="2569488"/>
            <a:ext cx="5904656" cy="32403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충격이 감지 되었습니다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자동 신고를 원하지 않는 경우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확인 클릭 안 할 경우 자동 신고 됨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211960" y="4133370"/>
            <a:ext cx="1008112" cy="463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18864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706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0968" y="924773"/>
            <a:ext cx="2016224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30968" y="2364933"/>
            <a:ext cx="2016224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0968" y="3805093"/>
            <a:ext cx="2016224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0968" y="5236894"/>
            <a:ext cx="2016224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79912" y="1816846"/>
            <a:ext cx="4104456" cy="34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09717" y="6237311"/>
            <a:ext cx="4104456" cy="34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79912" y="4892907"/>
            <a:ext cx="4104456" cy="34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09717" y="3284984"/>
            <a:ext cx="4104456" cy="34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3386576">
            <a:off x="1337944" y="1312405"/>
            <a:ext cx="606950" cy="67967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0968" y="476672"/>
            <a:ext cx="10924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823392" y="485056"/>
            <a:ext cx="1524472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전체삭제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23528" y="1484784"/>
            <a:ext cx="216024" cy="160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02557" y="3004978"/>
            <a:ext cx="216024" cy="160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02557" y="4339082"/>
            <a:ext cx="216024" cy="160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2557" y="5765040"/>
            <a:ext cx="216024" cy="160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76256" y="0"/>
            <a:ext cx="2267744" cy="764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0" name="직각 삼각형 19"/>
          <p:cNvSpPr/>
          <p:nvPr/>
        </p:nvSpPr>
        <p:spPr>
          <a:xfrm rot="13386576">
            <a:off x="1305601" y="2833640"/>
            <a:ext cx="606950" cy="67967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/>
          <p:cNvSpPr/>
          <p:nvPr/>
        </p:nvSpPr>
        <p:spPr>
          <a:xfrm rot="13386576">
            <a:off x="1305602" y="4208674"/>
            <a:ext cx="606950" cy="67967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 rot="13386576">
            <a:off x="1305601" y="5617136"/>
            <a:ext cx="606950" cy="67967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635896" y="4046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753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698</Words>
  <Application>Microsoft Office PowerPoint</Application>
  <PresentationFormat>화면 슬라이드 쇼(4:3)</PresentationFormat>
  <Paragraphs>176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HongSK</dc:creator>
  <cp:lastModifiedBy>hwan</cp:lastModifiedBy>
  <cp:revision>22</cp:revision>
  <dcterms:created xsi:type="dcterms:W3CDTF">2014-07-13T05:40:42Z</dcterms:created>
  <dcterms:modified xsi:type="dcterms:W3CDTF">2014-08-02T04:08:06Z</dcterms:modified>
</cp:coreProperties>
</file>