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9" r:id="rId3"/>
    <p:sldId id="269" r:id="rId4"/>
    <p:sldId id="351" r:id="rId5"/>
    <p:sldId id="337" r:id="rId6"/>
    <p:sldId id="338" r:id="rId7"/>
    <p:sldId id="353" r:id="rId8"/>
    <p:sldId id="343" r:id="rId9"/>
    <p:sldId id="340" r:id="rId10"/>
    <p:sldId id="268" r:id="rId11"/>
    <p:sldId id="347" r:id="rId12"/>
    <p:sldId id="34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70D0D"/>
    <a:srgbClr val="E53B3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94660"/>
  </p:normalViewPr>
  <p:slideViewPr>
    <p:cSldViewPr>
      <p:cViewPr varScale="1">
        <p:scale>
          <a:sx n="67" d="100"/>
          <a:sy n="67" d="100"/>
        </p:scale>
        <p:origin x="-96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1890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15A2C-8E0F-49E4-81BC-1B15F7C2F39A}" type="datetimeFigureOut">
              <a:rPr lang="ko-KR" altLang="en-US" smtClean="0"/>
              <a:pPr/>
              <a:t>2014-05-15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FB852-D213-413B-A47F-B92DBEB78D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51663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09E8B-FD3B-441B-9295-D2BEFA28F23A}" type="datetimeFigureOut">
              <a:rPr lang="ko-KR" altLang="en-US" smtClean="0"/>
              <a:pPr/>
              <a:t>2014-05-15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15567-E1FC-49A3-8A25-FFE2C1DFDA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669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15567-E1FC-49A3-8A25-FFE2C1DFDA1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15567-E1FC-49A3-8A25-FFE2C1DFDA1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5860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15567-E1FC-49A3-8A25-FFE2C1DFDA1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5860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15567-E1FC-49A3-8A25-FFE2C1DFDA1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5860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15567-E1FC-49A3-8A25-FFE2C1DFDA1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5860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15567-E1FC-49A3-8A25-FFE2C1DFDA1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5860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15567-E1FC-49A3-8A25-FFE2C1DFDA1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5860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15567-E1FC-49A3-8A25-FFE2C1DFDA1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5860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1146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16538" eaLnBrk="0" hangingPunct="0">
              <a:lnSpc>
                <a:spcPct val="190000"/>
              </a:lnSpc>
              <a:spcBef>
                <a:spcPct val="0"/>
              </a:spcBef>
              <a:spcAft>
                <a:spcPts val="700"/>
              </a:spcAft>
              <a:buSzPct val="90000"/>
              <a:buFont typeface="Wingdings" pitchFamily="2" charset="2"/>
              <a:buChar char="l"/>
              <a:defRPr kumimoji="1" sz="140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6573" indent="-287510" algn="l" defTabSz="916538" eaLnBrk="0" hangingPunct="0">
              <a:lnSpc>
                <a:spcPct val="190000"/>
              </a:lnSpc>
              <a:spcBef>
                <a:spcPct val="0"/>
              </a:spcBef>
              <a:spcAft>
                <a:spcPts val="700"/>
              </a:spcAft>
              <a:buSzPct val="90000"/>
              <a:buFont typeface="Wingdings" pitchFamily="2" charset="2"/>
              <a:buChar char="l"/>
              <a:defRPr kumimoji="1" sz="140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8452" indent="-230326" algn="l" defTabSz="916538" eaLnBrk="0" hangingPunct="0">
              <a:lnSpc>
                <a:spcPct val="190000"/>
              </a:lnSpc>
              <a:spcBef>
                <a:spcPct val="0"/>
              </a:spcBef>
              <a:spcAft>
                <a:spcPts val="700"/>
              </a:spcAft>
              <a:buSzPct val="90000"/>
              <a:buFont typeface="Wingdings" pitchFamily="2" charset="2"/>
              <a:buChar char="l"/>
              <a:defRPr kumimoji="1" sz="140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7514" indent="-228737" algn="l" defTabSz="916538" eaLnBrk="0" hangingPunct="0">
              <a:lnSpc>
                <a:spcPct val="190000"/>
              </a:lnSpc>
              <a:spcBef>
                <a:spcPct val="0"/>
              </a:spcBef>
              <a:spcAft>
                <a:spcPts val="700"/>
              </a:spcAft>
              <a:buSzPct val="90000"/>
              <a:buFont typeface="Wingdings" pitchFamily="2" charset="2"/>
              <a:buChar char="l"/>
              <a:defRPr kumimoji="1" sz="140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66577" indent="-228737" algn="l" defTabSz="916538" eaLnBrk="0" hangingPunct="0">
              <a:lnSpc>
                <a:spcPct val="190000"/>
              </a:lnSpc>
              <a:spcBef>
                <a:spcPct val="0"/>
              </a:spcBef>
              <a:spcAft>
                <a:spcPts val="700"/>
              </a:spcAft>
              <a:buSzPct val="90000"/>
              <a:buFont typeface="Wingdings" pitchFamily="2" charset="2"/>
              <a:buChar char="l"/>
              <a:defRPr kumimoji="1" sz="140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24052" indent="-228737" defTabSz="916538" eaLnBrk="0" fontAlgn="base" hangingPunct="0">
              <a:lnSpc>
                <a:spcPct val="190000"/>
              </a:lnSpc>
              <a:spcBef>
                <a:spcPct val="0"/>
              </a:spcBef>
              <a:spcAft>
                <a:spcPts val="700"/>
              </a:spcAft>
              <a:buSzPct val="90000"/>
              <a:buFont typeface="Wingdings" pitchFamily="2" charset="2"/>
              <a:buChar char="l"/>
              <a:defRPr kumimoji="1" sz="140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81526" indent="-228737" defTabSz="916538" eaLnBrk="0" fontAlgn="base" hangingPunct="0">
              <a:lnSpc>
                <a:spcPct val="190000"/>
              </a:lnSpc>
              <a:spcBef>
                <a:spcPct val="0"/>
              </a:spcBef>
              <a:spcAft>
                <a:spcPts val="700"/>
              </a:spcAft>
              <a:buSzPct val="90000"/>
              <a:buFont typeface="Wingdings" pitchFamily="2" charset="2"/>
              <a:buChar char="l"/>
              <a:defRPr kumimoji="1" sz="140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39000" indent="-228737" defTabSz="916538" eaLnBrk="0" fontAlgn="base" hangingPunct="0">
              <a:lnSpc>
                <a:spcPct val="190000"/>
              </a:lnSpc>
              <a:spcBef>
                <a:spcPct val="0"/>
              </a:spcBef>
              <a:spcAft>
                <a:spcPts val="700"/>
              </a:spcAft>
              <a:buSzPct val="90000"/>
              <a:buFont typeface="Wingdings" pitchFamily="2" charset="2"/>
              <a:buChar char="l"/>
              <a:defRPr kumimoji="1" sz="140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96474" indent="-228737" defTabSz="916538" eaLnBrk="0" fontAlgn="base" hangingPunct="0">
              <a:lnSpc>
                <a:spcPct val="190000"/>
              </a:lnSpc>
              <a:spcBef>
                <a:spcPct val="0"/>
              </a:spcBef>
              <a:spcAft>
                <a:spcPts val="700"/>
              </a:spcAft>
              <a:buSzPct val="90000"/>
              <a:buFont typeface="Wingdings" pitchFamily="2" charset="2"/>
              <a:buChar char="l"/>
              <a:defRPr kumimoji="1" sz="140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algn="r" eaLnBrk="1" hangingPunct="1">
              <a:lnSpc>
                <a:spcPct val="100000"/>
              </a:lnSpc>
              <a:spcAft>
                <a:spcPct val="0"/>
              </a:spcAft>
              <a:buSzTx/>
              <a:buFontTx/>
              <a:buNone/>
            </a:pPr>
            <a:fld id="{83FE4F1E-8E64-460F-B419-201004CB69FD}" type="slidenum">
              <a:rPr lang="en-US" altLang="ko-KR" sz="1200">
                <a:solidFill>
                  <a:schemeClr val="tx1"/>
                </a:solidFill>
                <a:latin typeface="굴림" charset="-127"/>
                <a:ea typeface="굴림" charset="-127"/>
              </a:rPr>
              <a:pPr algn="r" eaLnBrk="1" hangingPunct="1">
                <a:lnSpc>
                  <a:spcPct val="100000"/>
                </a:lnSpc>
                <a:spcAft>
                  <a:spcPct val="0"/>
                </a:spcAft>
                <a:buSzTx/>
                <a:buFontTx/>
                <a:buNone/>
              </a:pPr>
              <a:t>11</a:t>
            </a:fld>
            <a:endParaRPr lang="en-US" altLang="ko-KR" sz="120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55576" y="2276873"/>
            <a:ext cx="7680960" cy="86409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11560" y="188640"/>
            <a:ext cx="6934218" cy="771508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cxnSp>
        <p:nvCxnSpPr>
          <p:cNvPr id="11" name="Straight Connector 17"/>
          <p:cNvCxnSpPr/>
          <p:nvPr userDrawn="1"/>
        </p:nvCxnSpPr>
        <p:spPr>
          <a:xfrm>
            <a:off x="0" y="1000108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B7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6876256" y="0"/>
            <a:ext cx="648072" cy="1166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7524328" y="0"/>
            <a:ext cx="648072" cy="1166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8172400" y="0"/>
            <a:ext cx="648072" cy="1166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 userDrawn="1"/>
        </p:nvCxnSpPr>
        <p:spPr>
          <a:xfrm rot="5400000">
            <a:off x="127734" y="680558"/>
            <a:ext cx="407772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bg1">
                    <a:lumMod val="65000"/>
                    <a:lumOff val="35000"/>
                    <a:alpha val="65000"/>
                  </a:schemeClr>
                </a:solidFill>
              </a:defRPr>
            </a:lvl1pPr>
          </a:lstStyle>
          <a:p>
            <a:fld id="{1EA84DB5-B33D-4A19-A725-9C28F5AD7F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전체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42112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1EA84DB5-B33D-4A19-A725-9C28F5AD7F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1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1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1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1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1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1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1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1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1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1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08680" y="4970492"/>
            <a:ext cx="75266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 smtClean="0">
                <a:solidFill>
                  <a:schemeClr val="bg1"/>
                </a:solidFill>
              </a:rPr>
              <a:t>2014. 00. 00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팀원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dirty="0">
                <a:solidFill>
                  <a:schemeClr val="bg1"/>
                </a:solidFill>
              </a:rPr>
              <a:t>Mentor </a:t>
            </a:r>
            <a:r>
              <a:rPr lang="en-US" altLang="ko-KR" dirty="0" smtClean="0">
                <a:solidFill>
                  <a:schemeClr val="bg1"/>
                </a:solidFill>
              </a:rPr>
              <a:t> O </a:t>
            </a:r>
            <a:r>
              <a:rPr lang="en-US" altLang="ko-KR" dirty="0" err="1" smtClean="0">
                <a:solidFill>
                  <a:schemeClr val="bg1"/>
                </a:solidFill>
              </a:rPr>
              <a:t>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O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68879" y="131704"/>
            <a:ext cx="2098865" cy="534139"/>
            <a:chOff x="168879" y="131704"/>
            <a:chExt cx="2098865" cy="534139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2346"/>
            <a:stretch/>
          </p:blipFill>
          <p:spPr bwMode="auto">
            <a:xfrm>
              <a:off x="168879" y="131704"/>
              <a:ext cx="546971" cy="534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" name="직선 연결선 14"/>
            <p:cNvCxnSpPr/>
            <p:nvPr/>
          </p:nvCxnSpPr>
          <p:spPr>
            <a:xfrm>
              <a:off x="728966" y="206489"/>
              <a:ext cx="1538778" cy="0"/>
            </a:xfrm>
            <a:prstGeom prst="line">
              <a:avLst/>
            </a:prstGeom>
            <a:ln w="38100">
              <a:solidFill>
                <a:srgbClr val="3B5A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83568" y="199273"/>
              <a:ext cx="1386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3B5AA8"/>
                  </a:solidFill>
                  <a:latin typeface="+mn-ea"/>
                </a:rPr>
                <a:t>내가 기획한 </a:t>
              </a:r>
              <a:r>
                <a:rPr lang="en-US" altLang="ko-KR" sz="1200" b="1" dirty="0" smtClean="0">
                  <a:solidFill>
                    <a:srgbClr val="3B5AA8"/>
                  </a:solidFill>
                  <a:latin typeface="+mn-ea"/>
                </a:rPr>
                <a:t>IT</a:t>
              </a:r>
              <a:r>
                <a:rPr lang="ko-KR" altLang="en-US" sz="1200" b="1" dirty="0" smtClean="0">
                  <a:solidFill>
                    <a:srgbClr val="3B5AA8"/>
                  </a:solidFill>
                  <a:latin typeface="+mn-ea"/>
                </a:rPr>
                <a:t>가</a:t>
              </a:r>
              <a:endParaRPr lang="en-US" altLang="ko-KR" sz="1200" b="1" dirty="0" smtClean="0">
                <a:solidFill>
                  <a:srgbClr val="3B5AA8"/>
                </a:solidFill>
                <a:latin typeface="+mn-ea"/>
              </a:endParaRPr>
            </a:p>
            <a:p>
              <a:r>
                <a:rPr lang="ko-KR" altLang="en-US" sz="1200" b="1" dirty="0" smtClean="0">
                  <a:solidFill>
                    <a:srgbClr val="3B5AA8"/>
                  </a:solidFill>
                  <a:latin typeface="+mn-ea"/>
                </a:rPr>
                <a:t>세상을 바꾼다면</a:t>
              </a:r>
              <a:r>
                <a:rPr lang="en-US" altLang="ko-KR" sz="1200" b="1" dirty="0" smtClean="0">
                  <a:solidFill>
                    <a:srgbClr val="3B5AA8"/>
                  </a:solidFill>
                  <a:latin typeface="+mn-ea"/>
                </a:rPr>
                <a:t>?</a:t>
              </a:r>
              <a:endParaRPr lang="ko-KR" altLang="en-US" sz="1200" b="1" dirty="0">
                <a:solidFill>
                  <a:srgbClr val="3B5AA8"/>
                </a:solidFill>
                <a:latin typeface="+mn-ea"/>
              </a:endParaRPr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8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699792" y="1847146"/>
            <a:ext cx="340670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spc="-150" dirty="0" smtClean="0">
                <a:solidFill>
                  <a:srgbClr val="3B5AA8"/>
                </a:solidFill>
              </a:rPr>
              <a:t>수행 계획서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23728" y="3903439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 smtClean="0">
                <a:solidFill>
                  <a:srgbClr val="77787B"/>
                </a:solidFill>
              </a:rPr>
              <a:t>:</a:t>
            </a:r>
            <a:endParaRPr lang="ko-KR" altLang="en-US" sz="2400" b="1" spc="-150" dirty="0">
              <a:solidFill>
                <a:srgbClr val="7778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212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 noGrp="1"/>
          </p:cNvSpPr>
          <p:nvPr>
            <p:ph type="title"/>
          </p:nvPr>
        </p:nvSpPr>
        <p:spPr>
          <a:xfrm>
            <a:off x="430040" y="142510"/>
            <a:ext cx="6934218" cy="77150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unga" pitchFamily="2"/>
              </a:rPr>
              <a:t>6. </a:t>
            </a:r>
            <a:r>
              <a:rPr kumimoji="0" lang="ko-KR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unga" pitchFamily="2"/>
              </a:rPr>
              <a:t>팀 소개 </a:t>
            </a:r>
            <a:r>
              <a:rPr kumimoji="0" lang="en-US" altLang="ko-KR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unga" pitchFamily="2"/>
              </a:rPr>
              <a:t>- </a:t>
            </a:r>
            <a:r>
              <a:rPr lang="ko-KR" altLang="en-US" sz="2800" baseline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  <a:cs typeface="Tunga" pitchFamily="2"/>
              </a:rPr>
              <a:t>조직 </a:t>
            </a:r>
            <a:r>
              <a:rPr lang="ko-KR" altLang="en-US" sz="2800" baseline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견고딕" pitchFamily="18" charset="-127"/>
                <a:ea typeface="HY견고딕" pitchFamily="18" charset="-127"/>
                <a:cs typeface="Tunga" pitchFamily="2"/>
              </a:rPr>
              <a:t>및 역할분담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unga" pitchFamily="2"/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5400000">
            <a:off x="359531" y="3681028"/>
            <a:ext cx="4536504" cy="0"/>
          </a:xfrm>
          <a:prstGeom prst="line">
            <a:avLst/>
          </a:prstGeom>
          <a:ln w="127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27584" y="2132856"/>
            <a:ext cx="7056784" cy="0"/>
          </a:xfrm>
          <a:prstGeom prst="line">
            <a:avLst/>
          </a:prstGeom>
          <a:ln w="127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73714" y="3068960"/>
            <a:ext cx="7056784" cy="0"/>
          </a:xfrm>
          <a:prstGeom prst="line">
            <a:avLst/>
          </a:prstGeom>
          <a:ln w="127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99592" y="4077072"/>
            <a:ext cx="7056784" cy="0"/>
          </a:xfrm>
          <a:prstGeom prst="line">
            <a:avLst/>
          </a:prstGeom>
          <a:ln w="127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58902" y="156608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팀 명</a:t>
            </a:r>
            <a:endParaRPr lang="ko-KR" alt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71800" y="155679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OOO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87624" y="227687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프로젝트</a:t>
            </a:r>
            <a:endParaRPr lang="en-US" altLang="ko-KR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멘토</a:t>
            </a:r>
            <a:endParaRPr lang="ko-KR" alt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80426" y="241159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OOO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2974" y="3286725"/>
            <a:ext cx="1736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프로젝트</a:t>
            </a:r>
            <a:endParaRPr lang="en-US" altLang="ko-KR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리더</a:t>
            </a:r>
            <a:endParaRPr lang="ko-KR" alt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87624" y="429483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프로젝트</a:t>
            </a:r>
            <a:endParaRPr lang="en-US" altLang="ko-KR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멤버</a:t>
            </a:r>
            <a:endParaRPr lang="en-US" altLang="ko-KR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65910" y="4438853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OOO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916844" y="5157192"/>
            <a:ext cx="7056784" cy="0"/>
          </a:xfrm>
          <a:prstGeom prst="line">
            <a:avLst/>
          </a:prstGeom>
          <a:ln w="127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03648" y="54359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기타</a:t>
            </a:r>
            <a:endParaRPr lang="en-US" altLang="ko-KR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65910" y="5446965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OOO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098" name="Picture 2" descr="C:\Users\luminara\AppData\Local\Microsoft\Windows\Temporary Internet Files\Content.IE5\2AO2SG76\MC9004316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4142" y="2265246"/>
            <a:ext cx="706388" cy="706388"/>
          </a:xfrm>
          <a:prstGeom prst="rect">
            <a:avLst/>
          </a:prstGeom>
          <a:noFill/>
        </p:spPr>
      </p:pic>
      <p:pic>
        <p:nvPicPr>
          <p:cNvPr id="4099" name="Picture 3" descr="C:\Users\luminara\AppData\Local\Microsoft\Windows\Temporary Internet Files\Content.IE5\5Y252NOX\MC90043394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5157192"/>
            <a:ext cx="857250" cy="857250"/>
          </a:xfrm>
          <a:prstGeom prst="rect">
            <a:avLst/>
          </a:prstGeom>
          <a:noFill/>
        </p:spPr>
      </p:pic>
      <p:pic>
        <p:nvPicPr>
          <p:cNvPr id="4100" name="Picture 4" descr="C:\Users\luminara\AppData\Local\Microsoft\Windows\Temporary Internet Files\Content.IE5\3EVWPVS5\MC900432583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4221088"/>
            <a:ext cx="914286" cy="914286"/>
          </a:xfrm>
          <a:prstGeom prst="rect">
            <a:avLst/>
          </a:prstGeom>
          <a:noFill/>
        </p:spPr>
      </p:pic>
      <p:pic>
        <p:nvPicPr>
          <p:cNvPr id="4101" name="Picture 5" descr="C:\Users\luminara\AppData\Local\Microsoft\Windows\Temporary Internet Files\Content.IE5\2AO2SG76\MC900433925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76256" y="3140968"/>
            <a:ext cx="922412" cy="922412"/>
          </a:xfrm>
          <a:prstGeom prst="rect">
            <a:avLst/>
          </a:prstGeom>
          <a:noFill/>
        </p:spPr>
      </p:pic>
      <p:pic>
        <p:nvPicPr>
          <p:cNvPr id="4102" name="Picture 6" descr="C:\Users\luminara\AppData\Local\Microsoft\Windows\Temporary Internet Files\Content.IE5\2KYPCVYQ\MC900432646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48264" y="1268760"/>
            <a:ext cx="773546" cy="773546"/>
          </a:xfrm>
          <a:prstGeom prst="rect">
            <a:avLst/>
          </a:prstGeom>
          <a:noFill/>
        </p:spPr>
      </p:pic>
      <p:sp>
        <p:nvSpPr>
          <p:cNvPr id="27" name="슬라이드 번호 개체 틀 2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A84DB5-B33D-4A19-A725-9C28F5AD7FB1}" type="slidenum">
              <a:rPr lang="ko-KR" altLang="en-US" smtClean="0"/>
              <a:pPr/>
              <a:t>10</a:t>
            </a:fld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943707" y="3681028"/>
            <a:ext cx="4536504" cy="0"/>
          </a:xfrm>
          <a:prstGeom prst="line">
            <a:avLst/>
          </a:prstGeom>
          <a:ln w="127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4427984" y="1412776"/>
            <a:ext cx="22300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개개인의 역할을 </a:t>
            </a:r>
            <a:r>
              <a:rPr lang="en-US" altLang="ko-KR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상세히 작성</a:t>
            </a:r>
            <a:endParaRPr lang="ko-KR" altLang="en-US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68879" y="131704"/>
            <a:ext cx="2098865" cy="534139"/>
            <a:chOff x="168879" y="131704"/>
            <a:chExt cx="2098865" cy="534139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2346"/>
            <a:stretch/>
          </p:blipFill>
          <p:spPr bwMode="auto">
            <a:xfrm>
              <a:off x="168879" y="131704"/>
              <a:ext cx="546971" cy="534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" name="직선 연결선 16"/>
            <p:cNvCxnSpPr/>
            <p:nvPr/>
          </p:nvCxnSpPr>
          <p:spPr>
            <a:xfrm>
              <a:off x="728966" y="206489"/>
              <a:ext cx="1538778" cy="0"/>
            </a:xfrm>
            <a:prstGeom prst="line">
              <a:avLst/>
            </a:prstGeom>
            <a:ln w="38100">
              <a:solidFill>
                <a:srgbClr val="3B5A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83568" y="199273"/>
              <a:ext cx="1386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3B5AA8"/>
                  </a:solidFill>
                  <a:latin typeface="+mn-ea"/>
                </a:rPr>
                <a:t>내가 기획한 </a:t>
              </a:r>
              <a:r>
                <a:rPr lang="en-US" altLang="ko-KR" sz="1200" b="1" dirty="0" smtClean="0">
                  <a:solidFill>
                    <a:srgbClr val="3B5AA8"/>
                  </a:solidFill>
                  <a:latin typeface="+mn-ea"/>
                </a:rPr>
                <a:t>IT</a:t>
              </a:r>
              <a:r>
                <a:rPr lang="ko-KR" altLang="en-US" sz="1200" b="1" dirty="0" smtClean="0">
                  <a:solidFill>
                    <a:srgbClr val="3B5AA8"/>
                  </a:solidFill>
                  <a:latin typeface="+mn-ea"/>
                </a:rPr>
                <a:t>가</a:t>
              </a:r>
              <a:endParaRPr lang="en-US" altLang="ko-KR" sz="1200" b="1" dirty="0" smtClean="0">
                <a:solidFill>
                  <a:srgbClr val="3B5AA8"/>
                </a:solidFill>
                <a:latin typeface="+mn-ea"/>
              </a:endParaRPr>
            </a:p>
            <a:p>
              <a:r>
                <a:rPr lang="ko-KR" altLang="en-US" sz="1200" b="1" dirty="0" smtClean="0">
                  <a:solidFill>
                    <a:srgbClr val="3B5AA8"/>
                  </a:solidFill>
                  <a:latin typeface="+mn-ea"/>
                </a:rPr>
                <a:t>세상을 바꾼다면</a:t>
              </a:r>
              <a:r>
                <a:rPr lang="en-US" altLang="ko-KR" sz="1200" b="1" dirty="0" smtClean="0">
                  <a:solidFill>
                    <a:srgbClr val="3B5AA8"/>
                  </a:solidFill>
                  <a:latin typeface="+mn-ea"/>
                </a:rPr>
                <a:t>?</a:t>
              </a:r>
              <a:endParaRPr lang="ko-KR" altLang="en-US" sz="1200" b="1" dirty="0">
                <a:solidFill>
                  <a:srgbClr val="3B5AA8"/>
                </a:solidFill>
                <a:latin typeface="+mn-ea"/>
              </a:endParaRP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20" name="Picture 1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 smtClean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209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37212"/>
            <a:ext cx="6934218" cy="771508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별첨</a:t>
            </a:r>
            <a:r>
              <a:rPr lang="en-US" altLang="ko-KR" sz="28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8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주요 일정</a:t>
            </a:r>
            <a:endParaRPr lang="ko-KR" altLang="en-US" sz="28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27" name="Group 7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10700142"/>
              </p:ext>
            </p:extLst>
          </p:nvPr>
        </p:nvGraphicFramePr>
        <p:xfrm>
          <a:off x="323528" y="1052736"/>
          <a:ext cx="8496943" cy="5256586"/>
        </p:xfrm>
        <a:graphic>
          <a:graphicData uri="http://schemas.openxmlformats.org/drawingml/2006/table">
            <a:tbl>
              <a:tblPr/>
              <a:tblGrid>
                <a:gridCol w="1213849"/>
                <a:gridCol w="1213849"/>
                <a:gridCol w="1213849"/>
                <a:gridCol w="1213849"/>
                <a:gridCol w="1213849"/>
                <a:gridCol w="1213849"/>
                <a:gridCol w="1213849"/>
              </a:tblGrid>
              <a:tr h="3203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l"/>
                        </a:tabLst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72000" marR="72000" marT="36000" marB="36000" anchor="ctr" anchorCtr="1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l"/>
                        </a:tabLst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72000" marR="72000" marT="36000" marB="36000" anchor="ctr" anchorCtr="1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l"/>
                        </a:tabLst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</a:t>
                      </a:r>
                    </a:p>
                  </a:txBody>
                  <a:tcPr marL="72000" marR="72000" marT="36000" marB="36000" anchor="ctr" anchorCtr="1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l"/>
                        </a:tabLst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</a:t>
                      </a:r>
                    </a:p>
                  </a:txBody>
                  <a:tcPr marL="72000" marR="72000" marT="36000" marB="36000" anchor="ctr" anchorCtr="1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l"/>
                        </a:tabLst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</a:t>
                      </a:r>
                    </a:p>
                  </a:txBody>
                  <a:tcPr marL="72000" marR="72000" marT="36000" marB="36000" anchor="ctr" anchorCtr="1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l"/>
                        </a:tabLst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금</a:t>
                      </a:r>
                    </a:p>
                  </a:txBody>
                  <a:tcPr marL="72000" marR="72000" marT="36000" marB="36000" anchor="ctr" anchorCtr="1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l"/>
                        </a:tabLst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토</a:t>
                      </a:r>
                    </a:p>
                  </a:txBody>
                  <a:tcPr marL="72000" marR="72000" marT="36000" marB="36000" anchor="ctr" anchorCtr="1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987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l"/>
                        </a:tabLst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72000" marR="72000" marT="36000" marB="36000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l"/>
                        </a:tabLst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72000" marR="72000" marT="36000" marB="36000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l"/>
                        </a:tabLst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1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72000" marR="72000" marT="36000" marB="36000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l"/>
                        </a:tabLst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2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72000" marR="72000" marT="36000" marB="36000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l"/>
                        </a:tabLst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3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72000" marR="72000" marT="36000" marB="36000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l"/>
                        </a:tabLst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4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72000" marR="72000" marT="36000" marB="36000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l"/>
                        </a:tabLst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5</a:t>
                      </a:r>
                    </a:p>
                  </a:txBody>
                  <a:tcPr marL="72000" marR="72000" marT="36000" marB="36000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7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l"/>
                        </a:tabLst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6 </a:t>
                      </a:r>
                      <a:r>
                        <a:rPr kumimoji="1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  <a:sym typeface="Wingdings" pitchFamily="2" charset="2"/>
                        </a:rPr>
                        <a:t>Kick-off W/S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l"/>
                        </a:tabLst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72000" marR="72000" marT="36000" marB="36000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l"/>
                        </a:tabLst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7</a:t>
                      </a:r>
                    </a:p>
                  </a:txBody>
                  <a:tcPr marL="72000" marR="72000" marT="36000" marB="36000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l"/>
                        </a:tabLst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8</a:t>
                      </a:r>
                    </a:p>
                  </a:txBody>
                  <a:tcPr marL="72000" marR="72000" marT="36000" marB="36000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l"/>
                        </a:tabLst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9</a:t>
                      </a:r>
                    </a:p>
                  </a:txBody>
                  <a:tcPr marL="72000" marR="72000" marT="36000" marB="36000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l"/>
                        </a:tabLst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10</a:t>
                      </a:r>
                    </a:p>
                  </a:txBody>
                  <a:tcPr marL="72000" marR="72000" marT="36000" marB="36000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l"/>
                        </a:tabLst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11</a:t>
                      </a:r>
                    </a:p>
                  </a:txBody>
                  <a:tcPr marL="72000" marR="72000" marT="36000" marB="36000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l"/>
                        </a:tabLst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12</a:t>
                      </a:r>
                    </a:p>
                  </a:txBody>
                  <a:tcPr marL="72000" marR="72000" marT="36000" marB="36000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87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l"/>
                        </a:tabLst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13</a:t>
                      </a:r>
                    </a:p>
                  </a:txBody>
                  <a:tcPr marL="72000" marR="72000" marT="36000" marB="36000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l"/>
                        </a:tabLst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14</a:t>
                      </a:r>
                    </a:p>
                  </a:txBody>
                  <a:tcPr marL="72000" marR="72000" marT="36000" marB="36000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l"/>
                        </a:tabLst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15</a:t>
                      </a:r>
                    </a:p>
                  </a:txBody>
                  <a:tcPr marL="72000" marR="72000" marT="36000" marB="36000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l"/>
                        </a:tabLst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16</a:t>
                      </a:r>
                    </a:p>
                  </a:txBody>
                  <a:tcPr marL="72000" marR="72000" marT="36000" marB="36000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l"/>
                        </a:tabLst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17</a:t>
                      </a:r>
                    </a:p>
                  </a:txBody>
                  <a:tcPr marL="72000" marR="72000" marT="36000" marB="36000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l"/>
                        </a:tabLst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18</a:t>
                      </a:r>
                    </a:p>
                  </a:txBody>
                  <a:tcPr marL="72000" marR="72000" marT="36000" marB="36000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l"/>
                        </a:tabLst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19</a:t>
                      </a:r>
                    </a:p>
                  </a:txBody>
                  <a:tcPr marL="72000" marR="72000" marT="36000" marB="36000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87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l"/>
                        </a:tabLst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20</a:t>
                      </a:r>
                    </a:p>
                  </a:txBody>
                  <a:tcPr marL="72000" marR="72000" marT="36000" marB="36000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l"/>
                        </a:tabLst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21</a:t>
                      </a:r>
                    </a:p>
                  </a:txBody>
                  <a:tcPr marL="72000" marR="72000" marT="36000" marB="36000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l"/>
                        </a:tabLst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22</a:t>
                      </a:r>
                    </a:p>
                  </a:txBody>
                  <a:tcPr marL="72000" marR="72000" marT="36000" marB="36000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l"/>
                        </a:tabLst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23</a:t>
                      </a:r>
                    </a:p>
                  </a:txBody>
                  <a:tcPr marL="72000" marR="72000" marT="36000" marB="36000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l"/>
                        </a:tabLst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24</a:t>
                      </a:r>
                    </a:p>
                  </a:txBody>
                  <a:tcPr marL="72000" marR="72000" marT="36000" marB="36000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l"/>
                        </a:tabLst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25</a:t>
                      </a:r>
                    </a:p>
                  </a:txBody>
                  <a:tcPr marL="72000" marR="72000" marT="36000" marB="36000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l"/>
                        </a:tabLst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26</a:t>
                      </a:r>
                    </a:p>
                  </a:txBody>
                  <a:tcPr marL="72000" marR="72000" marT="36000" marB="36000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87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l"/>
                        </a:tabLst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27</a:t>
                      </a:r>
                    </a:p>
                  </a:txBody>
                  <a:tcPr marL="72000" marR="72000" marT="36000" marB="36000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l"/>
                        </a:tabLst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28</a:t>
                      </a:r>
                    </a:p>
                  </a:txBody>
                  <a:tcPr marL="72000" marR="72000" marT="36000" marB="36000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l"/>
                        </a:tabLst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29</a:t>
                      </a:r>
                    </a:p>
                  </a:txBody>
                  <a:tcPr marL="72000" marR="72000" marT="36000" marB="36000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l"/>
                        </a:tabLst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30</a:t>
                      </a:r>
                    </a:p>
                  </a:txBody>
                  <a:tcPr marL="72000" marR="72000" marT="36000" marB="36000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l"/>
                        </a:tabLst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31</a:t>
                      </a:r>
                    </a:p>
                  </a:txBody>
                  <a:tcPr marL="72000" marR="72000" marT="36000" marB="36000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>
                          <a:tab pos="952500" algn="l"/>
                        </a:tabLst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72000" marR="72000" marT="36000" marB="36000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52500" algn="l"/>
                        </a:tabLst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72000" marR="72000" marT="36000" marB="36000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Line 727"/>
          <p:cNvSpPr>
            <a:spLocks noChangeShapeType="1"/>
          </p:cNvSpPr>
          <p:nvPr/>
        </p:nvSpPr>
        <p:spPr bwMode="auto">
          <a:xfrm>
            <a:off x="323528" y="2636912"/>
            <a:ext cx="1224136" cy="0"/>
          </a:xfrm>
          <a:prstGeom prst="line">
            <a:avLst/>
          </a:prstGeom>
          <a:noFill/>
          <a:ln w="57150">
            <a:solidFill>
              <a:srgbClr val="C0C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23528" y="6381328"/>
            <a:ext cx="374441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endParaRPr lang="ko-KR" altLang="en-US" sz="1100" b="1" dirty="0">
              <a:solidFill>
                <a:schemeClr val="tx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A84DB5-B33D-4A19-A725-9C28F5AD7FB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8609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제목 2"/>
          <p:cNvSpPr txBox="1">
            <a:spLocks/>
          </p:cNvSpPr>
          <p:nvPr/>
        </p:nvSpPr>
        <p:spPr>
          <a:xfrm>
            <a:off x="430040" y="142510"/>
            <a:ext cx="6934218" cy="77150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ts val="400"/>
              </a:spcBef>
              <a:buNone/>
              <a:defRPr sz="4000" b="0" kern="120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>
              <a:defRPr/>
            </a:pPr>
            <a:r>
              <a:rPr lang="ko-KR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견고딕" pitchFamily="18" charset="-127"/>
                <a:ea typeface="HY견고딕" pitchFamily="18" charset="-127"/>
              </a:rPr>
              <a:t>목 차</a:t>
            </a:r>
            <a:endParaRPr lang="ko-KR" altLang="en-US" sz="2800" dirty="0">
              <a:solidFill>
                <a:schemeClr val="accent1">
                  <a:lumMod val="60000"/>
                  <a:lumOff val="4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A84DB5-B33D-4A19-A725-9C28F5AD7FB1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203848" y="1844824"/>
            <a:ext cx="39246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1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프로젝트 개요</a:t>
            </a:r>
            <a:endParaRPr lang="en-US" altLang="ko-KR" b="1" dirty="0" smtClean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2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프로젝트 업무 범위</a:t>
            </a: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3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프로젝트 일정 계획</a:t>
            </a: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4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프로젝트 단계별 산출물</a:t>
            </a:r>
            <a:endParaRPr lang="en-US" altLang="ko-KR" b="1" dirty="0" smtClean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5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프로젝트 관리 방법</a:t>
            </a:r>
            <a:endParaRPr lang="en-US" altLang="ko-KR" b="1" dirty="0" smtClean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6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프로젝트 팀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소개</a:t>
            </a:r>
            <a:endParaRPr lang="en-US" altLang="ko-KR" b="1" dirty="0" smtClean="0">
              <a:solidFill>
                <a:srgbClr val="3B5AA8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93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433040" y="208892"/>
            <a:ext cx="7000892" cy="7143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unga" pitchFamily="2"/>
              </a:rPr>
              <a:t>1.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unga" pitchFamily="2"/>
              </a:rPr>
              <a:t>프로젝트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unga" pitchFamily="2"/>
              </a:rPr>
              <a:t> 개요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unga" pitchFamily="2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755576" y="1196229"/>
            <a:ext cx="5429288" cy="42862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2700000" scaled="0"/>
          </a:gra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38500" dist="50800" dir="5400000" sy="-100000" algn="bl" rotWithShape="0"/>
          </a:effectLst>
        </p:spPr>
        <p:txBody>
          <a:bodyPr wrap="none" anchor="ctr"/>
          <a:lstStyle/>
          <a:p>
            <a:pPr algn="ctr">
              <a:defRPr/>
            </a:pPr>
            <a:endParaRPr lang="ko-KR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굴림" charset="-127"/>
              <a:ea typeface="굴림" charset="-127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 rot="362665">
            <a:off x="983914" y="1207319"/>
            <a:ext cx="3545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HY울릉도B" pitchFamily="18" charset="-127"/>
                <a:ea typeface="HY울릉도B" pitchFamily="18" charset="-127"/>
              </a:rPr>
              <a:t>1</a:t>
            </a:r>
            <a:endParaRPr lang="ko-KR" altLang="en-US" sz="20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1466800" y="1229575"/>
            <a:ext cx="17331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목적 및 필요성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811031" y="4653041"/>
            <a:ext cx="5429288" cy="42862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2700000" scaled="0"/>
          </a:gra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38500" dist="50800" dir="5400000" sy="-100000" algn="bl" rotWithShape="0"/>
          </a:effectLst>
        </p:spPr>
        <p:txBody>
          <a:bodyPr wrap="none" anchor="ctr"/>
          <a:lstStyle/>
          <a:p>
            <a:pPr algn="ctr">
              <a:defRPr/>
            </a:pPr>
            <a:endParaRPr lang="ko-KR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굴림" charset="-127"/>
              <a:ea typeface="굴림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 rot="362665">
            <a:off x="1039369" y="4663703"/>
            <a:ext cx="3545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HY울릉도B" pitchFamily="18" charset="-127"/>
                <a:ea typeface="HY울릉도B" pitchFamily="18" charset="-127"/>
              </a:rPr>
              <a:t>3</a:t>
            </a:r>
            <a:endParaRPr lang="ko-KR" altLang="en-US" sz="20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1522255" y="4687546"/>
            <a:ext cx="21948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프로젝트 주요 내용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955047" y="1794765"/>
            <a:ext cx="7073337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프로젝트에 대한 목적 및 필요성 작성</a:t>
            </a:r>
            <a:endParaRPr lang="ko-KR" altLang="en-US" sz="1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728412" y="2852841"/>
            <a:ext cx="5429288" cy="42862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2700000" scaled="0"/>
          </a:gra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38500" dist="50800" dir="5400000" sy="-100000" algn="bl" rotWithShape="0"/>
          </a:effectLst>
        </p:spPr>
        <p:txBody>
          <a:bodyPr wrap="none" anchor="ctr"/>
          <a:lstStyle/>
          <a:p>
            <a:pPr algn="ctr">
              <a:defRPr/>
            </a:pPr>
            <a:endParaRPr lang="ko-KR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굴림" charset="-127"/>
              <a:ea typeface="굴림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 rot="362665">
            <a:off x="956750" y="2863503"/>
            <a:ext cx="3545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HY울릉도B" pitchFamily="18" charset="-127"/>
                <a:ea typeface="HY울릉도B" pitchFamily="18" charset="-127"/>
              </a:rPr>
              <a:t>2</a:t>
            </a:r>
            <a:endParaRPr lang="ko-KR" altLang="en-US" sz="20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1439636" y="2887346"/>
            <a:ext cx="21948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프로젝트 일반 사항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928109" y="3437637"/>
            <a:ext cx="5948147" cy="7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프로젝트 명    </a:t>
            </a:r>
            <a:r>
              <a:rPr lang="en-US" altLang="ko-KR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프로젝트 기간 </a:t>
            </a:r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1027055" y="5266016"/>
            <a:ext cx="7073337" cy="35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en-US" altLang="ko-KR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BIG</a:t>
            </a:r>
            <a:r>
              <a:rPr lang="ko-KR" alt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프로젝트개요서를</a:t>
            </a:r>
            <a:r>
              <a:rPr lang="ko-KR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활</a:t>
            </a:r>
            <a:r>
              <a:rPr lang="ko-KR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용하여 프로젝트의 주요 내용 작성</a:t>
            </a:r>
            <a:endParaRPr lang="ko-KR" altLang="en-US" sz="1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A84DB5-B33D-4A19-A725-9C28F5AD7FB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433040" y="208892"/>
            <a:ext cx="7000892" cy="7143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unga" pitchFamily="2"/>
              </a:rPr>
              <a:t>2.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unga" pitchFamily="2"/>
              </a:rPr>
              <a:t>프로젝트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unga" pitchFamily="2"/>
              </a:rPr>
              <a:t> 업무 범위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unga" pitchFamily="2"/>
              </a:rPr>
              <a:t>(1/2)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unga" pitchFamily="2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453205" y="971436"/>
            <a:ext cx="50722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lang="ko-KR" altLang="en-US" b="1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구성도 </a:t>
            </a:r>
            <a:r>
              <a:rPr lang="en-US" altLang="ko-KR" b="1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b="1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예시</a:t>
            </a:r>
            <a:r>
              <a:rPr lang="en-US" altLang="ko-KR" b="1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;</a:t>
            </a:r>
            <a:r>
              <a:rPr lang="ko-KR" altLang="en-US" b="1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사용 시나리오</a:t>
            </a:r>
            <a:r>
              <a:rPr lang="en-US" altLang="ko-KR" b="1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b="1" dirty="0">
              <a:solidFill>
                <a:schemeClr val="tx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A84DB5-B33D-4A19-A725-9C28F5AD7FB1}" type="slidenum">
              <a:rPr lang="ko-KR" altLang="en-US" smtClean="0"/>
              <a:pPr/>
              <a:t>4</a:t>
            </a:fld>
            <a:endParaRPr lang="ko-KR" altLang="en-US"/>
          </a:p>
        </p:txBody>
      </p:sp>
      <p:grpSp>
        <p:nvGrpSpPr>
          <p:cNvPr id="21" name="Group 14350"/>
          <p:cNvGrpSpPr>
            <a:grpSpLocks/>
          </p:cNvGrpSpPr>
          <p:nvPr/>
        </p:nvGrpSpPr>
        <p:grpSpPr bwMode="auto">
          <a:xfrm>
            <a:off x="415925" y="1824038"/>
            <a:ext cx="1081088" cy="817562"/>
            <a:chOff x="1077723" y="1948117"/>
            <a:chExt cx="1080120" cy="816280"/>
          </a:xfrm>
        </p:grpSpPr>
        <p:pic>
          <p:nvPicPr>
            <p:cNvPr id="22" name="Picture 62" descr="ClientCom.jpg"/>
            <p:cNvPicPr>
              <a:picLocks noChangeAspect="1"/>
            </p:cNvPicPr>
            <p:nvPr/>
          </p:nvPicPr>
          <p:blipFill>
            <a:blip r:embed="rId3" cstate="print"/>
            <a:srcRect l="18073"/>
            <a:stretch>
              <a:fillRect/>
            </a:stretch>
          </p:blipFill>
          <p:spPr bwMode="auto">
            <a:xfrm>
              <a:off x="1593789" y="2008665"/>
              <a:ext cx="564054" cy="622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698" descr="111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08584" y="1948117"/>
              <a:ext cx="504825" cy="51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Rectangle 14349"/>
            <p:cNvSpPr/>
            <p:nvPr/>
          </p:nvSpPr>
          <p:spPr>
            <a:xfrm>
              <a:off x="1077723" y="2532985"/>
              <a:ext cx="1080120" cy="231412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사용자 </a:t>
              </a:r>
              <a:r>
                <a:rPr lang="ko-KR" altLang="en-US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그</a:t>
              </a:r>
              <a:r>
                <a:rPr lang="ko-KR" altLang="en-US" sz="11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룹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25" name="Group 146"/>
          <p:cNvGrpSpPr>
            <a:grpSpLocks/>
          </p:cNvGrpSpPr>
          <p:nvPr/>
        </p:nvGrpSpPr>
        <p:grpSpPr bwMode="auto">
          <a:xfrm>
            <a:off x="415925" y="2928938"/>
            <a:ext cx="1081088" cy="823912"/>
            <a:chOff x="1077723" y="1948117"/>
            <a:chExt cx="1080120" cy="825049"/>
          </a:xfrm>
        </p:grpSpPr>
        <p:pic>
          <p:nvPicPr>
            <p:cNvPr id="26" name="Picture 62" descr="ClientCom.jpg"/>
            <p:cNvPicPr>
              <a:picLocks noChangeAspect="1"/>
            </p:cNvPicPr>
            <p:nvPr/>
          </p:nvPicPr>
          <p:blipFill>
            <a:blip r:embed="rId3" cstate="print"/>
            <a:srcRect l="18073"/>
            <a:stretch>
              <a:fillRect/>
            </a:stretch>
          </p:blipFill>
          <p:spPr bwMode="auto">
            <a:xfrm>
              <a:off x="1593789" y="2008665"/>
              <a:ext cx="564054" cy="622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698" descr="111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08584" y="1948117"/>
              <a:ext cx="504825" cy="51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Rectangle 149"/>
            <p:cNvSpPr/>
            <p:nvPr/>
          </p:nvSpPr>
          <p:spPr>
            <a:xfrm>
              <a:off x="1077723" y="2542661"/>
              <a:ext cx="1080120" cy="230505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관리자 그룹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29" name="Group 150"/>
          <p:cNvGrpSpPr>
            <a:grpSpLocks/>
          </p:cNvGrpSpPr>
          <p:nvPr/>
        </p:nvGrpSpPr>
        <p:grpSpPr bwMode="auto">
          <a:xfrm>
            <a:off x="415925" y="4113213"/>
            <a:ext cx="1081088" cy="828675"/>
            <a:chOff x="1077723" y="1948117"/>
            <a:chExt cx="1080120" cy="827571"/>
          </a:xfrm>
        </p:grpSpPr>
        <p:pic>
          <p:nvPicPr>
            <p:cNvPr id="30" name="Picture 62" descr="ClientCom.jpg"/>
            <p:cNvPicPr>
              <a:picLocks noChangeAspect="1"/>
            </p:cNvPicPr>
            <p:nvPr/>
          </p:nvPicPr>
          <p:blipFill>
            <a:blip r:embed="rId3" cstate="print"/>
            <a:srcRect l="18073"/>
            <a:stretch>
              <a:fillRect/>
            </a:stretch>
          </p:blipFill>
          <p:spPr bwMode="auto">
            <a:xfrm>
              <a:off x="1593789" y="2008665"/>
              <a:ext cx="564054" cy="622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698" descr="111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08584" y="1948117"/>
              <a:ext cx="504825" cy="51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Rectangle 155"/>
            <p:cNvSpPr/>
            <p:nvPr/>
          </p:nvSpPr>
          <p:spPr>
            <a:xfrm>
              <a:off x="1077723" y="2544222"/>
              <a:ext cx="1080120" cy="23146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승인자 그룹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50" name="AutoShape 36"/>
          <p:cNvSpPr>
            <a:spLocks noChangeArrowheads="1"/>
          </p:cNvSpPr>
          <p:nvPr/>
        </p:nvSpPr>
        <p:spPr bwMode="auto">
          <a:xfrm>
            <a:off x="1692399" y="1700808"/>
            <a:ext cx="5183857" cy="3529013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5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51" name="Rectangle 97"/>
          <p:cNvSpPr/>
          <p:nvPr/>
        </p:nvSpPr>
        <p:spPr>
          <a:xfrm>
            <a:off x="1835274" y="3501033"/>
            <a:ext cx="936625" cy="158432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508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프로세스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2" name="AutoShape 99"/>
          <p:cNvSpPr>
            <a:spLocks noChangeArrowheads="1"/>
          </p:cNvSpPr>
          <p:nvPr/>
        </p:nvSpPr>
        <p:spPr bwMode="auto">
          <a:xfrm>
            <a:off x="1691680" y="1758575"/>
            <a:ext cx="5184576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en-US" altLang="ko-KR" sz="1400" b="0" i="0" u="none" strike="noStrike" kern="0" cap="none" spc="-10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OO </a:t>
            </a:r>
            <a:r>
              <a:rPr kumimoji="0" lang="ko-KR" altLang="en-US" sz="1400" b="0" i="0" u="none" strike="noStrike" kern="0" cap="none" spc="-10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시스템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6" cstate="print"/>
          <a:srcRect l="8710" t="21188" r="59167" b="70357"/>
          <a:stretch>
            <a:fillRect/>
          </a:stretch>
        </p:blipFill>
        <p:spPr bwMode="auto">
          <a:xfrm>
            <a:off x="2843337" y="2639021"/>
            <a:ext cx="3960812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AutoShape 14"/>
          <p:cNvSpPr>
            <a:spLocks noChangeArrowheads="1"/>
          </p:cNvSpPr>
          <p:nvPr/>
        </p:nvSpPr>
        <p:spPr bwMode="auto">
          <a:xfrm flipH="1">
            <a:off x="1835274" y="2061171"/>
            <a:ext cx="5040982" cy="576262"/>
          </a:xfrm>
          <a:prstGeom prst="leftArrow">
            <a:avLst>
              <a:gd name="adj1" fmla="val 74188"/>
              <a:gd name="adj2" fmla="val 63228"/>
            </a:avLst>
          </a:prstGeom>
          <a:gradFill rotWithShape="1">
            <a:gsLst>
              <a:gs pos="100000">
                <a:sysClr val="window" lastClr="FFFFFF">
                  <a:lumMod val="95000"/>
                </a:sysClr>
              </a:gs>
              <a:gs pos="0">
                <a:srgbClr val="969696"/>
              </a:gs>
            </a:gsLst>
            <a:lin ang="0" scaled="1"/>
          </a:gradFill>
          <a:ln w="3175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spc="-100" noProof="0" dirty="0" smtClean="0">
                <a:solidFill>
                  <a:sysClr val="windowText" lastClr="000000"/>
                </a:solidFill>
                <a:ea typeface="맑은 고딕" pitchFamily="50" charset="-127"/>
              </a:rPr>
              <a:t>시스템  </a:t>
            </a:r>
            <a:r>
              <a:rPr lang="en-US" altLang="ko-KR" sz="1200" b="1" kern="0" spc="-100" noProof="0" dirty="0" smtClean="0">
                <a:solidFill>
                  <a:sysClr val="windowText" lastClr="000000"/>
                </a:solidFill>
                <a:ea typeface="맑은 고딕" pitchFamily="50" charset="-127"/>
              </a:rPr>
              <a:t>Workflow</a:t>
            </a:r>
            <a:endParaRPr kumimoji="0" lang="ko-KR" altLang="en-US" sz="1200" b="1" i="0" u="none" strike="noStrike" kern="0" cap="none" spc="-1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55" name="Rectangle 97"/>
          <p:cNvSpPr/>
          <p:nvPr/>
        </p:nvSpPr>
        <p:spPr>
          <a:xfrm>
            <a:off x="1835274" y="2708871"/>
            <a:ext cx="936625" cy="50482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508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주요기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능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4026024" y="3131146"/>
            <a:ext cx="2698750" cy="663575"/>
          </a:xfrm>
          <a:custGeom>
            <a:avLst/>
            <a:gdLst>
              <a:gd name="connsiteX0" fmla="*/ 2699657 w 2699657"/>
              <a:gd name="connsiteY0" fmla="*/ 620485 h 664028"/>
              <a:gd name="connsiteX1" fmla="*/ 2013857 w 2699657"/>
              <a:gd name="connsiteY1" fmla="*/ 0 h 664028"/>
              <a:gd name="connsiteX2" fmla="*/ 1491342 w 2699657"/>
              <a:gd name="connsiteY2" fmla="*/ 0 h 664028"/>
              <a:gd name="connsiteX3" fmla="*/ 0 w 2699657"/>
              <a:gd name="connsiteY3" fmla="*/ 664028 h 664028"/>
              <a:gd name="connsiteX4" fmla="*/ 2699657 w 2699657"/>
              <a:gd name="connsiteY4" fmla="*/ 620485 h 664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7" h="664028">
                <a:moveTo>
                  <a:pt x="2699657" y="620485"/>
                </a:moveTo>
                <a:lnTo>
                  <a:pt x="2013857" y="0"/>
                </a:lnTo>
                <a:lnTo>
                  <a:pt x="1491342" y="0"/>
                </a:lnTo>
                <a:lnTo>
                  <a:pt x="0" y="664028"/>
                </a:lnTo>
                <a:lnTo>
                  <a:pt x="2699657" y="620485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95000"/>
                </a:sysClr>
              </a:gs>
              <a:gs pos="100000">
                <a:srgbClr val="969696"/>
              </a:gs>
            </a:gsLst>
            <a:lin ang="5400000" scaled="1"/>
            <a:tileRect/>
          </a:gra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3394199" y="3120033"/>
            <a:ext cx="2765425" cy="631825"/>
          </a:xfrm>
          <a:custGeom>
            <a:avLst/>
            <a:gdLst>
              <a:gd name="connsiteX0" fmla="*/ 2764972 w 2764972"/>
              <a:gd name="connsiteY0" fmla="*/ 500743 h 566057"/>
              <a:gd name="connsiteX1" fmla="*/ 1839686 w 2764972"/>
              <a:gd name="connsiteY1" fmla="*/ 21771 h 566057"/>
              <a:gd name="connsiteX2" fmla="*/ 1295400 w 2764972"/>
              <a:gd name="connsiteY2" fmla="*/ 0 h 566057"/>
              <a:gd name="connsiteX3" fmla="*/ 0 w 2764972"/>
              <a:gd name="connsiteY3" fmla="*/ 566057 h 566057"/>
              <a:gd name="connsiteX4" fmla="*/ 2764972 w 2764972"/>
              <a:gd name="connsiteY4" fmla="*/ 500743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4972" h="566057">
                <a:moveTo>
                  <a:pt x="2764972" y="500743"/>
                </a:moveTo>
                <a:lnTo>
                  <a:pt x="1839686" y="21771"/>
                </a:lnTo>
                <a:lnTo>
                  <a:pt x="1295400" y="0"/>
                </a:lnTo>
                <a:lnTo>
                  <a:pt x="0" y="566057"/>
                </a:lnTo>
                <a:lnTo>
                  <a:pt x="2764972" y="500743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95000"/>
                </a:sysClr>
              </a:gs>
              <a:gs pos="100000">
                <a:srgbClr val="969696"/>
              </a:gs>
            </a:gsLst>
            <a:lin ang="5400000" scaled="1"/>
            <a:tileRect/>
          </a:gra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 rotWithShape="1">
          <a:blip r:embed="rId7" cstate="print"/>
          <a:srcRect l="1642" t="14687" r="6086" b="38847"/>
          <a:stretch/>
        </p:blipFill>
        <p:spPr bwMode="auto">
          <a:xfrm>
            <a:off x="3924424" y="3756621"/>
            <a:ext cx="2786063" cy="1327150"/>
          </a:xfrm>
          <a:prstGeom prst="rect">
            <a:avLst/>
          </a:prstGeom>
          <a:noFill/>
          <a:ln>
            <a:solidFill>
              <a:sysClr val="windowText" lastClr="000000">
                <a:lumMod val="50000"/>
                <a:lumOff val="50000"/>
              </a:sysClr>
            </a:solidFill>
          </a:ln>
          <a:effectLst/>
          <a:extLst/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 rotWithShape="1">
          <a:blip r:embed="rId7" cstate="print"/>
          <a:srcRect l="1642" t="14687" r="6086" b="38847"/>
          <a:stretch/>
        </p:blipFill>
        <p:spPr bwMode="auto">
          <a:xfrm>
            <a:off x="3368799" y="3645496"/>
            <a:ext cx="2787650" cy="1325562"/>
          </a:xfrm>
          <a:prstGeom prst="rect">
            <a:avLst/>
          </a:prstGeom>
          <a:noFill/>
          <a:ln>
            <a:solidFill>
              <a:sysClr val="windowText" lastClr="000000">
                <a:lumMod val="50000"/>
                <a:lumOff val="50000"/>
              </a:sysClr>
            </a:solidFill>
          </a:ln>
          <a:effectLst/>
          <a:extLst/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 rotWithShape="1">
          <a:blip r:embed="rId7" cstate="print"/>
          <a:srcRect l="1642" t="14687" r="6086" b="38847"/>
          <a:stretch/>
        </p:blipFill>
        <p:spPr bwMode="auto">
          <a:xfrm>
            <a:off x="2843337" y="3501033"/>
            <a:ext cx="2787650" cy="1327150"/>
          </a:xfrm>
          <a:prstGeom prst="rect">
            <a:avLst/>
          </a:prstGeom>
          <a:noFill/>
          <a:ln>
            <a:solidFill>
              <a:sysClr val="windowText" lastClr="000000">
                <a:lumMod val="50000"/>
                <a:lumOff val="50000"/>
              </a:sysClr>
            </a:solidFill>
          </a:ln>
          <a:effectLst/>
          <a:extLst/>
        </p:spPr>
      </p:pic>
      <p:sp>
        <p:nvSpPr>
          <p:cNvPr id="61" name="직사각형 60"/>
          <p:cNvSpPr/>
          <p:nvPr/>
        </p:nvSpPr>
        <p:spPr>
          <a:xfrm>
            <a:off x="3832349" y="2843808"/>
            <a:ext cx="641350" cy="287338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검토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716587" y="2843808"/>
            <a:ext cx="538162" cy="287338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승인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5499224" y="2843808"/>
            <a:ext cx="546100" cy="287338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배포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275512" y="2843808"/>
            <a:ext cx="528637" cy="287338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폐기</a:t>
            </a:r>
          </a:p>
        </p:txBody>
      </p:sp>
      <p:sp>
        <p:nvSpPr>
          <p:cNvPr id="65" name="자유형 64"/>
          <p:cNvSpPr/>
          <p:nvPr/>
        </p:nvSpPr>
        <p:spPr>
          <a:xfrm>
            <a:off x="2873499" y="3129558"/>
            <a:ext cx="2752725" cy="400050"/>
          </a:xfrm>
          <a:custGeom>
            <a:avLst/>
            <a:gdLst>
              <a:gd name="connsiteX0" fmla="*/ 981075 w 2752725"/>
              <a:gd name="connsiteY0" fmla="*/ 0 h 400050"/>
              <a:gd name="connsiteX1" fmla="*/ 0 w 2752725"/>
              <a:gd name="connsiteY1" fmla="*/ 381000 h 400050"/>
              <a:gd name="connsiteX2" fmla="*/ 2752725 w 2752725"/>
              <a:gd name="connsiteY2" fmla="*/ 400050 h 400050"/>
              <a:gd name="connsiteX3" fmla="*/ 1571625 w 2752725"/>
              <a:gd name="connsiteY3" fmla="*/ 0 h 400050"/>
              <a:gd name="connsiteX4" fmla="*/ 981075 w 2752725"/>
              <a:gd name="connsiteY4" fmla="*/ 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2725" h="400050">
                <a:moveTo>
                  <a:pt x="981075" y="0"/>
                </a:moveTo>
                <a:lnTo>
                  <a:pt x="0" y="381000"/>
                </a:lnTo>
                <a:lnTo>
                  <a:pt x="2752725" y="400050"/>
                </a:lnTo>
                <a:lnTo>
                  <a:pt x="1571625" y="0"/>
                </a:lnTo>
                <a:lnTo>
                  <a:pt x="981075" y="0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95000"/>
                </a:sysClr>
              </a:gs>
              <a:gs pos="100000">
                <a:srgbClr val="969696"/>
              </a:gs>
            </a:gsLst>
            <a:lin ang="5400000" scaled="1"/>
            <a:tileRect/>
          </a:gra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916362" y="2826346"/>
            <a:ext cx="674687" cy="322262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작성</a:t>
            </a:r>
          </a:p>
        </p:txBody>
      </p:sp>
      <p:grpSp>
        <p:nvGrpSpPr>
          <p:cNvPr id="70" name="그룹 95"/>
          <p:cNvGrpSpPr>
            <a:grpSpLocks/>
          </p:cNvGrpSpPr>
          <p:nvPr/>
        </p:nvGrpSpPr>
        <p:grpSpPr bwMode="auto">
          <a:xfrm>
            <a:off x="7092280" y="1772816"/>
            <a:ext cx="1691680" cy="1008112"/>
            <a:chOff x="7977336" y="1772816"/>
            <a:chExt cx="1554578" cy="730966"/>
          </a:xfrm>
        </p:grpSpPr>
        <p:sp>
          <p:nvSpPr>
            <p:cNvPr id="71" name="Rectangle 97"/>
            <p:cNvSpPr/>
            <p:nvPr/>
          </p:nvSpPr>
          <p:spPr>
            <a:xfrm>
              <a:off x="7977336" y="1772816"/>
              <a:ext cx="1554578" cy="29715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Dashboard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977336" y="2071559"/>
              <a:ext cx="1554578" cy="43222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OO </a:t>
              </a:r>
              <a:r>
                <a:rPr lang="ko-KR" altLang="en-US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통계</a:t>
              </a:r>
              <a:r>
                <a:rPr lang="en-US" altLang="ko-KR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/</a:t>
              </a:r>
              <a:r>
                <a:rPr lang="ko-KR" altLang="en-US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이력정보 제공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73" name="그룹 95"/>
          <p:cNvGrpSpPr>
            <a:grpSpLocks/>
          </p:cNvGrpSpPr>
          <p:nvPr/>
        </p:nvGrpSpPr>
        <p:grpSpPr bwMode="auto">
          <a:xfrm>
            <a:off x="7092280" y="2996952"/>
            <a:ext cx="1691680" cy="1008112"/>
            <a:chOff x="7977336" y="1772816"/>
            <a:chExt cx="1554578" cy="730966"/>
          </a:xfrm>
        </p:grpSpPr>
        <p:sp>
          <p:nvSpPr>
            <p:cNvPr id="74" name="Rectangle 97"/>
            <p:cNvSpPr/>
            <p:nvPr/>
          </p:nvSpPr>
          <p:spPr>
            <a:xfrm>
              <a:off x="7977336" y="1772816"/>
              <a:ext cx="1554578" cy="29715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Chart/Report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977336" y="2071559"/>
              <a:ext cx="1554578" cy="43222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noProof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OO </a:t>
              </a:r>
              <a:r>
                <a:rPr lang="ko-KR" altLang="en-US" sz="1100" kern="0" noProof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출력</a:t>
              </a:r>
              <a:r>
                <a:rPr lang="en-US" altLang="ko-KR" sz="1100" kern="0" noProof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/</a:t>
              </a:r>
              <a:r>
                <a:rPr lang="ko-KR" altLang="en-US" sz="1100" kern="0" noProof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보고 기능 제공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76" name="그룹 95"/>
          <p:cNvGrpSpPr>
            <a:grpSpLocks/>
          </p:cNvGrpSpPr>
          <p:nvPr/>
        </p:nvGrpSpPr>
        <p:grpSpPr bwMode="auto">
          <a:xfrm>
            <a:off x="7092280" y="4221088"/>
            <a:ext cx="1691680" cy="1008112"/>
            <a:chOff x="7977336" y="1772816"/>
            <a:chExt cx="1554578" cy="730966"/>
          </a:xfrm>
        </p:grpSpPr>
        <p:sp>
          <p:nvSpPr>
            <p:cNvPr id="77" name="Rectangle 97"/>
            <p:cNvSpPr/>
            <p:nvPr/>
          </p:nvSpPr>
          <p:spPr>
            <a:xfrm>
              <a:off x="7977336" y="1772816"/>
              <a:ext cx="1554578" cy="29715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Service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977336" y="2071559"/>
              <a:ext cx="1554578" cy="43222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noProof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OO </a:t>
              </a:r>
              <a:r>
                <a:rPr lang="ko-KR" altLang="en-US" sz="1100" kern="0" noProof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제공서비스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83" name="그룹 65"/>
          <p:cNvGrpSpPr>
            <a:grpSpLocks/>
          </p:cNvGrpSpPr>
          <p:nvPr/>
        </p:nvGrpSpPr>
        <p:grpSpPr bwMode="auto">
          <a:xfrm>
            <a:off x="182563" y="5400675"/>
            <a:ext cx="8637909" cy="954088"/>
            <a:chOff x="182782" y="5400183"/>
            <a:chExt cx="9522746" cy="953986"/>
          </a:xfrm>
        </p:grpSpPr>
        <p:sp>
          <p:nvSpPr>
            <p:cNvPr id="84" name="모서리가 둥근 직사각형 199"/>
            <p:cNvSpPr/>
            <p:nvPr/>
          </p:nvSpPr>
          <p:spPr>
            <a:xfrm>
              <a:off x="1856656" y="5400185"/>
              <a:ext cx="7848872" cy="953984"/>
            </a:xfrm>
            <a:prstGeom prst="roundRect">
              <a:avLst>
                <a:gd name="adj" fmla="val 1606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50000"/>
                  <a:alpha val="85000"/>
                </a:sysClr>
              </a:solidFill>
              <a:prstDash val="solid"/>
            </a:ln>
            <a:effectLst/>
          </p:spPr>
          <p:txBody>
            <a:bodyPr lIns="0" tIns="0" rIns="0" bIns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marL="361950" marR="0" lvl="1" indent="-180975" defTabSz="1330325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prstClr val="black"/>
                </a:buClr>
                <a:buSzPct val="75000"/>
                <a:buFontTx/>
                <a:buBlip>
                  <a:blip r:embed="rId5"/>
                </a:buBlip>
                <a:tabLst>
                  <a:tab pos="1438275" algn="l"/>
                </a:tabLst>
                <a:defRPr/>
              </a:pPr>
              <a:r>
                <a:rPr kumimoji="0" lang="en-US" altLang="ko-KR" sz="1200" b="0" i="0" u="none" strike="noStrike" kern="0" cap="none" spc="-11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  <a:endParaRPr kumimoji="0" lang="en-US" altLang="ko-KR" sz="1200" b="0" i="0" u="none" strike="noStrike" kern="0" cap="none" spc="-1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Wingdings" pitchFamily="2" charset="2"/>
              </a:endParaRPr>
            </a:p>
            <a:p>
              <a:pPr marL="361950" marR="0" lvl="1" indent="-180975" defTabSz="1330325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prstClr val="black"/>
                </a:buClr>
                <a:buSzPct val="75000"/>
                <a:buFontTx/>
                <a:buBlip>
                  <a:blip r:embed="rId5"/>
                </a:buBlip>
                <a:tabLst>
                  <a:tab pos="1438275" algn="l"/>
                </a:tabLst>
                <a:defRPr/>
              </a:pPr>
              <a:r>
                <a:rPr kumimoji="0" lang="en-US" altLang="ko-KR" sz="1200" b="0" i="0" u="none" strike="noStrike" kern="0" cap="none" spc="-11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  <a:endParaRPr kumimoji="0" lang="en-US" altLang="ko-KR" sz="1200" b="0" i="0" u="none" strike="noStrike" kern="0" cap="none" spc="-1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Wingdings" pitchFamily="2" charset="2"/>
              </a:endParaRPr>
            </a:p>
            <a:p>
              <a:pPr marL="361950" marR="0" lvl="1" indent="-180975" defTabSz="1330325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prstClr val="black"/>
                </a:buClr>
                <a:buSzPct val="75000"/>
                <a:buFontTx/>
                <a:buBlip>
                  <a:blip r:embed="rId5"/>
                </a:buBlip>
                <a:tabLst>
                  <a:tab pos="1438275" algn="l"/>
                </a:tabLst>
                <a:defRPr/>
              </a:pPr>
              <a:r>
                <a:rPr kumimoji="0" lang="en-US" altLang="ko-KR" sz="1200" b="0" i="0" u="none" strike="noStrike" kern="0" cap="none" spc="-11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  <a:endParaRPr kumimoji="0" lang="en-US" altLang="ko-KR" sz="1200" b="0" i="0" u="none" strike="noStrike" kern="0" cap="none" spc="-1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Wingdings" pitchFamily="2" charset="2"/>
              </a:endParaRPr>
            </a:p>
          </p:txBody>
        </p:sp>
        <p:sp>
          <p:nvSpPr>
            <p:cNvPr id="85" name="양쪽 모서리가 둥근 사각형 51"/>
            <p:cNvSpPr/>
            <p:nvPr/>
          </p:nvSpPr>
          <p:spPr>
            <a:xfrm rot="16200000">
              <a:off x="542727" y="5040238"/>
              <a:ext cx="953984" cy="1673874"/>
            </a:xfrm>
            <a:prstGeom prst="round2SameRect">
              <a:avLst>
                <a:gd name="adj1" fmla="val 8889"/>
                <a:gd name="adj2" fmla="val 0"/>
              </a:avLst>
            </a:prstGeom>
            <a:blipFill>
              <a:blip r:embed="rId8" cstate="print"/>
              <a:stretch>
                <a:fillRect/>
              </a:stretch>
            </a:blipFill>
            <a:ln w="6350" cap="flat" cmpd="sng" algn="ctr">
              <a:noFill/>
              <a:prstDash val="solid"/>
            </a:ln>
            <a:effectLst>
              <a:outerShdw blurRad="63500" dir="2700000" algn="tl" rotWithShape="0">
                <a:prstClr val="black">
                  <a:alpha val="69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" h="6350"/>
            </a:sp3d>
          </p:spPr>
          <p:txBody>
            <a:bodyPr lIns="0" tIns="0" rIns="0" bIns="0" anchor="ctr">
              <a:sp3d contourW="19050">
                <a:bevelT w="1270"/>
                <a:contourClr>
                  <a:srgbClr val="174359"/>
                </a:contourClr>
              </a:sp3d>
            </a:bodyPr>
            <a:lstStyle/>
            <a:p>
              <a:pPr marL="0" marR="0" lvl="1" indent="-45720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endParaRPr kumimoji="0" lang="ko-KR" altLang="en-US" sz="13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endParaRPr>
            </a:p>
          </p:txBody>
        </p:sp>
        <p:sp>
          <p:nvSpPr>
            <p:cNvPr id="86" name="양쪽 모서리가 둥근 사각형 51"/>
            <p:cNvSpPr/>
            <p:nvPr/>
          </p:nvSpPr>
          <p:spPr>
            <a:xfrm>
              <a:off x="632520" y="5774101"/>
              <a:ext cx="700005" cy="193899"/>
            </a:xfrm>
            <a:prstGeom prst="round2SameRect">
              <a:avLst>
                <a:gd name="adj1" fmla="val 0"/>
                <a:gd name="adj2" fmla="val 0"/>
              </a:avLst>
            </a:prstGeom>
            <a:noFill/>
            <a:ln w="6350" cap="flat" cmpd="sng" algn="ctr">
              <a:noFill/>
              <a:prstDash val="solid"/>
            </a:ln>
            <a:effectLst>
              <a:outerShdw blurRad="63500" dir="2700000" algn="tl" rotWithShape="0">
                <a:prstClr val="black">
                  <a:alpha val="69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" h="6350"/>
            </a:sp3d>
          </p:spPr>
          <p:txBody>
            <a:bodyPr lIns="0" tIns="0" rIns="0" bIns="0" anchor="ctr">
              <a:spAutoFit/>
              <a:sp3d contourW="19050">
                <a:bevelT w="1270"/>
                <a:contourClr>
                  <a:srgbClr val="174359"/>
                </a:contourClr>
              </a:sp3d>
            </a:bodyPr>
            <a:lstStyle/>
            <a:p>
              <a:pPr marL="0" marR="0" lvl="1" indent="-45720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r>
                <a:rPr kumimoji="0" lang="en-US" altLang="ko-KR" sz="1400" b="0" i="0" u="none" strike="noStrike" kern="0" cap="none" spc="-11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sym typeface="Monotype Sorts"/>
                </a:rPr>
                <a:t>Key Point</a:t>
              </a:r>
              <a:endParaRPr kumimoji="0" lang="ko-KR" altLang="en-US" sz="14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775496" y="3573016"/>
            <a:ext cx="3524696" cy="1185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기획 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여백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개발 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5818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433040" y="208892"/>
            <a:ext cx="7000892" cy="7143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unga" pitchFamily="2"/>
              </a:rPr>
              <a:t>2.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unga" pitchFamily="2"/>
              </a:rPr>
              <a:t>프로젝트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unga" pitchFamily="2"/>
              </a:rPr>
              <a:t> 업무 범위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unga" pitchFamily="2"/>
              </a:rPr>
              <a:t>(2/2)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unga" pitchFamily="2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2342612"/>
              </p:ext>
            </p:extLst>
          </p:nvPr>
        </p:nvGraphicFramePr>
        <p:xfrm>
          <a:off x="595064" y="1772816"/>
          <a:ext cx="8153400" cy="4644073"/>
        </p:xfrm>
        <a:graphic>
          <a:graphicData uri="http://schemas.openxmlformats.org/drawingml/2006/table">
            <a:tbl>
              <a:tblPr/>
              <a:tblGrid>
                <a:gridCol w="1096616"/>
                <a:gridCol w="1296144"/>
                <a:gridCol w="1584176"/>
                <a:gridCol w="4176464"/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charset="0"/>
                        </a:rPr>
                        <a:t>대분류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charset="0"/>
                      </a:endParaRPr>
                    </a:p>
                  </a:txBody>
                  <a:tcPr marL="90000" marR="90000" marT="46816" marB="4681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charset="0"/>
                        </a:rPr>
                        <a:t>중분류</a:t>
                      </a:r>
                    </a:p>
                  </a:txBody>
                  <a:tcPr marL="90000" marR="90000" marT="46816" marB="46816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charset="0"/>
                        </a:rPr>
                        <a:t>업무 상세내역</a:t>
                      </a:r>
                    </a:p>
                  </a:txBody>
                  <a:tcPr marL="90000" marR="90000" marT="46816" marB="46816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Arial" charset="0"/>
                        </a:rPr>
                        <a:t>업무 상세설명</a:t>
                      </a:r>
                    </a:p>
                  </a:txBody>
                  <a:tcPr marL="90000" marR="90000" marT="46816" marB="46816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28083"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상품관리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>
                          <a:tab pos="53975" algn="l"/>
                          <a:tab pos="190500" algn="l"/>
                        </a:tabLst>
                      </a:pPr>
                      <a:r>
                        <a:rPr lang="ko-KR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상품등록</a:t>
                      </a:r>
                      <a:endParaRPr 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상품등록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>
                          <a:tab pos="53975" algn="l"/>
                          <a:tab pos="190500" algn="l"/>
                        </a:tabLst>
                      </a:pP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판매상품등록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>
                          <a:tab pos="53975" algn="l"/>
                          <a:tab pos="190500" algn="l"/>
                        </a:tabLst>
                      </a:pP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상품설명서등록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기초정보관리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상품분류등록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상품별속성등록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MD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고객관리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고객등록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신규고객등록 및 기존고객정보 수정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sz="1200" ker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고객관리내역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 은행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카드 등록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OO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기능</a:t>
                      </a:r>
                      <a:endParaRPr lang="ko-KR" alt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중분류 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OO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기능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상세기능 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상세기능 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상세기능 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lang="ko-KR" alt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endParaRPr lang="ko-KR" alt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453205" y="971436"/>
            <a:ext cx="21419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lang="ko-KR" altLang="en-US" b="1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발</a:t>
            </a:r>
            <a:r>
              <a:rPr lang="ko-KR" altLang="en-US" b="1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기능 상세</a:t>
            </a:r>
            <a:endParaRPr lang="ko-KR" altLang="en-US" b="1" dirty="0">
              <a:solidFill>
                <a:schemeClr val="tx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A84DB5-B33D-4A19-A725-9C28F5AD7FB1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75496" y="3573016"/>
            <a:ext cx="3524696" cy="1185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기획 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개략적 작성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개발 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상세     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4576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433040" y="208892"/>
            <a:ext cx="7000892" cy="7143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unga" pitchFamily="2"/>
              </a:rPr>
              <a:t>3.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unga" pitchFamily="2"/>
              </a:rPr>
              <a:t>프로젝트 일정 계획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unga" pitchFamily="2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 rot="362665">
            <a:off x="595187" y="1063303"/>
            <a:ext cx="3545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HY울릉도B" pitchFamily="18" charset="-127"/>
                <a:ea typeface="HY울릉도B" pitchFamily="18" charset="-127"/>
              </a:rPr>
              <a:t>2</a:t>
            </a:r>
            <a:endParaRPr lang="ko-KR" altLang="en-US" sz="20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1078072" y="1085559"/>
            <a:ext cx="17331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상세 업무 범위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450991" y="1161560"/>
            <a:ext cx="7073337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개발 기간은 전체 </a:t>
            </a:r>
            <a:r>
              <a:rPr lang="en-US" altLang="ko-KR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OO </a:t>
            </a:r>
            <a:r>
              <a:rPr lang="ko-KR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개월입니다</a:t>
            </a:r>
            <a:r>
              <a:rPr lang="en-US" altLang="ko-KR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691079518"/>
              </p:ext>
            </p:extLst>
          </p:nvPr>
        </p:nvGraphicFramePr>
        <p:xfrm>
          <a:off x="304802" y="1844823"/>
          <a:ext cx="8659687" cy="4254131"/>
        </p:xfrm>
        <a:graphic>
          <a:graphicData uri="http://schemas.openxmlformats.org/drawingml/2006/table">
            <a:tbl>
              <a:tblPr/>
              <a:tblGrid>
                <a:gridCol w="954830"/>
                <a:gridCol w="1008112"/>
                <a:gridCol w="1368152"/>
                <a:gridCol w="439249"/>
                <a:gridCol w="439249"/>
                <a:gridCol w="439249"/>
                <a:gridCol w="439249"/>
                <a:gridCol w="439249"/>
                <a:gridCol w="439249"/>
                <a:gridCol w="439249"/>
                <a:gridCol w="439249"/>
                <a:gridCol w="439249"/>
                <a:gridCol w="439249"/>
                <a:gridCol w="936103"/>
              </a:tblGrid>
              <a:tr h="36004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Task</a:t>
                      </a:r>
                    </a:p>
                  </a:txBody>
                  <a:tcPr marT="45714" marB="4571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Activity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상세기간</a:t>
                      </a: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ea"/>
                          <a:ea typeface="+mj-ea"/>
                        </a:rPr>
                        <a:t>기간</a:t>
                      </a: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비고</a:t>
                      </a: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315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ea"/>
                          <a:ea typeface="+mj-ea"/>
                        </a:rPr>
                        <a:t>W</a:t>
                      </a:r>
                    </a:p>
                  </a:txBody>
                  <a:tcPr marL="0" marR="0"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ea"/>
                          <a:ea typeface="+mj-ea"/>
                        </a:rPr>
                        <a:t>W+1</a:t>
                      </a:r>
                    </a:p>
                  </a:txBody>
                  <a:tcPr marL="0" marR="0"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ea"/>
                          <a:ea typeface="+mj-ea"/>
                        </a:rPr>
                        <a:t>W+2</a:t>
                      </a:r>
                    </a:p>
                  </a:txBody>
                  <a:tcPr marL="0" marR="0"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ea"/>
                          <a:ea typeface="+mj-ea"/>
                        </a:rPr>
                        <a:t>W+3</a:t>
                      </a:r>
                    </a:p>
                  </a:txBody>
                  <a:tcPr marL="0" marR="0"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ea"/>
                          <a:ea typeface="+mj-ea"/>
                        </a:rPr>
                        <a:t>W+4</a:t>
                      </a:r>
                    </a:p>
                  </a:txBody>
                  <a:tcPr marL="0" marR="0"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ea"/>
                          <a:ea typeface="+mj-ea"/>
                        </a:rPr>
                        <a:t>W+5</a:t>
                      </a:r>
                    </a:p>
                  </a:txBody>
                  <a:tcPr marL="0" marR="0"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ea"/>
                          <a:ea typeface="+mj-ea"/>
                        </a:rPr>
                        <a:t>W+6</a:t>
                      </a:r>
                    </a:p>
                  </a:txBody>
                  <a:tcPr marL="0" marR="0"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ea"/>
                          <a:ea typeface="+mj-ea"/>
                        </a:rPr>
                        <a:t>W+7</a:t>
                      </a:r>
                    </a:p>
                  </a:txBody>
                  <a:tcPr marL="0" marR="0"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ea"/>
                          <a:ea typeface="+mj-ea"/>
                        </a:rPr>
                        <a:t>W+8</a:t>
                      </a:r>
                    </a:p>
                  </a:txBody>
                  <a:tcPr marL="0" marR="0"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ea"/>
                          <a:ea typeface="+mj-ea"/>
                        </a:rPr>
                        <a:t>W+9</a:t>
                      </a:r>
                    </a:p>
                  </a:txBody>
                  <a:tcPr marL="0" marR="0"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3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착수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계획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수행계획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04.06 ~ 04.20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Kick-off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W/S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</a:tr>
              <a:tr h="42313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분석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설계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기능정의</a:t>
                      </a:r>
                      <a:endParaRPr kumimoji="0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04.21 ~ 04.27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</a:tr>
              <a:tr h="42198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화면설계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04.28 ~ 05.25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</a:tr>
              <a:tr h="42198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로직설계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</a:tr>
              <a:tr h="424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개발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소스코딩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05.26 ~ 06.26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</a:tr>
              <a:tr h="42429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테스트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단위테스트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06.27 ~ 07.26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</a:tr>
              <a:tr h="42429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통합테스트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</a:tr>
              <a:tr h="5448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종료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종료보고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07.27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직사각형 9"/>
          <p:cNvSpPr>
            <a:spLocks noChangeArrowheads="1"/>
          </p:cNvSpPr>
          <p:nvPr/>
        </p:nvSpPr>
        <p:spPr bwMode="auto">
          <a:xfrm>
            <a:off x="3763144" y="2628528"/>
            <a:ext cx="30480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" name="직사각형 9"/>
          <p:cNvSpPr>
            <a:spLocks noChangeArrowheads="1"/>
          </p:cNvSpPr>
          <p:nvPr/>
        </p:nvSpPr>
        <p:spPr bwMode="auto">
          <a:xfrm>
            <a:off x="3979168" y="3060576"/>
            <a:ext cx="880864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9" name="직사각형 9"/>
          <p:cNvSpPr>
            <a:spLocks noChangeArrowheads="1"/>
          </p:cNvSpPr>
          <p:nvPr/>
        </p:nvSpPr>
        <p:spPr bwMode="auto">
          <a:xfrm>
            <a:off x="4643636" y="3501008"/>
            <a:ext cx="880864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0" name="직사각형 9"/>
          <p:cNvSpPr>
            <a:spLocks noChangeArrowheads="1"/>
          </p:cNvSpPr>
          <p:nvPr/>
        </p:nvSpPr>
        <p:spPr bwMode="auto">
          <a:xfrm>
            <a:off x="5486400" y="3924672"/>
            <a:ext cx="880864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1" name="직사각형 9"/>
          <p:cNvSpPr>
            <a:spLocks noChangeArrowheads="1"/>
          </p:cNvSpPr>
          <p:nvPr/>
        </p:nvSpPr>
        <p:spPr bwMode="auto">
          <a:xfrm>
            <a:off x="6091436" y="4356720"/>
            <a:ext cx="880864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2" name="직사각형 9"/>
          <p:cNvSpPr>
            <a:spLocks noChangeArrowheads="1"/>
          </p:cNvSpPr>
          <p:nvPr/>
        </p:nvSpPr>
        <p:spPr bwMode="auto">
          <a:xfrm>
            <a:off x="6643464" y="4797152"/>
            <a:ext cx="880864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7740352" y="5661248"/>
            <a:ext cx="592617" cy="35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◆</a:t>
            </a:r>
            <a:endParaRPr lang="en-US" altLang="ko-KR" sz="1600" dirty="0" smtClean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A84DB5-B33D-4A19-A725-9C28F5AD7FB1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6" name="직사각형 9"/>
          <p:cNvSpPr>
            <a:spLocks noChangeArrowheads="1"/>
          </p:cNvSpPr>
          <p:nvPr/>
        </p:nvSpPr>
        <p:spPr bwMode="auto">
          <a:xfrm>
            <a:off x="7092280" y="5221572"/>
            <a:ext cx="880864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75496" y="3573016"/>
            <a:ext cx="4308400" cy="1185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기획 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착수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계획 단계 상세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개발 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개발 </a:t>
            </a:r>
            <a:r>
              <a:rPr lang="en-US" altLang="ko-KR" dirty="0" smtClean="0"/>
              <a:t>~ </a:t>
            </a:r>
            <a:r>
              <a:rPr lang="ko-KR" altLang="en-US" dirty="0" smtClean="0"/>
              <a:t>종료 상세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4556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433040" y="208892"/>
            <a:ext cx="7000892" cy="7143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unga" pitchFamily="2"/>
              </a:rPr>
              <a:t>4.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unga" pitchFamily="2"/>
              </a:rPr>
              <a:t>프로젝트 단계별 산출물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unga" pitchFamily="2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 rot="362665">
            <a:off x="595187" y="1063303"/>
            <a:ext cx="3545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HY울릉도B" pitchFamily="18" charset="-127"/>
                <a:ea typeface="HY울릉도B" pitchFamily="18" charset="-127"/>
              </a:rPr>
              <a:t>2</a:t>
            </a:r>
            <a:endParaRPr lang="ko-KR" altLang="en-US" sz="20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1078072" y="1085559"/>
            <a:ext cx="17331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상세 업무 범위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450991" y="1052736"/>
            <a:ext cx="7073337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단계별 상세 계획은 구체적인 내용 및 산출물을 작성합니다</a:t>
            </a:r>
            <a:r>
              <a:rPr lang="en-US" altLang="ko-KR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슬라이드 번호 개체 틀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A84DB5-B33D-4A19-A725-9C28F5AD7FB1}" type="slidenum">
              <a:rPr lang="ko-KR" altLang="en-US" smtClean="0"/>
              <a:pPr/>
              <a:t>7</a:t>
            </a:fld>
            <a:endParaRPr lang="ko-KR" altLang="en-US"/>
          </a:p>
        </p:txBody>
      </p:sp>
      <p:graphicFrame>
        <p:nvGraphicFramePr>
          <p:cNvPr id="4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22792739"/>
              </p:ext>
            </p:extLst>
          </p:nvPr>
        </p:nvGraphicFramePr>
        <p:xfrm>
          <a:off x="395535" y="1844823"/>
          <a:ext cx="8280920" cy="4112333"/>
        </p:xfrm>
        <a:graphic>
          <a:graphicData uri="http://schemas.openxmlformats.org/drawingml/2006/table">
            <a:tbl>
              <a:tblPr/>
              <a:tblGrid>
                <a:gridCol w="1296145"/>
                <a:gridCol w="3528392"/>
                <a:gridCol w="792088"/>
                <a:gridCol w="2664295"/>
              </a:tblGrid>
              <a:tr h="288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Task</a:t>
                      </a:r>
                    </a:p>
                  </a:txBody>
                  <a:tcPr marT="45714" marB="4571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산출물</a:t>
                      </a: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구분</a:t>
                      </a: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비고</a:t>
                      </a: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11296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착수</a:t>
                      </a:r>
                      <a:r>
                        <a:rPr kumimoji="0" lang="en-US" altLang="ko-KR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kumimoji="0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계획</a:t>
                      </a:r>
                      <a:endParaRPr kumimoji="0" lang="en-US" altLang="ko-KR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  <a:lumOff val="35000"/>
                          </a:schemeClr>
                        </a:buClr>
                        <a:buSzPct val="115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멘티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참가 신청서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  <a:lumOff val="35000"/>
                          </a:schemeClr>
                        </a:buClr>
                        <a:buSzPct val="115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프로젝트 수행 계획서 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기획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  <a:lumOff val="35000"/>
                          </a:schemeClr>
                        </a:buClr>
                        <a:buSzPct val="115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단계별 회의록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  <a:lumOff val="35000"/>
                          </a:schemeClr>
                        </a:buClr>
                        <a:buSzPct val="115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기획 단계 수행 결과서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필수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</a:tr>
              <a:tr h="6166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분석</a:t>
                      </a:r>
                      <a:r>
                        <a:rPr kumimoji="0" lang="en-US" altLang="ko-KR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kumimoji="0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설계</a:t>
                      </a:r>
                      <a:endParaRPr kumimoji="0" lang="en-US" altLang="ko-KR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  <a:lumOff val="35000"/>
                          </a:schemeClr>
                        </a:buClr>
                        <a:buSzPct val="115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프로젝트 수행 계획서 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개발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  <a:lumOff val="35000"/>
                          </a:schemeClr>
                        </a:buClr>
                        <a:buSzPct val="115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프로그램 설계서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필수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기획 단계 수행 계획서 보완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</a:tr>
              <a:tr h="618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개발</a:t>
                      </a:r>
                      <a:endParaRPr kumimoji="0" lang="en-US" altLang="ko-KR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  <a:lumOff val="35000"/>
                          </a:schemeClr>
                        </a:buClr>
                        <a:buSzPct val="115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프로그램 소스 코드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필수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</a:tr>
              <a:tr h="618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테스트</a:t>
                      </a:r>
                      <a:endParaRPr kumimoji="0" lang="en-US" altLang="ko-KR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  <a:lumOff val="35000"/>
                          </a:schemeClr>
                        </a:buClr>
                        <a:buSzPct val="115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프로그램 테스트 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선택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선택 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–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각자 양식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</a:tr>
              <a:tr h="7940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종료</a:t>
                      </a:r>
                      <a:endParaRPr kumimoji="0" lang="en-US" altLang="ko-KR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  <a:lumOff val="35000"/>
                          </a:schemeClr>
                        </a:buClr>
                        <a:buSzPct val="115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프로젝트 완료 보고서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필수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관련 산출물 포함해서 작성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*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개발 실행 내용 동영상 작성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746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433040" y="208892"/>
            <a:ext cx="7000892" cy="7143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unga" pitchFamily="2"/>
              </a:rPr>
              <a:t>5.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unga" pitchFamily="2"/>
              </a:rPr>
              <a:t>프로젝트 관리 방법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unga" pitchFamily="2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 rot="362665">
            <a:off x="595187" y="1063303"/>
            <a:ext cx="3545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HY울릉도B" pitchFamily="18" charset="-127"/>
                <a:ea typeface="HY울릉도B" pitchFamily="18" charset="-127"/>
              </a:rPr>
              <a:t>2</a:t>
            </a:r>
            <a:endParaRPr lang="ko-KR" altLang="en-US" sz="20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1078072" y="1085559"/>
            <a:ext cx="17331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상세 업무 범위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453205" y="971436"/>
            <a:ext cx="30031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lang="ko-KR" altLang="en-US" b="1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b="1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Ground-Rule</a:t>
            </a:r>
            <a:endParaRPr lang="ko-KR" altLang="en-US" b="1" dirty="0">
              <a:solidFill>
                <a:schemeClr val="tx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129" y="1740892"/>
            <a:ext cx="8139311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dirty="0" err="1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우리팀은</a:t>
            </a:r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최소 주 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 팀원간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err="1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멘티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멘토간 연락을 한다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프로젝트와 관련된 정보는 무조건 커뮤니티를 통해 공유한다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solidFill>
                <a:schemeClr val="bg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solidFill>
                <a:schemeClr val="bg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dirty="0">
              <a:solidFill>
                <a:schemeClr val="bg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453205" y="1340768"/>
            <a:ext cx="5998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프로젝트에 참여하는 우리 팀의 수행원칙을 기술한다</a:t>
            </a:r>
            <a:r>
              <a:rPr lang="en-US" altLang="ko-KR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A84DB5-B33D-4A19-A725-9C28F5AD7FB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1259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433040" y="208892"/>
            <a:ext cx="7000892" cy="7143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unga" pitchFamily="2"/>
              </a:rPr>
              <a:t>5.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unga" pitchFamily="2"/>
              </a:rPr>
              <a:t>프로젝트 관리 방법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unga" pitchFamily="2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 rot="362665">
            <a:off x="595187" y="1063303"/>
            <a:ext cx="3545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HY울릉도B" pitchFamily="18" charset="-127"/>
                <a:ea typeface="HY울릉도B" pitchFamily="18" charset="-127"/>
              </a:rPr>
              <a:t>2</a:t>
            </a:r>
            <a:endParaRPr lang="ko-KR" altLang="en-US" sz="20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1078072" y="1085559"/>
            <a:ext cx="17331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상세 업무 범위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5"/>
          <p:cNvSpPr txBox="1">
            <a:spLocks noChangeArrowheads="1"/>
          </p:cNvSpPr>
          <p:nvPr/>
        </p:nvSpPr>
        <p:spPr bwMode="auto">
          <a:xfrm>
            <a:off x="453205" y="971436"/>
            <a:ext cx="2852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lang="ko-KR" altLang="en-US" b="1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의사 소통 방안 </a:t>
            </a:r>
            <a:r>
              <a:rPr lang="en-US" altLang="ko-KR" b="1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예시</a:t>
            </a:r>
            <a:r>
              <a:rPr lang="en-US" altLang="ko-KR" b="1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dirty="0">
              <a:solidFill>
                <a:schemeClr val="tx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2" name="Group 3"/>
          <p:cNvGrpSpPr>
            <a:grpSpLocks/>
          </p:cNvGrpSpPr>
          <p:nvPr/>
        </p:nvGrpSpPr>
        <p:grpSpPr bwMode="auto">
          <a:xfrm>
            <a:off x="4355976" y="1156102"/>
            <a:ext cx="4464496" cy="5081186"/>
            <a:chOff x="3171" y="1301"/>
            <a:chExt cx="2780" cy="2711"/>
          </a:xfrm>
        </p:grpSpPr>
        <p:sp>
          <p:nvSpPr>
            <p:cNvPr id="210" name="AutoShape 4"/>
            <p:cNvSpPr>
              <a:spLocks noChangeArrowheads="1"/>
            </p:cNvSpPr>
            <p:nvPr/>
          </p:nvSpPr>
          <p:spPr bwMode="gray">
            <a:xfrm>
              <a:off x="3344" y="1337"/>
              <a:ext cx="2607" cy="2675"/>
            </a:xfrm>
            <a:prstGeom prst="roundRect">
              <a:avLst>
                <a:gd name="adj" fmla="val 1731"/>
              </a:avLst>
            </a:prstGeom>
            <a:gradFill rotWithShape="1">
              <a:gsLst>
                <a:gs pos="0">
                  <a:srgbClr val="278FC3"/>
                </a:gs>
                <a:gs pos="100000">
                  <a:srgbClr val="93CAE5"/>
                </a:gs>
              </a:gsLst>
              <a:lin ang="5400000" scaled="1"/>
            </a:gradFill>
            <a:ln w="9525" algn="ctr">
              <a:solidFill>
                <a:srgbClr val="2A83B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211" name="AutoShape 5"/>
            <p:cNvSpPr>
              <a:spLocks noChangeArrowheads="1"/>
            </p:cNvSpPr>
            <p:nvPr/>
          </p:nvSpPr>
          <p:spPr bwMode="gray">
            <a:xfrm>
              <a:off x="3369" y="1346"/>
              <a:ext cx="2553" cy="4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BDEEF"/>
                </a:gs>
                <a:gs pos="100000">
                  <a:srgbClr val="278FC3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212" name="AutoShape 6"/>
            <p:cNvSpPr>
              <a:spLocks noChangeArrowheads="1"/>
            </p:cNvSpPr>
            <p:nvPr/>
          </p:nvSpPr>
          <p:spPr bwMode="gray">
            <a:xfrm>
              <a:off x="3361" y="1515"/>
              <a:ext cx="2572" cy="2477"/>
            </a:xfrm>
            <a:prstGeom prst="roundRect">
              <a:avLst>
                <a:gd name="adj" fmla="val 1324"/>
              </a:avLst>
            </a:pr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213" name="AutoShape 7"/>
            <p:cNvSpPr>
              <a:spLocks/>
            </p:cNvSpPr>
            <p:nvPr/>
          </p:nvSpPr>
          <p:spPr bwMode="gray">
            <a:xfrm rot="5400000">
              <a:off x="4552" y="248"/>
              <a:ext cx="210" cy="2316"/>
            </a:xfrm>
            <a:prstGeom prst="leftBracket">
              <a:avLst>
                <a:gd name="adj" fmla="val 88280"/>
              </a:avLst>
            </a:prstGeom>
            <a:noFill/>
            <a:ln>
              <a:noFill/>
            </a:ln>
            <a:effectLst>
              <a:outerShdw dist="17961" dir="13500000" algn="ctr" rotWithShape="0">
                <a:srgbClr val="336699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 vert="eaVert" wrap="none" rIns="126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Monotype Sorts" pitchFamily="2" charset="2"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4" name="Rectangle 8"/>
            <p:cNvSpPr>
              <a:spLocks noChangeArrowheads="1"/>
            </p:cNvSpPr>
            <p:nvPr/>
          </p:nvSpPr>
          <p:spPr bwMode="gray">
            <a:xfrm>
              <a:off x="3483" y="1738"/>
              <a:ext cx="2385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marL="101600" marR="0" lvl="0" indent="-101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일정계획상의 시간과 실제 작업시간의 비교에 의한 일정조정</a:t>
              </a:r>
            </a:p>
          </p:txBody>
        </p:sp>
        <p:sp>
          <p:nvSpPr>
            <p:cNvPr id="215" name="Rectangle 9"/>
            <p:cNvSpPr>
              <a:spLocks noChangeArrowheads="1"/>
            </p:cNvSpPr>
            <p:nvPr/>
          </p:nvSpPr>
          <p:spPr bwMode="gray">
            <a:xfrm>
              <a:off x="3483" y="2105"/>
              <a:ext cx="2319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marL="101600" marR="0" lvl="0" indent="-101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계획수립 시의 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전 단계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예산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,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각 활동 별 예산과 실제 소요된 비용을 비교하여 일정조정 시 고려</a:t>
              </a:r>
            </a:p>
          </p:txBody>
        </p:sp>
        <p:sp>
          <p:nvSpPr>
            <p:cNvPr id="216" name="Rectangle 10"/>
            <p:cNvSpPr>
              <a:spLocks noChangeArrowheads="1"/>
            </p:cNvSpPr>
            <p:nvPr/>
          </p:nvSpPr>
          <p:spPr bwMode="gray">
            <a:xfrm>
              <a:off x="3483" y="2543"/>
              <a:ext cx="244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spAutoFit/>
            </a:bodyPr>
            <a:lstStyle/>
            <a:p>
              <a:pPr marL="101600" marR="0" lvl="0" indent="-101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프로젝트에 투입되는 모든 인력은 작업단위로 설정되고 차이 발생시 인력투입 및 대체 등의 활동 포함</a:t>
              </a:r>
            </a:p>
          </p:txBody>
        </p:sp>
        <p:sp>
          <p:nvSpPr>
            <p:cNvPr id="217" name="Rectangle 11"/>
            <p:cNvSpPr>
              <a:spLocks noChangeArrowheads="1"/>
            </p:cNvSpPr>
            <p:nvPr/>
          </p:nvSpPr>
          <p:spPr bwMode="gray">
            <a:xfrm>
              <a:off x="3483" y="2950"/>
              <a:ext cx="231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marL="101600" marR="0" lvl="0" indent="-101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작업단위 별 할당된 기간에 대하여 비교하는 활동을 가리키며 조정 시에 작업단위 별 재조정 포함</a:t>
              </a:r>
            </a:p>
          </p:txBody>
        </p:sp>
        <p:sp>
          <p:nvSpPr>
            <p:cNvPr id="218" name="Rectangle 12"/>
            <p:cNvSpPr>
              <a:spLocks noChangeArrowheads="1"/>
            </p:cNvSpPr>
            <p:nvPr/>
          </p:nvSpPr>
          <p:spPr bwMode="gray">
            <a:xfrm>
              <a:off x="3483" y="3407"/>
              <a:ext cx="244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marL="101600" marR="0" lvl="0" indent="-101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각 항목에 대한 기대치로서의 비교기준이 되는 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Milestone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설정</a:t>
              </a:r>
            </a:p>
          </p:txBody>
        </p:sp>
        <p:sp>
          <p:nvSpPr>
            <p:cNvPr id="219" name="Rectangle 13"/>
            <p:cNvSpPr>
              <a:spLocks noChangeArrowheads="1"/>
            </p:cNvSpPr>
            <p:nvPr/>
          </p:nvSpPr>
          <p:spPr bwMode="gray">
            <a:xfrm>
              <a:off x="3483" y="3744"/>
              <a:ext cx="231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marL="101600" marR="0" lvl="0" indent="-101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계획수립시의 각 작업단계별 산출물은 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Milestone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과 함께 프로젝트 현황에 대한 판단기준으로 활용 </a:t>
              </a:r>
            </a:p>
          </p:txBody>
        </p:sp>
        <p:grpSp>
          <p:nvGrpSpPr>
            <p:cNvPr id="220" name="Group 14"/>
            <p:cNvGrpSpPr>
              <a:grpSpLocks/>
            </p:cNvGrpSpPr>
            <p:nvPr/>
          </p:nvGrpSpPr>
          <p:grpSpPr bwMode="auto">
            <a:xfrm>
              <a:off x="3429" y="1585"/>
              <a:ext cx="1784" cy="171"/>
              <a:chOff x="4027" y="2007"/>
              <a:chExt cx="1784" cy="171"/>
            </a:xfrm>
          </p:grpSpPr>
          <p:sp>
            <p:nvSpPr>
              <p:cNvPr id="242" name="AutoShape 15"/>
              <p:cNvSpPr>
                <a:spLocks noChangeArrowheads="1"/>
              </p:cNvSpPr>
              <p:nvPr/>
            </p:nvSpPr>
            <p:spPr bwMode="gray">
              <a:xfrm>
                <a:off x="4027" y="2012"/>
                <a:ext cx="1784" cy="15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AAE4F0"/>
                  </a:gs>
                  <a:gs pos="100000">
                    <a:sysClr val="window" lastClr="FFFFFF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lIns="91433" tIns="45716" rIns="91433" bIns="45716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</p:txBody>
          </p:sp>
          <p:pic>
            <p:nvPicPr>
              <p:cNvPr id="243" name="Picture 16" descr="3d파란버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057" y="2062"/>
                <a:ext cx="66" cy="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4" name="AutoShape 17"/>
              <p:cNvSpPr>
                <a:spLocks noChangeArrowheads="1"/>
              </p:cNvSpPr>
              <p:nvPr/>
            </p:nvSpPr>
            <p:spPr bwMode="gray">
              <a:xfrm>
                <a:off x="4118" y="2007"/>
                <a:ext cx="332" cy="171"/>
              </a:xfrm>
              <a:prstGeom prst="roundRect">
                <a:avLst>
                  <a:gd name="adj" fmla="val 0"/>
                </a:avLst>
              </a:prstGeom>
              <a:noFill/>
              <a:ln w="25400" algn="ctr">
                <a:noFill/>
                <a:round/>
                <a:headEnd/>
                <a:tailEnd/>
              </a:ln>
            </p:spPr>
            <p:txBody>
              <a:bodyPr wrap="none" lIns="72000" tIns="36000" rIns="72000" bIns="36000" anchor="ctr">
                <a:spAutoFit/>
              </a:bodyPr>
              <a:lstStyle/>
              <a:p>
                <a:pPr marL="93663" marR="0" lvl="0" indent="-93663" defTabSz="914400" eaLnBrk="1" fontAlgn="auto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 </a:t>
                </a:r>
                <a:r>
                  <a: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시 간</a:t>
                </a:r>
              </a:p>
            </p:txBody>
          </p:sp>
        </p:grpSp>
        <p:grpSp>
          <p:nvGrpSpPr>
            <p:cNvPr id="221" name="Group 18"/>
            <p:cNvGrpSpPr>
              <a:grpSpLocks/>
            </p:cNvGrpSpPr>
            <p:nvPr/>
          </p:nvGrpSpPr>
          <p:grpSpPr bwMode="auto">
            <a:xfrm>
              <a:off x="3429" y="1932"/>
              <a:ext cx="1784" cy="170"/>
              <a:chOff x="4027" y="2007"/>
              <a:chExt cx="1784" cy="170"/>
            </a:xfrm>
          </p:grpSpPr>
          <p:sp>
            <p:nvSpPr>
              <p:cNvPr id="239" name="AutoShape 19"/>
              <p:cNvSpPr>
                <a:spLocks noChangeArrowheads="1"/>
              </p:cNvSpPr>
              <p:nvPr/>
            </p:nvSpPr>
            <p:spPr bwMode="gray">
              <a:xfrm>
                <a:off x="4027" y="2012"/>
                <a:ext cx="1784" cy="15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AAE4F0"/>
                  </a:gs>
                  <a:gs pos="100000">
                    <a:sysClr val="window" lastClr="FFFFFF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lIns="91433" tIns="45716" rIns="91433" bIns="45716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</p:txBody>
          </p:sp>
          <p:pic>
            <p:nvPicPr>
              <p:cNvPr id="240" name="Picture 20" descr="3d파란버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057" y="2062"/>
                <a:ext cx="66" cy="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1" name="AutoShape 21"/>
              <p:cNvSpPr>
                <a:spLocks noChangeArrowheads="1"/>
              </p:cNvSpPr>
              <p:nvPr/>
            </p:nvSpPr>
            <p:spPr bwMode="gray">
              <a:xfrm>
                <a:off x="4118" y="2007"/>
                <a:ext cx="332" cy="170"/>
              </a:xfrm>
              <a:prstGeom prst="roundRect">
                <a:avLst>
                  <a:gd name="adj" fmla="val 0"/>
                </a:avLst>
              </a:prstGeom>
              <a:noFill/>
              <a:ln w="25400" algn="ctr">
                <a:noFill/>
                <a:round/>
                <a:headEnd/>
                <a:tailEnd/>
              </a:ln>
            </p:spPr>
            <p:txBody>
              <a:bodyPr wrap="none" lIns="72000" tIns="36000" rIns="72000" bIns="36000" anchor="ctr">
                <a:spAutoFit/>
              </a:bodyPr>
              <a:lstStyle/>
              <a:p>
                <a:pPr marL="93663" marR="0" lvl="0" indent="-93663" defTabSz="914400" eaLnBrk="1" fontAlgn="auto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 </a:t>
                </a:r>
                <a:r>
                  <a:rPr kumimoji="0" lang="ko-KR" alt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비 용</a:t>
                </a:r>
              </a:p>
            </p:txBody>
          </p:sp>
        </p:grpSp>
        <p:grpSp>
          <p:nvGrpSpPr>
            <p:cNvPr id="222" name="Group 22"/>
            <p:cNvGrpSpPr>
              <a:grpSpLocks/>
            </p:cNvGrpSpPr>
            <p:nvPr/>
          </p:nvGrpSpPr>
          <p:grpSpPr bwMode="auto">
            <a:xfrm>
              <a:off x="3429" y="2363"/>
              <a:ext cx="1784" cy="173"/>
              <a:chOff x="4027" y="2008"/>
              <a:chExt cx="1784" cy="173"/>
            </a:xfrm>
          </p:grpSpPr>
          <p:sp>
            <p:nvSpPr>
              <p:cNvPr id="236" name="AutoShape 23"/>
              <p:cNvSpPr>
                <a:spLocks noChangeArrowheads="1"/>
              </p:cNvSpPr>
              <p:nvPr/>
            </p:nvSpPr>
            <p:spPr bwMode="gray">
              <a:xfrm>
                <a:off x="4027" y="2024"/>
                <a:ext cx="1784" cy="17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AAE4F0"/>
                  </a:gs>
                  <a:gs pos="100000">
                    <a:sysClr val="window" lastClr="FFFFFF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lIns="91433" tIns="45716" rIns="91433" bIns="45716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</p:txBody>
          </p:sp>
          <p:pic>
            <p:nvPicPr>
              <p:cNvPr id="237" name="Picture 24" descr="3d파란버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057" y="2062"/>
                <a:ext cx="66" cy="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8" name="AutoShape 25"/>
              <p:cNvSpPr>
                <a:spLocks noChangeArrowheads="1"/>
              </p:cNvSpPr>
              <p:nvPr/>
            </p:nvSpPr>
            <p:spPr bwMode="gray">
              <a:xfrm>
                <a:off x="4118" y="2008"/>
                <a:ext cx="332" cy="170"/>
              </a:xfrm>
              <a:prstGeom prst="roundRect">
                <a:avLst>
                  <a:gd name="adj" fmla="val 0"/>
                </a:avLst>
              </a:prstGeom>
              <a:noFill/>
              <a:ln w="25400" algn="ctr">
                <a:noFill/>
                <a:round/>
                <a:headEnd/>
                <a:tailEnd/>
              </a:ln>
            </p:spPr>
            <p:txBody>
              <a:bodyPr wrap="none" lIns="72000" tIns="36000" rIns="72000" bIns="36000" anchor="ctr">
                <a:spAutoFit/>
              </a:bodyPr>
              <a:lstStyle/>
              <a:p>
                <a:pPr marL="93663" marR="0" lvl="0" indent="-93663" defTabSz="914400" eaLnBrk="1" fontAlgn="auto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 </a:t>
                </a:r>
                <a:r>
                  <a:rPr kumimoji="0" lang="ko-KR" alt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인 력</a:t>
                </a:r>
              </a:p>
            </p:txBody>
          </p:sp>
        </p:grpSp>
        <p:grpSp>
          <p:nvGrpSpPr>
            <p:cNvPr id="223" name="Group 26"/>
            <p:cNvGrpSpPr>
              <a:grpSpLocks/>
            </p:cNvGrpSpPr>
            <p:nvPr/>
          </p:nvGrpSpPr>
          <p:grpSpPr bwMode="auto">
            <a:xfrm>
              <a:off x="3429" y="2801"/>
              <a:ext cx="1784" cy="170"/>
              <a:chOff x="4027" y="2007"/>
              <a:chExt cx="1784" cy="170"/>
            </a:xfrm>
          </p:grpSpPr>
          <p:sp>
            <p:nvSpPr>
              <p:cNvPr id="233" name="AutoShape 27"/>
              <p:cNvSpPr>
                <a:spLocks noChangeArrowheads="1"/>
              </p:cNvSpPr>
              <p:nvPr/>
            </p:nvSpPr>
            <p:spPr bwMode="gray">
              <a:xfrm>
                <a:off x="4027" y="2012"/>
                <a:ext cx="1784" cy="15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AAE4F0"/>
                  </a:gs>
                  <a:gs pos="100000">
                    <a:sysClr val="window" lastClr="FFFFFF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lIns="91433" tIns="45716" rIns="91433" bIns="45716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</p:txBody>
          </p:sp>
          <p:pic>
            <p:nvPicPr>
              <p:cNvPr id="234" name="Picture 28" descr="3d파란버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057" y="2062"/>
                <a:ext cx="66" cy="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" name="AutoShape 29"/>
              <p:cNvSpPr>
                <a:spLocks noChangeArrowheads="1"/>
              </p:cNvSpPr>
              <p:nvPr/>
            </p:nvSpPr>
            <p:spPr bwMode="gray">
              <a:xfrm>
                <a:off x="4118" y="2007"/>
                <a:ext cx="332" cy="170"/>
              </a:xfrm>
              <a:prstGeom prst="roundRect">
                <a:avLst>
                  <a:gd name="adj" fmla="val 0"/>
                </a:avLst>
              </a:prstGeom>
              <a:noFill/>
              <a:ln w="25400" algn="ctr">
                <a:noFill/>
                <a:round/>
                <a:headEnd/>
                <a:tailEnd/>
              </a:ln>
            </p:spPr>
            <p:txBody>
              <a:bodyPr wrap="none" lIns="72000" tIns="36000" rIns="72000" bIns="36000" anchor="ctr">
                <a:spAutoFit/>
              </a:bodyPr>
              <a:lstStyle/>
              <a:p>
                <a:pPr marL="93663" marR="0" lvl="0" indent="-93663" defTabSz="914400" eaLnBrk="1" fontAlgn="auto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 </a:t>
                </a:r>
                <a:r>
                  <a:rPr kumimoji="0" lang="ko-KR" alt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작 업</a:t>
                </a:r>
              </a:p>
            </p:txBody>
          </p:sp>
        </p:grpSp>
        <p:grpSp>
          <p:nvGrpSpPr>
            <p:cNvPr id="224" name="Group 30"/>
            <p:cNvGrpSpPr>
              <a:grpSpLocks/>
            </p:cNvGrpSpPr>
            <p:nvPr/>
          </p:nvGrpSpPr>
          <p:grpSpPr bwMode="auto">
            <a:xfrm>
              <a:off x="3429" y="3231"/>
              <a:ext cx="1784" cy="169"/>
              <a:chOff x="4027" y="2007"/>
              <a:chExt cx="1784" cy="169"/>
            </a:xfrm>
          </p:grpSpPr>
          <p:sp>
            <p:nvSpPr>
              <p:cNvPr id="230" name="AutoShape 31"/>
              <p:cNvSpPr>
                <a:spLocks noChangeArrowheads="1"/>
              </p:cNvSpPr>
              <p:nvPr/>
            </p:nvSpPr>
            <p:spPr bwMode="gray">
              <a:xfrm>
                <a:off x="4027" y="2012"/>
                <a:ext cx="1784" cy="15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AAE4F0"/>
                  </a:gs>
                  <a:gs pos="100000">
                    <a:sysClr val="window" lastClr="FFFFFF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lIns="91433" tIns="45716" rIns="91433" bIns="45716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</p:txBody>
          </p:sp>
          <p:pic>
            <p:nvPicPr>
              <p:cNvPr id="231" name="Picture 32" descr="3d파란버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057" y="2062"/>
                <a:ext cx="66" cy="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2" name="AutoShape 33"/>
              <p:cNvSpPr>
                <a:spLocks noChangeArrowheads="1"/>
              </p:cNvSpPr>
              <p:nvPr/>
            </p:nvSpPr>
            <p:spPr bwMode="gray">
              <a:xfrm>
                <a:off x="4118" y="2007"/>
                <a:ext cx="518" cy="169"/>
              </a:xfrm>
              <a:prstGeom prst="roundRect">
                <a:avLst>
                  <a:gd name="adj" fmla="val 0"/>
                </a:avLst>
              </a:prstGeom>
              <a:noFill/>
              <a:ln w="25400" algn="ctr">
                <a:noFill/>
                <a:round/>
                <a:headEnd/>
                <a:tailEnd/>
              </a:ln>
            </p:spPr>
            <p:txBody>
              <a:bodyPr wrap="none" lIns="72000" tIns="36000" rIns="72000" bIns="36000" anchor="ctr">
                <a:spAutoFit/>
              </a:bodyPr>
              <a:lstStyle/>
              <a:p>
                <a:pPr marL="93663" marR="0" lvl="0" indent="-93663" defTabSz="914400" eaLnBrk="1" fontAlgn="auto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 Milestone</a:t>
                </a:r>
              </a:p>
            </p:txBody>
          </p:sp>
        </p:grpSp>
        <p:grpSp>
          <p:nvGrpSpPr>
            <p:cNvPr id="225" name="Group 34"/>
            <p:cNvGrpSpPr>
              <a:grpSpLocks/>
            </p:cNvGrpSpPr>
            <p:nvPr/>
          </p:nvGrpSpPr>
          <p:grpSpPr bwMode="auto">
            <a:xfrm>
              <a:off x="3429" y="3579"/>
              <a:ext cx="1784" cy="170"/>
              <a:chOff x="4027" y="2008"/>
              <a:chExt cx="1784" cy="170"/>
            </a:xfrm>
          </p:grpSpPr>
          <p:sp>
            <p:nvSpPr>
              <p:cNvPr id="227" name="AutoShape 35"/>
              <p:cNvSpPr>
                <a:spLocks noChangeArrowheads="1"/>
              </p:cNvSpPr>
              <p:nvPr/>
            </p:nvSpPr>
            <p:spPr bwMode="gray">
              <a:xfrm>
                <a:off x="4027" y="2012"/>
                <a:ext cx="1784" cy="15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AAE4F0"/>
                  </a:gs>
                  <a:gs pos="100000">
                    <a:sysClr val="window" lastClr="FFFFFF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lIns="91433" tIns="45716" rIns="91433" bIns="45716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</p:txBody>
          </p:sp>
          <p:pic>
            <p:nvPicPr>
              <p:cNvPr id="228" name="Picture 36" descr="3d파란버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057" y="2062"/>
                <a:ext cx="66" cy="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9" name="AutoShape 37"/>
              <p:cNvSpPr>
                <a:spLocks noChangeArrowheads="1"/>
              </p:cNvSpPr>
              <p:nvPr/>
            </p:nvSpPr>
            <p:spPr bwMode="gray">
              <a:xfrm>
                <a:off x="4118" y="2008"/>
                <a:ext cx="358" cy="170"/>
              </a:xfrm>
              <a:prstGeom prst="roundRect">
                <a:avLst>
                  <a:gd name="adj" fmla="val 0"/>
                </a:avLst>
              </a:prstGeom>
              <a:noFill/>
              <a:ln w="25400" algn="ctr">
                <a:noFill/>
                <a:round/>
                <a:headEnd/>
                <a:tailEnd/>
              </a:ln>
            </p:spPr>
            <p:txBody>
              <a:bodyPr wrap="none" lIns="72000" tIns="36000" rIns="72000" bIns="36000" anchor="ctr">
                <a:spAutoFit/>
              </a:bodyPr>
              <a:lstStyle/>
              <a:p>
                <a:pPr marL="93663" marR="0" lvl="0" indent="-93663" defTabSz="914400" eaLnBrk="1" fontAlgn="auto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산출물</a:t>
                </a:r>
              </a:p>
            </p:txBody>
          </p:sp>
        </p:grpSp>
        <p:sp>
          <p:nvSpPr>
            <p:cNvPr id="226" name="AutoShape 38"/>
            <p:cNvSpPr>
              <a:spLocks noChangeArrowheads="1"/>
            </p:cNvSpPr>
            <p:nvPr/>
          </p:nvSpPr>
          <p:spPr bwMode="gray">
            <a:xfrm rot="16200000" flipV="1">
              <a:off x="1959" y="2584"/>
              <a:ext cx="2590" cy="1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36 w 21600"/>
                <a:gd name="T13" fmla="*/ 3383 h 21600"/>
                <a:gd name="T14" fmla="*/ 18264 w 21600"/>
                <a:gd name="T15" fmla="*/ 1821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069" y="21600"/>
                  </a:lnTo>
                  <a:lnTo>
                    <a:pt x="18531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grpSp>
        <p:nvGrpSpPr>
          <p:cNvPr id="173" name="Group 39"/>
          <p:cNvGrpSpPr>
            <a:grpSpLocks/>
          </p:cNvGrpSpPr>
          <p:nvPr/>
        </p:nvGrpSpPr>
        <p:grpSpPr bwMode="auto">
          <a:xfrm rot="16200000">
            <a:off x="2920276" y="3592838"/>
            <a:ext cx="2542736" cy="391416"/>
            <a:chOff x="858" y="4762"/>
            <a:chExt cx="2646" cy="280"/>
          </a:xfrm>
        </p:grpSpPr>
        <p:sp>
          <p:nvSpPr>
            <p:cNvPr id="207" name="AutoShape 40"/>
            <p:cNvSpPr>
              <a:spLocks noChangeArrowheads="1"/>
            </p:cNvSpPr>
            <p:nvPr/>
          </p:nvSpPr>
          <p:spPr bwMode="gray">
            <a:xfrm rot="10800000">
              <a:off x="858" y="4772"/>
              <a:ext cx="2646" cy="215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40A4BC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208" name="AutoShape 41"/>
            <p:cNvSpPr>
              <a:spLocks noChangeArrowheads="1"/>
            </p:cNvSpPr>
            <p:nvPr/>
          </p:nvSpPr>
          <p:spPr bwMode="gray">
            <a:xfrm rot="10800000">
              <a:off x="1157" y="4762"/>
              <a:ext cx="2078" cy="214"/>
            </a:xfrm>
            <a:prstGeom prst="triangle">
              <a:avLst>
                <a:gd name="adj" fmla="val 50000"/>
              </a:avLst>
            </a:prstGeom>
            <a:solidFill>
              <a:sysClr val="window" lastClr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209" name="AutoShape 42"/>
            <p:cNvSpPr>
              <a:spLocks noChangeArrowheads="1"/>
            </p:cNvSpPr>
            <p:nvPr/>
          </p:nvSpPr>
          <p:spPr bwMode="gray">
            <a:xfrm rot="10800000">
              <a:off x="1309" y="4828"/>
              <a:ext cx="1817" cy="214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9CD1DE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grpSp>
        <p:nvGrpSpPr>
          <p:cNvPr id="174" name="Group 43"/>
          <p:cNvGrpSpPr>
            <a:grpSpLocks/>
          </p:cNvGrpSpPr>
          <p:nvPr/>
        </p:nvGrpSpPr>
        <p:grpSpPr bwMode="auto">
          <a:xfrm>
            <a:off x="323528" y="1988840"/>
            <a:ext cx="3629393" cy="1132155"/>
            <a:chOff x="343" y="1577"/>
            <a:chExt cx="2462" cy="675"/>
          </a:xfrm>
        </p:grpSpPr>
        <p:grpSp>
          <p:nvGrpSpPr>
            <p:cNvPr id="197" name="Group 44"/>
            <p:cNvGrpSpPr>
              <a:grpSpLocks/>
            </p:cNvGrpSpPr>
            <p:nvPr/>
          </p:nvGrpSpPr>
          <p:grpSpPr bwMode="auto">
            <a:xfrm>
              <a:off x="758" y="1583"/>
              <a:ext cx="2047" cy="668"/>
              <a:chOff x="710" y="1598"/>
              <a:chExt cx="2527" cy="904"/>
            </a:xfrm>
          </p:grpSpPr>
          <p:sp>
            <p:nvSpPr>
              <p:cNvPr id="205" name="AutoShape 45"/>
              <p:cNvSpPr>
                <a:spLocks noChangeArrowheads="1"/>
              </p:cNvSpPr>
              <p:nvPr/>
            </p:nvSpPr>
            <p:spPr bwMode="gray">
              <a:xfrm>
                <a:off x="710" y="1598"/>
                <a:ext cx="2527" cy="904"/>
              </a:xfrm>
              <a:prstGeom prst="roundRect">
                <a:avLst>
                  <a:gd name="adj" fmla="val 3208"/>
                </a:avLst>
              </a:prstGeom>
              <a:gradFill rotWithShape="1">
                <a:gsLst>
                  <a:gs pos="0">
                    <a:srgbClr val="EDF7FA"/>
                  </a:gs>
                  <a:gs pos="100000">
                    <a:srgbClr val="ADDBE9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</p:txBody>
          </p:sp>
          <p:sp>
            <p:nvSpPr>
              <p:cNvPr id="206" name="AutoShape 46"/>
              <p:cNvSpPr>
                <a:spLocks noChangeArrowheads="1"/>
              </p:cNvSpPr>
              <p:nvPr/>
            </p:nvSpPr>
            <p:spPr bwMode="gray">
              <a:xfrm>
                <a:off x="806" y="1619"/>
                <a:ext cx="2375" cy="854"/>
              </a:xfrm>
              <a:prstGeom prst="roundRect">
                <a:avLst>
                  <a:gd name="adj" fmla="val 2111"/>
                </a:avLst>
              </a:prstGeom>
              <a:solidFill>
                <a:srgbClr val="FFFFFF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198" name="Group 47"/>
            <p:cNvGrpSpPr>
              <a:grpSpLocks/>
            </p:cNvGrpSpPr>
            <p:nvPr/>
          </p:nvGrpSpPr>
          <p:grpSpPr bwMode="auto">
            <a:xfrm>
              <a:off x="343" y="1577"/>
              <a:ext cx="491" cy="675"/>
              <a:chOff x="257" y="1797"/>
              <a:chExt cx="491" cy="915"/>
            </a:xfrm>
          </p:grpSpPr>
          <p:pic>
            <p:nvPicPr>
              <p:cNvPr id="202" name="Picture 48" descr="0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b="63840"/>
              <a:stretch>
                <a:fillRect/>
              </a:stretch>
            </p:blipFill>
            <p:spPr bwMode="gray">
              <a:xfrm>
                <a:off x="257" y="1797"/>
                <a:ext cx="49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3" name="Picture 49" descr="0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61845"/>
              <a:stretch>
                <a:fillRect/>
              </a:stretch>
            </p:blipFill>
            <p:spPr bwMode="gray">
              <a:xfrm>
                <a:off x="257" y="2499"/>
                <a:ext cx="49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4" name="Picture 50" descr="03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24937" b="20395"/>
              <a:stretch>
                <a:fillRect/>
              </a:stretch>
            </p:blipFill>
            <p:spPr bwMode="gray">
              <a:xfrm>
                <a:off x="257" y="1960"/>
                <a:ext cx="491" cy="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99" name="Text Box 51"/>
            <p:cNvSpPr txBox="1">
              <a:spLocks noChangeArrowheads="1"/>
            </p:cNvSpPr>
            <p:nvPr/>
          </p:nvSpPr>
          <p:spPr bwMode="gray">
            <a:xfrm>
              <a:off x="376" y="1751"/>
              <a:ext cx="41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회의록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200" name="Rectangle 52"/>
            <p:cNvSpPr>
              <a:spLocks noChangeArrowheads="1"/>
            </p:cNvSpPr>
            <p:nvPr/>
          </p:nvSpPr>
          <p:spPr bwMode="gray">
            <a:xfrm>
              <a:off x="873" y="1750"/>
              <a:ext cx="1887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6038" rIns="90488" bIns="46038" anchor="ctr">
              <a:spAutoFit/>
            </a:bodyPr>
            <a:lstStyle/>
            <a:p>
              <a:pPr marL="85725" marR="0" lvl="0" indent="-85725" defTabSz="908050" eaLnBrk="1" fontAlgn="auto" latinLnBrk="0" hangingPunct="1">
                <a:lnSpc>
                  <a:spcPct val="120000"/>
                </a:lnSpc>
                <a:spcBef>
                  <a:spcPct val="4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§"/>
                <a:tabLst/>
                <a:defRPr/>
              </a:pPr>
              <a:r>
                <a:rPr lang="ko-KR" altLang="en-US" sz="1000" kern="0" dirty="0" smtClean="0">
                  <a:solidFill>
                    <a:srgbClr val="000000"/>
                  </a:solidFill>
                  <a:latin typeface="맑은 고딕"/>
                  <a:ea typeface="맑은 고딕"/>
                </a:rPr>
                <a:t>프로젝트 진행에 따른 회의록 작성</a:t>
              </a:r>
              <a:endPara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  <a:p>
              <a:pPr marL="85725" marR="0" lvl="0" indent="-85725" defTabSz="908050" eaLnBrk="1" fontAlgn="auto" latinLnBrk="0" hangingPunct="1">
                <a:lnSpc>
                  <a:spcPct val="120000"/>
                </a:lnSpc>
                <a:spcBef>
                  <a:spcPct val="4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§"/>
                <a:tabLst/>
                <a:defRPr/>
              </a:pPr>
              <a:r>
                <a:rPr lang="ko-KR" altLang="en-US" sz="1000" kern="0" dirty="0" smtClean="0">
                  <a:solidFill>
                    <a:srgbClr val="000000"/>
                  </a:solidFill>
                  <a:latin typeface="맑은 고딕"/>
                  <a:ea typeface="맑은 고딕"/>
                </a:rPr>
                <a:t>작성된 회의록은 게시판에 게시</a:t>
              </a:r>
              <a:endParaRPr kumimoji="0" lang="ko-KR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pic>
          <p:nvPicPr>
            <p:cNvPr id="201" name="Picture 53" descr="man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46" y="1991"/>
              <a:ext cx="28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5" name="Group 54"/>
          <p:cNvGrpSpPr>
            <a:grpSpLocks/>
          </p:cNvGrpSpPr>
          <p:nvPr/>
        </p:nvGrpSpPr>
        <p:grpSpPr bwMode="auto">
          <a:xfrm>
            <a:off x="323528" y="3218277"/>
            <a:ext cx="3629393" cy="1132155"/>
            <a:chOff x="343" y="2310"/>
            <a:chExt cx="2462" cy="675"/>
          </a:xfrm>
        </p:grpSpPr>
        <p:grpSp>
          <p:nvGrpSpPr>
            <p:cNvPr id="187" name="Group 55"/>
            <p:cNvGrpSpPr>
              <a:grpSpLocks/>
            </p:cNvGrpSpPr>
            <p:nvPr/>
          </p:nvGrpSpPr>
          <p:grpSpPr bwMode="auto">
            <a:xfrm>
              <a:off x="758" y="2314"/>
              <a:ext cx="2047" cy="668"/>
              <a:chOff x="710" y="1595"/>
              <a:chExt cx="2527" cy="904"/>
            </a:xfrm>
          </p:grpSpPr>
          <p:sp>
            <p:nvSpPr>
              <p:cNvPr id="195" name="AutoShape 56"/>
              <p:cNvSpPr>
                <a:spLocks noChangeArrowheads="1"/>
              </p:cNvSpPr>
              <p:nvPr/>
            </p:nvSpPr>
            <p:spPr bwMode="gray">
              <a:xfrm>
                <a:off x="710" y="1595"/>
                <a:ext cx="2527" cy="904"/>
              </a:xfrm>
              <a:prstGeom prst="roundRect">
                <a:avLst>
                  <a:gd name="adj" fmla="val 3208"/>
                </a:avLst>
              </a:prstGeom>
              <a:gradFill rotWithShape="1">
                <a:gsLst>
                  <a:gs pos="0">
                    <a:srgbClr val="EDF7FA"/>
                  </a:gs>
                  <a:gs pos="100000">
                    <a:srgbClr val="ADDBE9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</p:txBody>
          </p:sp>
          <p:sp>
            <p:nvSpPr>
              <p:cNvPr id="196" name="AutoShape 57"/>
              <p:cNvSpPr>
                <a:spLocks noChangeArrowheads="1"/>
              </p:cNvSpPr>
              <p:nvPr/>
            </p:nvSpPr>
            <p:spPr bwMode="gray">
              <a:xfrm>
                <a:off x="806" y="1618"/>
                <a:ext cx="2375" cy="853"/>
              </a:xfrm>
              <a:prstGeom prst="roundRect">
                <a:avLst>
                  <a:gd name="adj" fmla="val 2111"/>
                </a:avLst>
              </a:prstGeom>
              <a:solidFill>
                <a:srgbClr val="FFFFFF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188" name="Group 58"/>
            <p:cNvGrpSpPr>
              <a:grpSpLocks/>
            </p:cNvGrpSpPr>
            <p:nvPr/>
          </p:nvGrpSpPr>
          <p:grpSpPr bwMode="auto">
            <a:xfrm>
              <a:off x="343" y="2310"/>
              <a:ext cx="491" cy="675"/>
              <a:chOff x="257" y="1797"/>
              <a:chExt cx="491" cy="915"/>
            </a:xfrm>
          </p:grpSpPr>
          <p:pic>
            <p:nvPicPr>
              <p:cNvPr id="192" name="Picture 59" descr="0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b="63840"/>
              <a:stretch>
                <a:fillRect/>
              </a:stretch>
            </p:blipFill>
            <p:spPr bwMode="gray">
              <a:xfrm>
                <a:off x="257" y="1797"/>
                <a:ext cx="49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3" name="Picture 60" descr="0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61845"/>
              <a:stretch>
                <a:fillRect/>
              </a:stretch>
            </p:blipFill>
            <p:spPr bwMode="gray">
              <a:xfrm>
                <a:off x="257" y="2499"/>
                <a:ext cx="49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" name="Picture 61" descr="03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24937" b="20395"/>
              <a:stretch>
                <a:fillRect/>
              </a:stretch>
            </p:blipFill>
            <p:spPr bwMode="gray">
              <a:xfrm>
                <a:off x="257" y="1960"/>
                <a:ext cx="491" cy="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9" name="Text Box 62"/>
            <p:cNvSpPr txBox="1">
              <a:spLocks noChangeArrowheads="1"/>
            </p:cNvSpPr>
            <p:nvPr/>
          </p:nvSpPr>
          <p:spPr bwMode="gray">
            <a:xfrm>
              <a:off x="436" y="2434"/>
              <a:ext cx="29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월간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보고</a:t>
              </a:r>
            </a:p>
          </p:txBody>
        </p:sp>
        <p:sp>
          <p:nvSpPr>
            <p:cNvPr id="190" name="Rectangle 63"/>
            <p:cNvSpPr>
              <a:spLocks noChangeArrowheads="1"/>
            </p:cNvSpPr>
            <p:nvPr/>
          </p:nvSpPr>
          <p:spPr bwMode="gray">
            <a:xfrm>
              <a:off x="873" y="2407"/>
              <a:ext cx="1887" cy="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6038" rIns="90488" bIns="46038" anchor="ctr">
              <a:spAutoFit/>
            </a:bodyPr>
            <a:lstStyle/>
            <a:p>
              <a:pPr marL="85725" marR="0" lvl="0" indent="-85725" defTabSz="908050" eaLnBrk="1" fontAlgn="auto" latinLnBrk="0" hangingPunct="1">
                <a:lnSpc>
                  <a:spcPct val="120000"/>
                </a:lnSpc>
                <a:spcBef>
                  <a:spcPct val="4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월 단위 활동에 대한 진척 사항을 보고</a:t>
              </a:r>
              <a:endParaRPr kumimoji="0" lang="ko-KR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  <a:p>
              <a:pPr marL="85725" marR="0" lvl="0" indent="-85725" defTabSz="908050" eaLnBrk="1" fontAlgn="auto" latinLnBrk="0" hangingPunct="1">
                <a:lnSpc>
                  <a:spcPct val="120000"/>
                </a:lnSpc>
                <a:spcBef>
                  <a:spcPct val="4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월간 업무 보고는 회의록으로 대체 가능</a:t>
              </a:r>
              <a:endPara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  <a:p>
              <a:pPr marL="85725" marR="0" lvl="0" indent="-85725" defTabSz="908050" eaLnBrk="1" fontAlgn="auto" latinLnBrk="0" hangingPunct="1">
                <a:lnSpc>
                  <a:spcPct val="120000"/>
                </a:lnSpc>
                <a:spcBef>
                  <a:spcPct val="4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§"/>
                <a:tabLst/>
                <a:defRPr/>
              </a:pPr>
              <a:r>
                <a:rPr lang="ko-KR" altLang="en-US" sz="1000" kern="0" dirty="0" smtClean="0">
                  <a:solidFill>
                    <a:srgbClr val="000000"/>
                  </a:solidFill>
                  <a:latin typeface="맑은 고딕"/>
                  <a:ea typeface="맑은 고딕"/>
                </a:rPr>
                <a:t>게시판에 게시</a:t>
              </a:r>
              <a:endParaRPr kumimoji="0" lang="ko-KR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pic>
          <p:nvPicPr>
            <p:cNvPr id="191" name="Picture 64" descr="man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46" y="2735"/>
              <a:ext cx="28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6" name="Group 65"/>
          <p:cNvGrpSpPr>
            <a:grpSpLocks/>
          </p:cNvGrpSpPr>
          <p:nvPr/>
        </p:nvGrpSpPr>
        <p:grpSpPr bwMode="auto">
          <a:xfrm>
            <a:off x="323528" y="4447714"/>
            <a:ext cx="3629393" cy="1132155"/>
            <a:chOff x="343" y="3043"/>
            <a:chExt cx="2462" cy="675"/>
          </a:xfrm>
        </p:grpSpPr>
        <p:grpSp>
          <p:nvGrpSpPr>
            <p:cNvPr id="177" name="Group 66"/>
            <p:cNvGrpSpPr>
              <a:grpSpLocks/>
            </p:cNvGrpSpPr>
            <p:nvPr/>
          </p:nvGrpSpPr>
          <p:grpSpPr bwMode="auto">
            <a:xfrm>
              <a:off x="758" y="3049"/>
              <a:ext cx="2047" cy="668"/>
              <a:chOff x="710" y="1598"/>
              <a:chExt cx="2527" cy="904"/>
            </a:xfrm>
          </p:grpSpPr>
          <p:sp>
            <p:nvSpPr>
              <p:cNvPr id="185" name="AutoShape 67"/>
              <p:cNvSpPr>
                <a:spLocks noChangeArrowheads="1"/>
              </p:cNvSpPr>
              <p:nvPr/>
            </p:nvSpPr>
            <p:spPr bwMode="gray">
              <a:xfrm>
                <a:off x="710" y="1598"/>
                <a:ext cx="2527" cy="904"/>
              </a:xfrm>
              <a:prstGeom prst="roundRect">
                <a:avLst>
                  <a:gd name="adj" fmla="val 3208"/>
                </a:avLst>
              </a:prstGeom>
              <a:gradFill rotWithShape="1">
                <a:gsLst>
                  <a:gs pos="0">
                    <a:srgbClr val="EDF7FA"/>
                  </a:gs>
                  <a:gs pos="100000">
                    <a:srgbClr val="ADDBE9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</p:txBody>
          </p:sp>
          <p:sp>
            <p:nvSpPr>
              <p:cNvPr id="186" name="AutoShape 68"/>
              <p:cNvSpPr>
                <a:spLocks noChangeArrowheads="1"/>
              </p:cNvSpPr>
              <p:nvPr/>
            </p:nvSpPr>
            <p:spPr bwMode="gray">
              <a:xfrm>
                <a:off x="806" y="1619"/>
                <a:ext cx="2375" cy="854"/>
              </a:xfrm>
              <a:prstGeom prst="roundRect">
                <a:avLst>
                  <a:gd name="adj" fmla="val 2111"/>
                </a:avLst>
              </a:prstGeom>
              <a:solidFill>
                <a:srgbClr val="FFFFFF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178" name="Group 69"/>
            <p:cNvGrpSpPr>
              <a:grpSpLocks/>
            </p:cNvGrpSpPr>
            <p:nvPr/>
          </p:nvGrpSpPr>
          <p:grpSpPr bwMode="auto">
            <a:xfrm>
              <a:off x="343" y="3043"/>
              <a:ext cx="491" cy="675"/>
              <a:chOff x="257" y="1797"/>
              <a:chExt cx="491" cy="915"/>
            </a:xfrm>
          </p:grpSpPr>
          <p:pic>
            <p:nvPicPr>
              <p:cNvPr id="182" name="Picture 70" descr="0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b="63840"/>
              <a:stretch>
                <a:fillRect/>
              </a:stretch>
            </p:blipFill>
            <p:spPr bwMode="gray">
              <a:xfrm>
                <a:off x="257" y="1797"/>
                <a:ext cx="49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3" name="Picture 71" descr="0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61845"/>
              <a:stretch>
                <a:fillRect/>
              </a:stretch>
            </p:blipFill>
            <p:spPr bwMode="gray">
              <a:xfrm>
                <a:off x="257" y="2499"/>
                <a:ext cx="49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4" name="Picture 72" descr="03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24937" b="20395"/>
              <a:stretch>
                <a:fillRect/>
              </a:stretch>
            </p:blipFill>
            <p:spPr bwMode="gray">
              <a:xfrm>
                <a:off x="257" y="1960"/>
                <a:ext cx="491" cy="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79" name="Text Box 73"/>
            <p:cNvSpPr txBox="1">
              <a:spLocks noChangeArrowheads="1"/>
            </p:cNvSpPr>
            <p:nvPr/>
          </p:nvSpPr>
          <p:spPr bwMode="gray">
            <a:xfrm>
              <a:off x="425" y="3168"/>
              <a:ext cx="317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수시</a:t>
              </a:r>
              <a:endPara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kern="0" dirty="0" smtClean="0">
                  <a:solidFill>
                    <a:srgbClr val="003366"/>
                  </a:solidFill>
                  <a:latin typeface="맑은 고딕"/>
                  <a:ea typeface="맑은 고딕"/>
                </a:rPr>
                <a:t>보고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180" name="Rectangle 74"/>
            <p:cNvSpPr>
              <a:spLocks noChangeArrowheads="1"/>
            </p:cNvSpPr>
            <p:nvPr/>
          </p:nvSpPr>
          <p:spPr bwMode="gray">
            <a:xfrm>
              <a:off x="873" y="3077"/>
              <a:ext cx="1887" cy="5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6038" rIns="90488" bIns="46038" anchor="ctr">
              <a:spAutoFit/>
            </a:bodyPr>
            <a:lstStyle/>
            <a:p>
              <a:pPr marL="85725" marR="0" lvl="0" indent="-85725" defTabSz="908050" eaLnBrk="1" fontAlgn="auto" latinLnBrk="0" hangingPunct="1">
                <a:lnSpc>
                  <a:spcPct val="120000"/>
                </a:lnSpc>
                <a:spcBef>
                  <a:spcPct val="4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진행 시 문제점이나 의문사항이 있으면 수시 의사소통 진행</a:t>
              </a:r>
              <a:endParaRPr kumimoji="0" lang="ko-KR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  <a:p>
              <a:pPr marL="85725" marR="0" lvl="0" indent="-85725" defTabSz="908050" eaLnBrk="1" fontAlgn="auto" latinLnBrk="0" hangingPunct="1">
                <a:lnSpc>
                  <a:spcPct val="120000"/>
                </a:lnSpc>
                <a:spcBef>
                  <a:spcPct val="4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프로젝트</a:t>
              </a:r>
              <a:r>
                <a:rPr kumimoji="0" lang="ko-KR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 </a:t>
              </a:r>
              <a:r>
                <a:rPr kumimoji="0" lang="ko-KR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사안에 따른 브리핑 또는 서면 보고</a:t>
              </a:r>
            </a:p>
          </p:txBody>
        </p:sp>
        <p:pic>
          <p:nvPicPr>
            <p:cNvPr id="181" name="Picture 75" descr="man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46" y="3463"/>
              <a:ext cx="28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0" name="슬라이드 번호 개체 틀 7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A84DB5-B33D-4A19-A725-9C28F5AD7FB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8588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1407</TotalTime>
  <Words>694</Words>
  <Application>Microsoft Office PowerPoint</Application>
  <PresentationFormat>화면 슬라이드 쇼(4:3)</PresentationFormat>
  <Paragraphs>280</Paragraphs>
  <Slides>12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Mylar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6. 팀 소개 - 조직 및 역할분담</vt:lpstr>
      <vt:lpstr>슬라이드 11</vt:lpstr>
      <vt:lpstr>별첨. 주요 일정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RFDIT 보고서                 Requirements Analysis</dc:title>
  <dc:creator>c0638018</dc:creator>
  <cp:lastModifiedBy>신승용</cp:lastModifiedBy>
  <cp:revision>180</cp:revision>
  <dcterms:created xsi:type="dcterms:W3CDTF">2011-03-24T13:26:22Z</dcterms:created>
  <dcterms:modified xsi:type="dcterms:W3CDTF">2014-05-14T21:26:12Z</dcterms:modified>
</cp:coreProperties>
</file>