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3" r:id="rId2"/>
    <p:sldId id="281" r:id="rId3"/>
    <p:sldId id="279" r:id="rId4"/>
    <p:sldId id="271" r:id="rId5"/>
    <p:sldId id="280" r:id="rId6"/>
    <p:sldId id="282" r:id="rId7"/>
    <p:sldId id="283" r:id="rId8"/>
    <p:sldId id="284" r:id="rId9"/>
    <p:sldId id="285" r:id="rId10"/>
    <p:sldId id="286" r:id="rId11"/>
    <p:sldId id="278" r:id="rId12"/>
  </p:sldIdLst>
  <p:sldSz cx="9144000" cy="6858000" type="screen4x3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21" autoAdjust="0"/>
  </p:normalViewPr>
  <p:slideViewPr>
    <p:cSldViewPr>
      <p:cViewPr>
        <p:scale>
          <a:sx n="90" d="100"/>
          <a:sy n="90" d="100"/>
        </p:scale>
        <p:origin x="-510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t>2014-04-24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6EDC-17A0-4858-A2F1-03DCDD681CBB}" type="datetimeFigureOut">
              <a:rPr lang="ko-KR" altLang="en-US" smtClean="0"/>
              <a:pPr/>
              <a:t>2014-04-24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08680" y="4970492"/>
            <a:ext cx="75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00385" y="2132856"/>
            <a:ext cx="45432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(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프로젝트 명칭</a:t>
            </a:r>
            <a:r>
              <a:rPr lang="en-US" altLang="ko-KR" sz="5000" b="1" spc="-150" dirty="0" smtClean="0">
                <a:solidFill>
                  <a:srgbClr val="3B5AA8"/>
                </a:solidFill>
              </a:rPr>
              <a:t>)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891" y="3111351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프로그램 설계서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- 8 -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375358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2503574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030" y="2584482"/>
            <a:ext cx="25368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+mn-ea"/>
                <a:ea typeface="+mn-ea"/>
              </a:rPr>
              <a:t>SELECT   </a:t>
            </a:r>
            <a:r>
              <a:rPr lang="en-US" altLang="ko-KR" sz="900" b="0" dirty="0" err="1" smtClean="0">
                <a:latin typeface="+mn-ea"/>
                <a:ea typeface="+mn-ea"/>
              </a:rPr>
              <a:t>A.HGBSCode</a:t>
            </a:r>
            <a:r>
              <a:rPr lang="en-US" altLang="ko-KR" sz="900" b="0" dirty="0">
                <a:latin typeface="+mn-ea"/>
                <a:ea typeface="+mn-ea"/>
              </a:rPr>
              <a:t>, 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회계부서코드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A.JSBSCode</a:t>
            </a:r>
            <a:r>
              <a:rPr lang="en-US" altLang="ko-KR" sz="900" b="0" dirty="0">
                <a:latin typeface="+mn-ea"/>
                <a:ea typeface="+mn-ea"/>
              </a:rPr>
              <a:t>,     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작성부서코드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A.HGIlJa</a:t>
            </a:r>
            <a:r>
              <a:rPr lang="en-US" altLang="ko-KR" sz="900" b="0" dirty="0">
                <a:latin typeface="+mn-ea"/>
                <a:ea typeface="+mn-ea"/>
              </a:rPr>
              <a:t>,     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A.HGSunWi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회계순위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A.CDGuBun</a:t>
            </a:r>
            <a:r>
              <a:rPr lang="en-US" altLang="ko-KR" sz="900" b="0" dirty="0">
                <a:latin typeface="+mn-ea"/>
                <a:ea typeface="+mn-ea"/>
              </a:rPr>
              <a:t>, 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카드구분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A.CDBeonHo</a:t>
            </a:r>
            <a:r>
              <a:rPr lang="en-US" altLang="ko-KR" sz="900" b="0" dirty="0" smtClean="0">
                <a:latin typeface="+mn-ea"/>
                <a:ea typeface="+mn-ea"/>
              </a:rPr>
              <a:t>,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A.SIBeonHo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승인번호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A.SaBeon</a:t>
            </a:r>
            <a:r>
              <a:rPr lang="en-US" altLang="ko-KR" sz="900" b="0" dirty="0">
                <a:latin typeface="+mn-ea"/>
                <a:ea typeface="+mn-ea"/>
              </a:rPr>
              <a:t>,    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 err="1">
                <a:latin typeface="+mn-ea"/>
                <a:ea typeface="+mn-ea"/>
              </a:rPr>
              <a:t>사번</a:t>
            </a:r>
            <a:endParaRPr lang="ko-KR" altLang="en-US" sz="900" b="0" i="1" dirty="0">
              <a:latin typeface="+mn-ea"/>
              <a:ea typeface="+mn-ea"/>
            </a:endParaRP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A.SoYuJa</a:t>
            </a:r>
            <a:r>
              <a:rPr lang="en-US" altLang="ko-KR" sz="900" b="0" dirty="0">
                <a:latin typeface="+mn-ea"/>
                <a:ea typeface="+mn-ea"/>
              </a:rPr>
              <a:t> ,    </a:t>
            </a:r>
            <a:r>
              <a:rPr lang="en-US" altLang="ko-KR" sz="900" b="0" dirty="0" smtClean="0">
                <a:latin typeface="+mn-ea"/>
                <a:ea typeface="+mn-ea"/>
              </a:rPr>
              <a:t>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소유자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A.JGCode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자금코드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A.JeokYo</a:t>
            </a:r>
            <a:r>
              <a:rPr lang="en-US" altLang="ko-KR" sz="900" b="0" dirty="0">
                <a:latin typeface="+mn-ea"/>
                <a:ea typeface="+mn-ea"/>
              </a:rPr>
              <a:t>,     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적요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A.BSGeumAek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발생금액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A.JSIlJa</a:t>
            </a:r>
            <a:r>
              <a:rPr lang="en-US" altLang="ko-KR" sz="900" b="0" dirty="0">
                <a:latin typeface="+mn-ea"/>
                <a:ea typeface="+mn-ea"/>
              </a:rPr>
              <a:t>,   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A.JSBeonHo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작성번호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A.JSJSBuSeo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작성부서코드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A.JSJSIlJa</a:t>
            </a:r>
            <a:r>
              <a:rPr lang="en-US" altLang="ko-KR" sz="900" b="0" dirty="0">
                <a:latin typeface="+mn-ea"/>
                <a:ea typeface="+mn-ea"/>
              </a:rPr>
              <a:t>,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정산작성일자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정산작성번호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A.JSJSSunWi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정산작성순위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A.JSHGIlJa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정산회계일자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A.JSHGBeonHo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정산회계번호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A.JEIlJa</a:t>
            </a:r>
            <a:r>
              <a:rPr lang="en-US" altLang="ko-KR" sz="900" b="0" dirty="0">
                <a:latin typeface="+mn-ea"/>
                <a:ea typeface="+mn-ea"/>
              </a:rPr>
              <a:t>,   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작업일자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A.SYIlJa</a:t>
            </a:r>
            <a:r>
              <a:rPr lang="en-US" altLang="ko-KR" sz="900" b="0" dirty="0">
                <a:latin typeface="+mn-ea"/>
                <a:ea typeface="+mn-ea"/>
              </a:rPr>
              <a:t>,    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사용일자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A.JakEopJa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작업자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B.SYJSeongMyeong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소유자성명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B.NaeYeok</a:t>
            </a:r>
            <a:r>
              <a:rPr lang="en-US" altLang="ko-KR" sz="900" b="0" dirty="0">
                <a:latin typeface="+mn-ea"/>
                <a:ea typeface="+mn-ea"/>
              </a:rPr>
              <a:t>,    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내역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B.CardSa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카드사코드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C.GRCMYEONG,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 err="1">
                <a:latin typeface="+mn-ea"/>
                <a:ea typeface="+mn-ea"/>
              </a:rPr>
              <a:t>거래처명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11960" y="2584482"/>
            <a:ext cx="4745038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Case When (Select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Nvl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(GJILJA,'99999999')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CGhakin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From   PFCBCSSM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Where  CDBEONHO 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SIBEONHO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A.SIBeonHo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JBGUBUN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=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'Y'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SSJBGUBUN = 'Y') &gt; '0'  Then 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청구확인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Else '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미청구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End </a:t>
            </a:r>
          </a:p>
          <a:p>
            <a:pPr eaLnBrk="1" hangingPunct="1"/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PFCCMJSM A,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카드미지급금 정산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PFCBICDM B,  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법인카드</a:t>
            </a:r>
          </a:p>
          <a:p>
            <a:pPr eaLnBrk="1" hangingPunct="1"/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PFBHGNYM C 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회계전표내역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WHERE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B.CDBeonHo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A.JSBSCODE    = C.JSBSCODE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작성부서코드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A.HGILJA        = C.HGILJA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회계일자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A.HGBEONHO = C.HGBEONHO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A.HGSUNWI    = C.HGSUNWI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회계순위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A.CDGuBun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= 'C'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  -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카드구분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A.HGBSCode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LIKE '%'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  -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회계부서코드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LIKE  '4140254254042902%'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A.JSJSBEONHO IS NULL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정산작성번호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ORDER BY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A.SYIlJa</a:t>
            </a:r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83"/>
          <p:cNvGrpSpPr/>
          <p:nvPr/>
        </p:nvGrpSpPr>
        <p:grpSpPr>
          <a:xfrm>
            <a:off x="3073541" y="2708920"/>
            <a:ext cx="1095887" cy="3704306"/>
            <a:chOff x="3116073" y="2708920"/>
            <a:chExt cx="1095887" cy="3704306"/>
          </a:xfrm>
        </p:grpSpPr>
        <p:cxnSp>
          <p:nvCxnSpPr>
            <p:cNvPr id="13" name="꺾인 연결선 12"/>
            <p:cNvCxnSpPr/>
            <p:nvPr/>
          </p:nvCxnSpPr>
          <p:spPr>
            <a:xfrm rot="5400000" flipH="1" flipV="1">
              <a:off x="3124478" y="3192905"/>
              <a:ext cx="1571468" cy="603497"/>
            </a:xfrm>
            <a:prstGeom prst="bentConnector3">
              <a:avLst>
                <a:gd name="adj1" fmla="val 100068"/>
              </a:avLst>
            </a:prstGeom>
            <a:ln>
              <a:solidFill>
                <a:srgbClr val="7778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5400000">
              <a:off x="2173115" y="4979921"/>
              <a:ext cx="2376263" cy="490347"/>
            </a:xfrm>
            <a:prstGeom prst="bentConnector3">
              <a:avLst>
                <a:gd name="adj1" fmla="val 99667"/>
              </a:avLst>
            </a:prstGeom>
            <a:ln>
              <a:solidFill>
                <a:srgbClr val="77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상세로직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1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- 1 -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1844824"/>
            <a:ext cx="392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 설계서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데이터항목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- 1 -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9959423"/>
              </p:ext>
            </p:extLst>
          </p:nvPr>
        </p:nvGraphicFramePr>
        <p:xfrm>
          <a:off x="168876" y="1397000"/>
          <a:ext cx="8848776" cy="5184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74732"/>
                <a:gridCol w="936104"/>
                <a:gridCol w="1224136"/>
                <a:gridCol w="2592288"/>
                <a:gridCol w="648072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세무관리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부가세관리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부가세세무관리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부가세내역 관리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사업장별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과세표준 및 납부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환급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세액 정산전표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 </a:t>
                      </a:r>
                      <a:r>
                        <a:rPr kumimoji="1" lang="ko-KR" altLang="en-US" sz="9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사업장별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예정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확정 마감작업 및 부가세관련 전산전표 발행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 도공전사 집계 후 본사총괄납부 계산 후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신용카드관리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법인카드사용실적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하나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국민카드 법인카드사용실적 사용부서별 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 미지급금 정산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 미지급정산내역 정산 및 정산전표처리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- 2 -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5344061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8657024"/>
              </p:ext>
            </p:extLst>
          </p:nvPr>
        </p:nvGraphicFramePr>
        <p:xfrm>
          <a:off x="168879" y="2234338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586102" y="2564904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부가세 세무관리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AutoShape 85"/>
          <p:cNvSpPr>
            <a:spLocks noChangeArrowheads="1"/>
          </p:cNvSpPr>
          <p:nvPr/>
        </p:nvSpPr>
        <p:spPr bwMode="auto">
          <a:xfrm>
            <a:off x="719932" y="2884835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1502156" y="320198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회계전표 승인</a:t>
            </a: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auto">
          <a:xfrm>
            <a:off x="1502156" y="4627562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부가세관리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36" name="순서도: 판단 35"/>
          <p:cNvSpPr/>
          <p:nvPr/>
        </p:nvSpPr>
        <p:spPr>
          <a:xfrm>
            <a:off x="1478343" y="3879850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부가세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2008568" y="3698875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직선 화살표 연결선 37"/>
          <p:cNvCxnSpPr/>
          <p:nvPr/>
        </p:nvCxnSpPr>
        <p:spPr>
          <a:xfrm rot="5400000">
            <a:off x="2018887" y="4418806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36" idx="3"/>
            <a:endCxn id="34" idx="3"/>
          </p:cNvCxnSpPr>
          <p:nvPr/>
        </p:nvCxnSpPr>
        <p:spPr>
          <a:xfrm flipV="1">
            <a:off x="2907093" y="3357562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TextBox 71"/>
          <p:cNvSpPr txBox="1">
            <a:spLocks noChangeArrowheads="1"/>
          </p:cNvSpPr>
          <p:nvPr/>
        </p:nvSpPr>
        <p:spPr bwMode="auto">
          <a:xfrm>
            <a:off x="2026031" y="4181475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1"/>
          <p:cNvSpPr txBox="1">
            <a:spLocks noChangeArrowheads="1"/>
          </p:cNvSpPr>
          <p:nvPr/>
        </p:nvSpPr>
        <p:spPr bwMode="auto">
          <a:xfrm>
            <a:off x="2953131" y="3314700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37356" y="3081337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매출 부가세 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 입력</a:t>
            </a:r>
          </a:p>
        </p:txBody>
      </p:sp>
      <p:sp>
        <p:nvSpPr>
          <p:cNvPr id="43" name="순서도: 판단 42"/>
          <p:cNvSpPr/>
          <p:nvPr/>
        </p:nvSpPr>
        <p:spPr>
          <a:xfrm>
            <a:off x="5332793" y="3078162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회계부서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5332793" y="3595687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5" name="순서도: 판단 44"/>
          <p:cNvSpPr/>
          <p:nvPr/>
        </p:nvSpPr>
        <p:spPr>
          <a:xfrm>
            <a:off x="5332793" y="4117975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순번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6" name="순서도: 판단 45"/>
          <p:cNvSpPr/>
          <p:nvPr/>
        </p:nvSpPr>
        <p:spPr>
          <a:xfrm>
            <a:off x="5332793" y="4651375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부가세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코드체크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5323268" y="5202237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카드번호체크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4970843" y="3260725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49" name="직선 연결선 48"/>
          <p:cNvCxnSpPr/>
          <p:nvPr/>
        </p:nvCxnSpPr>
        <p:spPr>
          <a:xfrm rot="5400000" flipH="1" flipV="1">
            <a:off x="3935000" y="4428331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5115306" y="3775075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5110543" y="4303712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2" name="직선 연결선 51"/>
          <p:cNvCxnSpPr/>
          <p:nvPr/>
        </p:nvCxnSpPr>
        <p:spPr>
          <a:xfrm>
            <a:off x="5110543" y="4835525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5110543" y="539273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4" name="Shape 83"/>
          <p:cNvCxnSpPr>
            <a:endCxn id="35" idx="3"/>
          </p:cNvCxnSpPr>
          <p:nvPr/>
        </p:nvCxnSpPr>
        <p:spPr>
          <a:xfrm rot="10800000">
            <a:off x="2222881" y="5167312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>
          <a:xfrm>
            <a:off x="6761543" y="325913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012368" y="3617912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일자체크 함수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71068" y="3775075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>
          <a:xfrm>
            <a:off x="6752018" y="4302125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9" name="직선 화살표 연결선 58"/>
          <p:cNvCxnSpPr/>
          <p:nvPr/>
        </p:nvCxnSpPr>
        <p:spPr>
          <a:xfrm>
            <a:off x="6752018" y="483393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60" name="직선 화살표 연결선 59"/>
          <p:cNvCxnSpPr/>
          <p:nvPr/>
        </p:nvCxnSpPr>
        <p:spPr>
          <a:xfrm>
            <a:off x="6752018" y="537686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6993318" y="4137025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순번자동 채번</a:t>
            </a:r>
          </a:p>
        </p:txBody>
      </p:sp>
      <p:sp>
        <p:nvSpPr>
          <p:cNvPr id="62" name="AutoShape 46"/>
          <p:cNvSpPr>
            <a:spLocks noChangeArrowheads="1"/>
          </p:cNvSpPr>
          <p:nvPr/>
        </p:nvSpPr>
        <p:spPr bwMode="auto">
          <a:xfrm>
            <a:off x="6982206" y="2987675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부서정보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3" name="AutoShape 46"/>
          <p:cNvSpPr>
            <a:spLocks noChangeArrowheads="1"/>
          </p:cNvSpPr>
          <p:nvPr/>
        </p:nvSpPr>
        <p:spPr bwMode="auto">
          <a:xfrm>
            <a:off x="6982206" y="4556125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공통코드정보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4" name="AutoShape 46"/>
          <p:cNvSpPr>
            <a:spLocks noChangeArrowheads="1"/>
          </p:cNvSpPr>
          <p:nvPr/>
        </p:nvSpPr>
        <p:spPr bwMode="auto">
          <a:xfrm>
            <a:off x="6982206" y="5121275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5" name="Oval 44"/>
          <p:cNvSpPr>
            <a:spLocks noChangeArrowheads="1"/>
          </p:cNvSpPr>
          <p:nvPr/>
        </p:nvSpPr>
        <p:spPr bwMode="auto">
          <a:xfrm>
            <a:off x="4837493" y="2982912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Oval 58"/>
          <p:cNvSpPr>
            <a:spLocks noChangeArrowheads="1"/>
          </p:cNvSpPr>
          <p:nvPr/>
        </p:nvSpPr>
        <p:spPr bwMode="auto">
          <a:xfrm>
            <a:off x="929068" y="572928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1145448" y="5692775"/>
            <a:ext cx="510588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회계전표 승인 시 계정과목이 부가세 계정인 경우 부가세정보를 자동적으로 생성한다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929068" y="597058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1156081" y="5929312"/>
            <a:ext cx="7106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매출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부가세항목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항목체크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부가세일자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순번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부가세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카드사용 부가세인 경우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카드정보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부가세관리 정보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44"/>
          <p:cNvSpPr>
            <a:spLocks noChangeArrowheads="1"/>
          </p:cNvSpPr>
          <p:nvPr/>
        </p:nvSpPr>
        <p:spPr bwMode="auto">
          <a:xfrm>
            <a:off x="2657856" y="308768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- 3 -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8252580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자동 생성시키며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3100388"/>
              </p:ext>
            </p:extLst>
          </p:nvPr>
        </p:nvGraphicFramePr>
        <p:xfrm>
          <a:off x="168879" y="2234338"/>
          <a:ext cx="8848774" cy="4395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7257"/>
                <a:gridCol w="3221517"/>
              </a:tblGrid>
              <a:tr h="288034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처리 내용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 v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조회조건</a:t>
                      </a:r>
                      <a:r>
                        <a:rPr lang="ko-KR" altLang="en-US" sz="1000" dirty="0" smtClean="0"/>
                        <a:t/>
                      </a:r>
                      <a:br>
                        <a:rPr lang="ko-KR" altLang="en-US" sz="1000" dirty="0" smtClean="0"/>
                      </a:br>
                      <a:r>
                        <a:rPr lang="ko-KR" altLang="en-US" sz="1000" dirty="0" smtClean="0"/>
                        <a:t>회계부서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매입매출구분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부가세구분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조회구분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기간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From,To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입력 후 조회버튼을 클릭한다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위의 조건에 해당하는 데이터가        화면에 조회한다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조회된 데이터를 더블 클릭하여 데이터 수정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삭제 처리를 진행하며 누락된 부가세내역을 입력한다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 smtClean="0"/>
                        <a:t>본 화면의 수정사항은 입력 시 발행일자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발행공급가액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세액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거래처 입력 값을 기준으로 이미 등록된 정보가 존재하는지 검색을 통해 존재할 경우 “이미 등록된 정보가 존재합니다</a:t>
                      </a:r>
                      <a:r>
                        <a:rPr lang="en-US" altLang="ko-KR" sz="1000" dirty="0" smtClean="0"/>
                        <a:t>.”</a:t>
                      </a:r>
                      <a:r>
                        <a:rPr lang="ko-KR" altLang="en-US" sz="1000" dirty="0" smtClean="0"/>
                        <a:t>메시지를 출력하는 기능만 추가 처리한다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Oval 92"/>
          <p:cNvSpPr>
            <a:spLocks noChangeArrowheads="1"/>
          </p:cNvSpPr>
          <p:nvPr/>
        </p:nvSpPr>
        <p:spPr bwMode="auto">
          <a:xfrm>
            <a:off x="7947405" y="302040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7258" y="2380779"/>
            <a:ext cx="5456237" cy="4064000"/>
            <a:chOff x="257258" y="2380779"/>
            <a:chExt cx="5456237" cy="4064000"/>
          </a:xfrm>
        </p:grpSpPr>
        <p:pic>
          <p:nvPicPr>
            <p:cNvPr id="102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8" y="2380779"/>
              <a:ext cx="5456237" cy="40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Oval 90"/>
            <p:cNvSpPr>
              <a:spLocks noChangeArrowheads="1"/>
            </p:cNvSpPr>
            <p:nvPr/>
          </p:nvSpPr>
          <p:spPr bwMode="auto">
            <a:xfrm>
              <a:off x="5352736" y="2842303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1</a:t>
              </a:r>
            </a:p>
          </p:txBody>
        </p:sp>
        <p:sp>
          <p:nvSpPr>
            <p:cNvPr id="104" name="Oval 92"/>
            <p:cNvSpPr>
              <a:spLocks noChangeArrowheads="1"/>
            </p:cNvSpPr>
            <p:nvPr/>
          </p:nvSpPr>
          <p:spPr bwMode="auto">
            <a:xfrm>
              <a:off x="5352735" y="3514195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2</a:t>
              </a:r>
            </a:p>
          </p:txBody>
        </p:sp>
        <p:sp>
          <p:nvSpPr>
            <p:cNvPr id="105" name="Oval 92"/>
            <p:cNvSpPr>
              <a:spLocks noChangeArrowheads="1"/>
            </p:cNvSpPr>
            <p:nvPr/>
          </p:nvSpPr>
          <p:spPr bwMode="auto">
            <a:xfrm>
              <a:off x="5352734" y="4782546"/>
              <a:ext cx="268288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3</a:t>
              </a:r>
            </a:p>
          </p:txBody>
        </p:sp>
        <p:sp>
          <p:nvSpPr>
            <p:cNvPr id="106" name="AutoShape 85"/>
            <p:cNvSpPr>
              <a:spLocks noChangeArrowheads="1"/>
            </p:cNvSpPr>
            <p:nvPr/>
          </p:nvSpPr>
          <p:spPr bwMode="auto">
            <a:xfrm>
              <a:off x="323800" y="2829146"/>
              <a:ext cx="5297223" cy="504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85"/>
            <p:cNvSpPr>
              <a:spLocks noChangeArrowheads="1"/>
            </p:cNvSpPr>
            <p:nvPr/>
          </p:nvSpPr>
          <p:spPr bwMode="auto">
            <a:xfrm>
              <a:off x="323799" y="3503562"/>
              <a:ext cx="5297223" cy="1188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85"/>
            <p:cNvSpPr>
              <a:spLocks noChangeArrowheads="1"/>
            </p:cNvSpPr>
            <p:nvPr/>
          </p:nvSpPr>
          <p:spPr bwMode="auto">
            <a:xfrm>
              <a:off x="323800" y="4771913"/>
              <a:ext cx="5297223" cy="1672866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7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- 4 -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8498402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자동 생성시키며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6071880"/>
              </p:ext>
            </p:extLst>
          </p:nvPr>
        </p:nvGraphicFramePr>
        <p:xfrm>
          <a:off x="168879" y="2234338"/>
          <a:ext cx="8848774" cy="4377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7257"/>
                <a:gridCol w="3221517"/>
              </a:tblGrid>
              <a:tr h="288034">
                <a:tc rowSpan="4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처리 내용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136525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조회조건</a:t>
                      </a:r>
                      <a:r>
                        <a:rPr lang="ko-KR" altLang="en-US" sz="1000" dirty="0" smtClean="0"/>
                        <a:t/>
                      </a:r>
                      <a:br>
                        <a:rPr lang="ko-KR" altLang="en-US" sz="1000" dirty="0" smtClean="0"/>
                      </a:br>
                      <a:r>
                        <a:rPr lang="ko-KR" altLang="en-US" sz="1000" dirty="0" smtClean="0"/>
                        <a:t>회계부서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매입매출구분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부가세구분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조회구분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기간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From,To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입력 후 조회버튼을 클릭한다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위의 조건에 해당하는 데이터가        화면에 조회한다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조회된 데이터를 더블 클릭하여 데이터 수정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삭제 처리를 진행하며 누락된 부가세내역을 입력한다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 smtClean="0"/>
                        <a:t>본 화면의 수정사항은 입력 시 발행일자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발행공급가액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세액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거래처 입력 값을 기준으로 이미 등록된 정보가 존재하는지 검색을 통해 존재할 경우 “이미 등록된 정보가 존재합니다</a:t>
                      </a:r>
                      <a:r>
                        <a:rPr lang="en-US" altLang="ko-KR" sz="1000" dirty="0" smtClean="0"/>
                        <a:t>.”</a:t>
                      </a:r>
                      <a:r>
                        <a:rPr lang="ko-KR" altLang="en-US" sz="1000" dirty="0" smtClean="0"/>
                        <a:t>메시지를 출력하는 기능만 추가 처리한다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5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  <a:latin typeface="+mn-ea"/>
                          <a:ea typeface="+mn-ea"/>
                        </a:rPr>
                        <a:t>출력 항목</a:t>
                      </a:r>
                      <a:endParaRPr lang="en-US" altLang="ko-KR" sz="1000" b="1" dirty="0" smtClean="0">
                        <a:solidFill>
                          <a:srgbClr val="3B5AA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136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조회항목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회계부서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매입매출구분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부가세구분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조회구분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출력항목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발행일자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부가세구분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공급가액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부가세액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적요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Oval 92"/>
          <p:cNvSpPr>
            <a:spLocks noChangeArrowheads="1"/>
          </p:cNvSpPr>
          <p:nvPr/>
        </p:nvSpPr>
        <p:spPr bwMode="auto">
          <a:xfrm>
            <a:off x="7947405" y="302040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7258" y="2380779"/>
            <a:ext cx="5456237" cy="4064000"/>
            <a:chOff x="257258" y="2380779"/>
            <a:chExt cx="5456237" cy="4064000"/>
          </a:xfrm>
        </p:grpSpPr>
        <p:pic>
          <p:nvPicPr>
            <p:cNvPr id="102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8" y="2380779"/>
              <a:ext cx="5456237" cy="40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Oval 90"/>
            <p:cNvSpPr>
              <a:spLocks noChangeArrowheads="1"/>
            </p:cNvSpPr>
            <p:nvPr/>
          </p:nvSpPr>
          <p:spPr bwMode="auto">
            <a:xfrm>
              <a:off x="5352736" y="2842303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1</a:t>
              </a:r>
            </a:p>
          </p:txBody>
        </p:sp>
        <p:sp>
          <p:nvSpPr>
            <p:cNvPr id="104" name="Oval 92"/>
            <p:cNvSpPr>
              <a:spLocks noChangeArrowheads="1"/>
            </p:cNvSpPr>
            <p:nvPr/>
          </p:nvSpPr>
          <p:spPr bwMode="auto">
            <a:xfrm>
              <a:off x="5352735" y="3514195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2</a:t>
              </a:r>
            </a:p>
          </p:txBody>
        </p:sp>
        <p:sp>
          <p:nvSpPr>
            <p:cNvPr id="105" name="Oval 92"/>
            <p:cNvSpPr>
              <a:spLocks noChangeArrowheads="1"/>
            </p:cNvSpPr>
            <p:nvPr/>
          </p:nvSpPr>
          <p:spPr bwMode="auto">
            <a:xfrm>
              <a:off x="5352734" y="4782546"/>
              <a:ext cx="268288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3</a:t>
              </a:r>
            </a:p>
          </p:txBody>
        </p:sp>
        <p:sp>
          <p:nvSpPr>
            <p:cNvPr id="106" name="AutoShape 85"/>
            <p:cNvSpPr>
              <a:spLocks noChangeArrowheads="1"/>
            </p:cNvSpPr>
            <p:nvPr/>
          </p:nvSpPr>
          <p:spPr bwMode="auto">
            <a:xfrm>
              <a:off x="323800" y="2829146"/>
              <a:ext cx="5297223" cy="504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85"/>
            <p:cNvSpPr>
              <a:spLocks noChangeArrowheads="1"/>
            </p:cNvSpPr>
            <p:nvPr/>
          </p:nvSpPr>
          <p:spPr bwMode="auto">
            <a:xfrm>
              <a:off x="323799" y="3503562"/>
              <a:ext cx="5297223" cy="1188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85"/>
            <p:cNvSpPr>
              <a:spLocks noChangeArrowheads="1"/>
            </p:cNvSpPr>
            <p:nvPr/>
          </p:nvSpPr>
          <p:spPr bwMode="auto">
            <a:xfrm>
              <a:off x="323800" y="4771913"/>
              <a:ext cx="5297223" cy="1672866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6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- 5 -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9518224"/>
              </p:ext>
            </p:extLst>
          </p:nvPr>
        </p:nvGraphicFramePr>
        <p:xfrm>
          <a:off x="168876" y="1650066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사업년도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사업년도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SubStr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(SysDate,1,4)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회계부서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회계단위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세무신고대상 사업장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과세기간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(1~6), 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(7~12)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예정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(1/4,3/4)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(2/4, 4/4)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부가세표준 및 납부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39393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조건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168879" y="3140968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사업장별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과세표준 및 납부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세액 조회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550301"/>
              </p:ext>
            </p:extLst>
          </p:nvPr>
        </p:nvGraphicFramePr>
        <p:xfrm>
          <a:off x="147612" y="3426127"/>
          <a:ext cx="8848776" cy="31417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사업장명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 부가세 신고 회계사업장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결제전표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회계승인 결제전표번호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과세표준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매출 세금계산서 발행한 공급가액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매출 세금계산서 발행한 부가세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0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(23)-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과세표준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세금계산서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공급가액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1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(23)-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세금계산서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부가세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2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(21)-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과세표준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공급가액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6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(21)-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부가세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데이터항목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- 6 -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5589496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099109"/>
              </p:ext>
            </p:extLst>
          </p:nvPr>
        </p:nvGraphicFramePr>
        <p:xfrm>
          <a:off x="168879" y="2234338"/>
          <a:ext cx="8848773" cy="433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회계부서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매입매출구분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From,To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입력 후 조회버튼을 클릭한다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위의 조건에 해당하는 데이터가        화면에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조회된 데이터를 더블 클릭하여 데이터 수정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처리를 진행하며 누락된 부가세내역을 입력한다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부가세 입력 항목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카드번호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회계일자 입력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할목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입력버튼을 클릭 시 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부가세정보를 검색하여 위의 내용이 존재하는지를 검색한다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위 조건내역에 해당하는 데이터가 존재하는 경우 “이미 세금계산서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메시지만 화면에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불가임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처리 수정은 없으며 위의 내용만 반영한다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작성전표 회계 승인 시 매입부가세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매출부가세 계정인 경우 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부가세정보를 검색하여 위의 내용이 존재 하는지를 검색한다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위 조건내역에 해당하는 데이터가 존재하는 경우 “이미 세금계산서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메시지만 화면에 보여주며 회계전표 승인 작업은 정상적으로 진행된다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4. Program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세무내역 등록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iRtn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(Integer)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co.callMethod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IPFCSMGwanRiMgtHome.class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pf.pfcsemumgr.ipfcsmgwanrimgt.IPFCSMGwanRiMgtHome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aList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public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throws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EJBException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//Parameter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세금계산서 정보에 동일한정보가 존재하는 지 체크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ipfccdjeongsandao.checkPFCBICDMCDStatus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Oval 92"/>
          <p:cNvSpPr>
            <a:spLocks noChangeArrowheads="1"/>
          </p:cNvSpPr>
          <p:nvPr/>
        </p:nvSpPr>
        <p:spPr bwMode="auto">
          <a:xfrm>
            <a:off x="8346794" y="2772718"/>
            <a:ext cx="268287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E9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상세로직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막힌 원호 23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4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16161" y="658100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77787B"/>
                </a:solidFill>
              </a:rPr>
              <a:t>- 7 -</a:t>
            </a:r>
            <a:endParaRPr lang="ko-KR" altLang="en-US" sz="1200" b="1" dirty="0">
              <a:solidFill>
                <a:srgbClr val="77787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9124617"/>
              </p:ext>
            </p:extLst>
          </p:nvPr>
        </p:nvGraphicFramePr>
        <p:xfrm>
          <a:off x="168879" y="1398060"/>
          <a:ext cx="8848776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29"/>
                <a:gridCol w="2160240"/>
                <a:gridCol w="1008112"/>
                <a:gridCol w="2592288"/>
                <a:gridCol w="864096"/>
                <a:gridCol w="134931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2014. 05. 10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4646283"/>
              </p:ext>
            </p:extLst>
          </p:nvPr>
        </p:nvGraphicFramePr>
        <p:xfrm>
          <a:off x="168879" y="2234338"/>
          <a:ext cx="8848773" cy="4338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   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Select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Nvl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(Count(*)  Count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       From   PFCBGSGM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        Where  SGGSSBHILJA  = ? 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GRCCODE      = ?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GGGAAEK      = ?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BUGASE        = ? ;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  Count &gt; 0  Then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     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12.         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확인메세지창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세금계산서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          Continue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      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      //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세무자료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(Integer)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co.callMethod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IPFCSMGwanRiMgtHome.class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pf.pfcsemumgr.ipfcsmgwanrimgt.IPFCSMGwanRiMgtHome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setPFCBGSGM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aList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17.      public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throws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EJBException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     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19.           //Parameter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세금계산서 정보에 동일한정보가 존재하는 지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0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ipfccdjeongsandao.checkPFCBICDMCDStatus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    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2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   </a:t>
                      </a: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상세로직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1467</Words>
  <Application>Microsoft Office PowerPoint</Application>
  <PresentationFormat>화면 슬라이드 쇼(4:3)</PresentationFormat>
  <Paragraphs>426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맑은 고딕</vt:lpstr>
      <vt:lpstr>Wingdings</vt:lpstr>
      <vt:lpstr>돋움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kjy</cp:lastModifiedBy>
  <cp:revision>48</cp:revision>
  <dcterms:created xsi:type="dcterms:W3CDTF">2014-04-16T00:55:54Z</dcterms:created>
  <dcterms:modified xsi:type="dcterms:W3CDTF">2014-04-24T09:58:17Z</dcterms:modified>
</cp:coreProperties>
</file>