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3" r:id="rId2"/>
    <p:sldId id="281" r:id="rId3"/>
    <p:sldId id="290" r:id="rId4"/>
    <p:sldId id="291" r:id="rId5"/>
    <p:sldId id="289" r:id="rId6"/>
    <p:sldId id="279" r:id="rId7"/>
    <p:sldId id="271" r:id="rId8"/>
    <p:sldId id="280" r:id="rId9"/>
    <p:sldId id="283" r:id="rId10"/>
    <p:sldId id="284" r:id="rId11"/>
    <p:sldId id="285" r:id="rId12"/>
    <p:sldId id="286" r:id="rId13"/>
    <p:sldId id="287" r:id="rId14"/>
    <p:sldId id="278" r:id="rId15"/>
  </p:sldIdLst>
  <p:sldSz cx="9144000" cy="6858000" type="screen4x3"/>
  <p:notesSz cx="6858000" cy="9144000"/>
  <p:embeddedFontLs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7" autoAdjust="0"/>
    <p:restoredTop sz="94621" autoAdjust="0"/>
  </p:normalViewPr>
  <p:slideViewPr>
    <p:cSldViewPr>
      <p:cViewPr varScale="1">
        <p:scale>
          <a:sx n="87" d="100"/>
          <a:sy n="87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869A-511E-46C9-BCD9-73B40BEBF732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49E9-10D3-4131-8EA9-4702955FDB45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18A2-7ADF-4A46-8B89-EE9D13BAB9F7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4629-CD1C-4202-B706-2D20CF191902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174D-DBC9-4428-A72B-3BEB5D1EE4A5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D913-751E-40A5-8200-1A41F992C017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F5DD-5FF2-4A94-92AC-E5630B2F9CD9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861-D62D-4FDB-BA72-80A6A2CA428F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FEAD-2346-46B8-B0E2-AF071A7B2F85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4A7D-2389-4917-ACA4-2E7CFF4BB0F0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56F-6546-4584-935C-1CF5ECBBD1FA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6C25-3C2E-48E9-983B-A96FF764F5B5}" type="datetime1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08680" y="4970492"/>
            <a:ext cx="7526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2014. 00. 00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879" y="131704"/>
            <a:ext cx="2098865" cy="534139"/>
            <a:chOff x="168879" y="131704"/>
            <a:chExt cx="2098865" cy="53413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"/>
            <a:stretch/>
          </p:blipFill>
          <p:spPr bwMode="auto">
            <a:xfrm>
              <a:off x="168879" y="131704"/>
              <a:ext cx="546971" cy="534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>
              <a:off x="728966" y="206489"/>
              <a:ext cx="1538778" cy="0"/>
            </a:xfrm>
            <a:prstGeom prst="line">
              <a:avLst/>
            </a:prstGeom>
            <a:ln w="38100">
              <a:solidFill>
                <a:srgbClr val="3B5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3568" y="199273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내가 기획한 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IT</a:t>
              </a:r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가</a:t>
              </a:r>
              <a:endParaRPr lang="en-US" altLang="ko-KR" sz="1200" b="1" dirty="0" smtClean="0">
                <a:solidFill>
                  <a:srgbClr val="3B5AA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세상을 바꾼다면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?</a:t>
              </a:r>
              <a:endParaRPr lang="ko-KR" altLang="en-US" sz="1200" b="1" dirty="0">
                <a:solidFill>
                  <a:srgbClr val="3B5AA8"/>
                </a:solidFill>
                <a:latin typeface="+mn-ea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63273" y="1916832"/>
            <a:ext cx="64091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프로그램</a:t>
            </a:r>
            <a:r>
              <a:rPr lang="en-US" altLang="ko-KR" sz="5000" b="1" spc="-150" dirty="0" smtClean="0">
                <a:solidFill>
                  <a:srgbClr val="3B5AA8"/>
                </a:solidFill>
              </a:rPr>
              <a:t>(</a:t>
            </a:r>
            <a:r>
              <a:rPr lang="ko-KR" altLang="en-US" sz="5000" b="1" spc="-150" dirty="0" smtClean="0">
                <a:solidFill>
                  <a:srgbClr val="3B5AA8"/>
                </a:solidFill>
              </a:rPr>
              <a:t>구현</a:t>
            </a:r>
            <a:r>
              <a:rPr lang="en-US" altLang="ko-KR" sz="5000" b="1" spc="-150" dirty="0" smtClean="0">
                <a:solidFill>
                  <a:srgbClr val="3B5AA8"/>
                </a:solidFill>
              </a:rPr>
              <a:t>)</a:t>
            </a:r>
            <a:r>
              <a:rPr lang="ko-KR" altLang="en-US" sz="5000" b="1" spc="-150" dirty="0" smtClean="0">
                <a:solidFill>
                  <a:srgbClr val="3B5AA8"/>
                </a:solidFill>
              </a:rPr>
              <a:t> 설계서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77073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회계전표 승인 시 부가세관리인 경우 부가세관리 데이터를 </a:t>
                      </a:r>
                      <a:r>
                        <a:rPr lang="ko-KR" altLang="en-US" sz="1000" dirty="0" err="1" smtClean="0"/>
                        <a:t>자동생성시키며</a:t>
                      </a:r>
                      <a:r>
                        <a:rPr lang="ko-KR" altLang="en-US" sz="1000" dirty="0" smtClean="0"/>
                        <a:t>  부가세 예정신고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확정신고 시 누락된 부가세정보를 등록하여 부가세 예정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확정신고 처리하는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9109"/>
              </p:ext>
            </p:extLst>
          </p:nvPr>
        </p:nvGraphicFramePr>
        <p:xfrm>
          <a:off x="168879" y="2234338"/>
          <a:ext cx="8848773" cy="4332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회계부서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매입매출구분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부가세구분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조회구분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From,To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입력 후 조회버튼을 클릭한다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위의 조건에 해당하는 데이터가        화면에 조회한다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조회된 데이터를 더블 클릭하여 데이터 수정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처리를 진행하며 누락된 부가세내역을 입력한다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부가세 입력 항목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발행일자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부가세구분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카드번호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작성부서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회계일자 입력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할목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 후 입력버튼을 클릭 시 발행일자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항목을 기준으로 부가세정보를 검색하여 위의 내용이 존재하는지를 검색한다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검색결과 위 조건내역에 해당하는 데이터가 존재하는 경우 “이미 세금계산서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계산서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동일한 세무사항이 존재합니다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.”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메시지만 화면에 출력한다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 불가임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처리 수정은 없으며 위의 내용만 반영한다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작성전표 회계 승인 시 매입부가세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매출부가세 계정인 경우 발행일자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항목을 기준으로 부가세정보를 검색하여 위의 내용이 존재 하는지를 검색한다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검색결과 위 조건내역에 해당하는 데이터가 존재하는 경우 “이미 세금계산서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계산서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동일한 세무사항이 존재합니다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.”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메시지만 화면에 보여주며 회계전표 승인 작업은 정상적으로 진행된다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4. Program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세무내역 등록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iRtn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(Integer)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co.callMethod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IPFCSMGwanRiMgtHome.class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"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pf.pfcsemumgr.ipfcsmgwanrimgt.IPFCSMGwanRiMgtHome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insertPFCBGSGM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",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aList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public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insertPFCBGSGM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throws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EJBException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//Parameter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발행일자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항목을 기준으로 세금계산서 정보에 동일한정보가 존재하는 지 체크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ipfccdjeongsandao.checkPFCBICDMCDStatus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Oval 92"/>
          <p:cNvSpPr>
            <a:spLocks noChangeArrowheads="1"/>
          </p:cNvSpPr>
          <p:nvPr/>
        </p:nvSpPr>
        <p:spPr bwMode="auto">
          <a:xfrm>
            <a:off x="8346794" y="2772718"/>
            <a:ext cx="268287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E9"/>
                </a:solidFill>
                <a:effectLst/>
                <a:uLnTx/>
                <a:uFillTx/>
                <a:ea typeface="돋움" pitchFamily="50" charset="-127"/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막힌 원호 23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46283"/>
              </p:ext>
            </p:extLst>
          </p:nvPr>
        </p:nvGraphicFramePr>
        <p:xfrm>
          <a:off x="168879" y="2234338"/>
          <a:ext cx="8848773" cy="4338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IPFCCDJeongSanDAO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   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checkPFCBICDMCDStatus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         --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발행일자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Select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Nvl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(Count(*)  Count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        From   PFCBGSGM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6.        Where  SGGSSBHILJA  = ?      --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발행일자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  GRCCODE      = ?     --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  GGGAAEK      = ?     --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  BUGASE        = ? ;    --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  Count &gt; 0  Then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11.      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12.         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확인메세지창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세금계산서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계산서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동일한 세무사항이 존재합니다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.”)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          Continue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14.      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15.      //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세무자료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16.    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iRtn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(Integer)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co.callMethod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IPFCSMGwanRiMgtHome.class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"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pf.pfcsemumgr.ipfcsmgwanrimgt.IPFCSMGwanRiMgtHome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setPFCBGSGM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",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aList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17.      public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insertPFCBGSGM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throws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EJBException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18.      {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19.           //Parameter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발행일자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부가세 항목을 기준으로 세금계산서 정보에 동일한정보가 존재하는 지 체크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20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ipfccdjeongsandao.checkPFCBICDMCDStatus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21.        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IPFCCDJeongSanDAO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22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checkPFCBICDMCDStatus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pfcsemumgrvo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   </a:t>
                      </a: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517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회계전표 승인 시 부가세관리인 경우 부가세관리 데이터를 </a:t>
                      </a:r>
                      <a:r>
                        <a:rPr lang="ko-KR" altLang="en-US" sz="1000" dirty="0" err="1" smtClean="0"/>
                        <a:t>자동생성시키며</a:t>
                      </a:r>
                      <a:r>
                        <a:rPr lang="ko-KR" altLang="en-US" sz="1000" dirty="0" smtClean="0"/>
                        <a:t>  부가세 예정신고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확정신고 시 누락된 부가세정보를 등록하여 부가세 예정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확정신고 처리하는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03574"/>
              </p:ext>
            </p:extLst>
          </p:nvPr>
        </p:nvGraphicFramePr>
        <p:xfrm>
          <a:off x="168879" y="2234338"/>
          <a:ext cx="8848773" cy="4363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40749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4030" y="2584482"/>
            <a:ext cx="25368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900" b="0" dirty="0" smtClean="0">
                <a:latin typeface="+mn-ea"/>
                <a:ea typeface="+mn-ea"/>
              </a:rPr>
              <a:t>SELECT   </a:t>
            </a:r>
            <a:r>
              <a:rPr lang="en-US" altLang="ko-KR" sz="900" b="0" dirty="0" err="1" smtClean="0">
                <a:latin typeface="+mn-ea"/>
                <a:ea typeface="+mn-ea"/>
              </a:rPr>
              <a:t>A.HGBSCode</a:t>
            </a:r>
            <a:r>
              <a:rPr lang="en-US" altLang="ko-KR" sz="900" b="0" dirty="0">
                <a:latin typeface="+mn-ea"/>
                <a:ea typeface="+mn-ea"/>
              </a:rPr>
              <a:t>,  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회계부서코드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A.JSBSCode</a:t>
            </a:r>
            <a:r>
              <a:rPr lang="en-US" altLang="ko-KR" sz="900" b="0" dirty="0">
                <a:latin typeface="+mn-ea"/>
                <a:ea typeface="+mn-ea"/>
              </a:rPr>
              <a:t>,       </a:t>
            </a:r>
            <a:r>
              <a:rPr lang="en-US" altLang="ko-KR" sz="900" b="0" dirty="0" smtClean="0">
                <a:latin typeface="+mn-ea"/>
                <a:ea typeface="+mn-ea"/>
              </a:rPr>
              <a:t> 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작성부서코드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A.HGIlJa</a:t>
            </a:r>
            <a:r>
              <a:rPr lang="en-US" altLang="ko-KR" sz="900" b="0" dirty="0">
                <a:latin typeface="+mn-ea"/>
                <a:ea typeface="+mn-ea"/>
              </a:rPr>
              <a:t>,        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회계일자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A.HGBeonHo</a:t>
            </a:r>
            <a:r>
              <a:rPr lang="en-US" altLang="ko-KR" sz="900" b="0" dirty="0">
                <a:latin typeface="+mn-ea"/>
                <a:ea typeface="+mn-ea"/>
              </a:rPr>
              <a:t>,  </a:t>
            </a:r>
            <a:r>
              <a:rPr lang="en-US" altLang="ko-KR" sz="900" b="0" dirty="0" smtClean="0">
                <a:latin typeface="+mn-ea"/>
                <a:ea typeface="+mn-ea"/>
              </a:rPr>
              <a:t>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회계번호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A.HGSunWi</a:t>
            </a:r>
            <a:r>
              <a:rPr lang="en-US" altLang="ko-KR" sz="900" b="0" dirty="0">
                <a:latin typeface="+mn-ea"/>
                <a:ea typeface="+mn-ea"/>
              </a:rPr>
              <a:t>,   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회계순위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A.CDGuBun</a:t>
            </a:r>
            <a:r>
              <a:rPr lang="en-US" altLang="ko-KR" sz="900" b="0" dirty="0">
                <a:latin typeface="+mn-ea"/>
                <a:ea typeface="+mn-ea"/>
              </a:rPr>
              <a:t>,   </a:t>
            </a:r>
            <a:r>
              <a:rPr lang="en-US" altLang="ko-KR" sz="900" b="0" dirty="0" smtClean="0">
                <a:latin typeface="+mn-ea"/>
                <a:ea typeface="+mn-ea"/>
              </a:rPr>
              <a:t>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카드구분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A.CDBeonHo</a:t>
            </a:r>
            <a:r>
              <a:rPr lang="en-US" altLang="ko-KR" sz="900" b="0" dirty="0" smtClean="0">
                <a:latin typeface="+mn-ea"/>
                <a:ea typeface="+mn-ea"/>
              </a:rPr>
              <a:t>, 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카드번호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A.SIBeonHo</a:t>
            </a:r>
            <a:r>
              <a:rPr lang="en-US" altLang="ko-KR" sz="900" b="0" dirty="0">
                <a:latin typeface="+mn-ea"/>
                <a:ea typeface="+mn-ea"/>
              </a:rPr>
              <a:t>,  </a:t>
            </a:r>
            <a:r>
              <a:rPr lang="en-US" altLang="ko-KR" sz="900" b="0" dirty="0" smtClean="0">
                <a:latin typeface="+mn-ea"/>
                <a:ea typeface="+mn-ea"/>
              </a:rPr>
              <a:t>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승인번호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A.SaBeon</a:t>
            </a:r>
            <a:r>
              <a:rPr lang="en-US" altLang="ko-KR" sz="900" b="0" dirty="0">
                <a:latin typeface="+mn-ea"/>
                <a:ea typeface="+mn-ea"/>
              </a:rPr>
              <a:t>,      </a:t>
            </a:r>
            <a:r>
              <a:rPr lang="en-US" altLang="ko-KR" sz="900" b="0" dirty="0" smtClean="0">
                <a:latin typeface="+mn-ea"/>
                <a:ea typeface="+mn-ea"/>
              </a:rPr>
              <a:t>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 err="1">
                <a:latin typeface="+mn-ea"/>
                <a:ea typeface="+mn-ea"/>
              </a:rPr>
              <a:t>사번</a:t>
            </a:r>
            <a:endParaRPr lang="ko-KR" altLang="en-US" sz="900" b="0" i="1" dirty="0">
              <a:latin typeface="+mn-ea"/>
              <a:ea typeface="+mn-ea"/>
            </a:endParaRP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A.SoYuJa</a:t>
            </a:r>
            <a:r>
              <a:rPr lang="en-US" altLang="ko-KR" sz="900" b="0" dirty="0">
                <a:latin typeface="+mn-ea"/>
                <a:ea typeface="+mn-ea"/>
              </a:rPr>
              <a:t> ,    </a:t>
            </a:r>
            <a:r>
              <a:rPr lang="en-US" altLang="ko-KR" sz="900" b="0" dirty="0" smtClean="0">
                <a:latin typeface="+mn-ea"/>
                <a:ea typeface="+mn-ea"/>
              </a:rPr>
              <a:t> 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소유자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A.JGCode</a:t>
            </a:r>
            <a:r>
              <a:rPr lang="en-US" altLang="ko-KR" sz="900" b="0" dirty="0">
                <a:latin typeface="+mn-ea"/>
                <a:ea typeface="+mn-ea"/>
              </a:rPr>
              <a:t>,    </a:t>
            </a:r>
            <a:r>
              <a:rPr lang="en-US" altLang="ko-KR" sz="900" b="0" dirty="0" smtClean="0">
                <a:latin typeface="+mn-ea"/>
                <a:ea typeface="+mn-ea"/>
              </a:rPr>
              <a:t> 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자금코드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A.JeokYo</a:t>
            </a:r>
            <a:r>
              <a:rPr lang="en-US" altLang="ko-KR" sz="900" b="0" dirty="0">
                <a:latin typeface="+mn-ea"/>
                <a:ea typeface="+mn-ea"/>
              </a:rPr>
              <a:t>,       </a:t>
            </a:r>
            <a:r>
              <a:rPr lang="en-US" altLang="ko-KR" sz="900" b="0" dirty="0" smtClean="0">
                <a:latin typeface="+mn-ea"/>
                <a:ea typeface="+mn-ea"/>
              </a:rPr>
              <a:t>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적요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A.BSGeumAek</a:t>
            </a:r>
            <a:r>
              <a:rPr lang="en-US" altLang="ko-KR" sz="900" b="0" dirty="0">
                <a:latin typeface="+mn-ea"/>
                <a:ea typeface="+mn-ea"/>
              </a:rPr>
              <a:t>, </a:t>
            </a:r>
            <a:r>
              <a:rPr lang="en-US" altLang="ko-KR" sz="900" b="0" dirty="0" smtClean="0">
                <a:latin typeface="+mn-ea"/>
                <a:ea typeface="+mn-ea"/>
              </a:rPr>
              <a:t>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발생금액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A.JSIlJa</a:t>
            </a:r>
            <a:r>
              <a:rPr lang="en-US" altLang="ko-KR" sz="900" b="0" dirty="0">
                <a:latin typeface="+mn-ea"/>
                <a:ea typeface="+mn-ea"/>
              </a:rPr>
              <a:t>,           </a:t>
            </a:r>
            <a:r>
              <a:rPr lang="en-US" altLang="ko-KR" sz="900" b="0" dirty="0" smtClean="0">
                <a:latin typeface="+mn-ea"/>
                <a:ea typeface="+mn-ea"/>
              </a:rPr>
              <a:t>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작성일자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A.JSBeonHo</a:t>
            </a:r>
            <a:r>
              <a:rPr lang="en-US" altLang="ko-KR" sz="900" b="0" dirty="0">
                <a:latin typeface="+mn-ea"/>
                <a:ea typeface="+mn-ea"/>
              </a:rPr>
              <a:t>,    </a:t>
            </a:r>
            <a:r>
              <a:rPr lang="en-US" altLang="ko-KR" sz="900" b="0" dirty="0" smtClean="0">
                <a:latin typeface="+mn-ea"/>
                <a:ea typeface="+mn-ea"/>
              </a:rPr>
              <a:t>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작성번호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A.JSJSBuSeo</a:t>
            </a:r>
            <a:r>
              <a:rPr lang="en-US" altLang="ko-KR" sz="900" b="0" dirty="0">
                <a:latin typeface="+mn-ea"/>
                <a:ea typeface="+mn-ea"/>
              </a:rPr>
              <a:t>,  </a:t>
            </a:r>
            <a:r>
              <a:rPr lang="en-US" altLang="ko-KR" sz="900" b="0" dirty="0" smtClean="0">
                <a:latin typeface="+mn-ea"/>
                <a:ea typeface="+mn-ea"/>
              </a:rPr>
              <a:t>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작성부서코드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A.JSJSIlJa</a:t>
            </a:r>
            <a:r>
              <a:rPr lang="en-US" altLang="ko-KR" sz="900" b="0" dirty="0">
                <a:latin typeface="+mn-ea"/>
                <a:ea typeface="+mn-ea"/>
              </a:rPr>
              <a:t>,        </a:t>
            </a:r>
            <a:r>
              <a:rPr lang="en-US" altLang="ko-KR" sz="900" b="0" dirty="0" smtClean="0">
                <a:latin typeface="+mn-ea"/>
                <a:ea typeface="+mn-ea"/>
              </a:rPr>
              <a:t>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정산작성일자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A.JSJSBeonHo</a:t>
            </a:r>
            <a:r>
              <a:rPr lang="en-US" altLang="ko-KR" sz="900" b="0" dirty="0">
                <a:latin typeface="+mn-ea"/>
                <a:ea typeface="+mn-ea"/>
              </a:rPr>
              <a:t>,  </a:t>
            </a:r>
            <a:r>
              <a:rPr lang="en-US" altLang="ko-KR" sz="900" b="0" dirty="0" smtClean="0">
                <a:latin typeface="+mn-ea"/>
                <a:ea typeface="+mn-ea"/>
              </a:rPr>
              <a:t> 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정산작성번호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A.JSJSSunWi</a:t>
            </a:r>
            <a:r>
              <a:rPr lang="en-US" altLang="ko-KR" sz="900" b="0" dirty="0">
                <a:latin typeface="+mn-ea"/>
                <a:ea typeface="+mn-ea"/>
              </a:rPr>
              <a:t>,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정산작성순위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A.JSHGIlJa</a:t>
            </a:r>
            <a:r>
              <a:rPr lang="en-US" altLang="ko-KR" sz="900" b="0" dirty="0">
                <a:latin typeface="+mn-ea"/>
                <a:ea typeface="+mn-ea"/>
              </a:rPr>
              <a:t>,   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정산회계일자</a:t>
            </a:r>
          </a:p>
          <a:p>
            <a:pPr eaLnBrk="1" hangingPunct="1"/>
            <a:r>
              <a:rPr lang="ko-KR" altLang="en-US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A.JSHGBeonHo</a:t>
            </a:r>
            <a:r>
              <a:rPr lang="en-US" altLang="ko-KR" sz="900" b="0" dirty="0">
                <a:latin typeface="+mn-ea"/>
                <a:ea typeface="+mn-ea"/>
              </a:rPr>
              <a:t>, </a:t>
            </a:r>
            <a:r>
              <a:rPr lang="en-US" altLang="ko-KR" sz="900" b="0" dirty="0" smtClean="0">
                <a:latin typeface="+mn-ea"/>
                <a:ea typeface="+mn-ea"/>
              </a:rPr>
              <a:t> 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정산회계번호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A.JEIlJa</a:t>
            </a:r>
            <a:r>
              <a:rPr lang="en-US" altLang="ko-KR" sz="900" b="0" dirty="0">
                <a:latin typeface="+mn-ea"/>
                <a:ea typeface="+mn-ea"/>
              </a:rPr>
              <a:t>,           </a:t>
            </a:r>
            <a:r>
              <a:rPr lang="en-US" altLang="ko-KR" sz="900" b="0" dirty="0" smtClean="0">
                <a:latin typeface="+mn-ea"/>
                <a:ea typeface="+mn-ea"/>
              </a:rPr>
              <a:t>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작업일자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A.SYIlJa</a:t>
            </a:r>
            <a:r>
              <a:rPr lang="en-US" altLang="ko-KR" sz="900" b="0" dirty="0">
                <a:latin typeface="+mn-ea"/>
                <a:ea typeface="+mn-ea"/>
              </a:rPr>
              <a:t>,       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사용일자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A.JakEopJa</a:t>
            </a:r>
            <a:r>
              <a:rPr lang="en-US" altLang="ko-KR" sz="900" b="0" dirty="0">
                <a:latin typeface="+mn-ea"/>
                <a:ea typeface="+mn-ea"/>
              </a:rPr>
              <a:t>,     </a:t>
            </a:r>
            <a:r>
              <a:rPr lang="en-US" altLang="ko-KR" sz="900" b="0" dirty="0" smtClean="0">
                <a:latin typeface="+mn-ea"/>
                <a:ea typeface="+mn-ea"/>
              </a:rPr>
              <a:t>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작업자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B.SYJSeongMyeong</a:t>
            </a:r>
            <a:r>
              <a:rPr lang="en-US" altLang="ko-KR" sz="900" b="0" dirty="0">
                <a:latin typeface="+mn-ea"/>
                <a:ea typeface="+mn-ea"/>
              </a:rPr>
              <a:t>,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소유자성명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B.NaeYeok</a:t>
            </a:r>
            <a:r>
              <a:rPr lang="en-US" altLang="ko-KR" sz="900" b="0" dirty="0">
                <a:latin typeface="+mn-ea"/>
                <a:ea typeface="+mn-ea"/>
              </a:rPr>
              <a:t>,      </a:t>
            </a:r>
            <a:r>
              <a:rPr lang="en-US" altLang="ko-KR" sz="900" b="0" dirty="0" smtClean="0">
                <a:latin typeface="+mn-ea"/>
                <a:ea typeface="+mn-ea"/>
              </a:rPr>
              <a:t> 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내역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</a:t>
            </a:r>
            <a:r>
              <a:rPr lang="en-US" altLang="ko-KR" sz="900" b="0" dirty="0" err="1">
                <a:latin typeface="+mn-ea"/>
                <a:ea typeface="+mn-ea"/>
              </a:rPr>
              <a:t>B.CardSa</a:t>
            </a:r>
            <a:r>
              <a:rPr lang="en-US" altLang="ko-KR" sz="900" b="0" dirty="0">
                <a:latin typeface="+mn-ea"/>
                <a:ea typeface="+mn-ea"/>
              </a:rPr>
              <a:t>,    </a:t>
            </a:r>
            <a:r>
              <a:rPr lang="en-US" altLang="ko-KR" sz="900" b="0" dirty="0" smtClean="0">
                <a:latin typeface="+mn-ea"/>
                <a:ea typeface="+mn-ea"/>
              </a:rPr>
              <a:t>      </a:t>
            </a:r>
            <a:r>
              <a:rPr lang="en-US" altLang="ko-KR" sz="900" b="0" i="1" dirty="0">
                <a:latin typeface="+mn-ea"/>
                <a:ea typeface="+mn-ea"/>
              </a:rPr>
              <a:t>--</a:t>
            </a:r>
            <a:r>
              <a:rPr lang="ko-KR" altLang="en-US" sz="900" b="0" i="1" dirty="0">
                <a:latin typeface="+mn-ea"/>
                <a:ea typeface="+mn-ea"/>
              </a:rPr>
              <a:t>카드사코드</a:t>
            </a:r>
          </a:p>
          <a:p>
            <a:pPr eaLnBrk="1" hangingPunct="1"/>
            <a:r>
              <a:rPr lang="en-US" altLang="ko-KR" sz="900" b="0" dirty="0">
                <a:latin typeface="+mn-ea"/>
                <a:ea typeface="+mn-ea"/>
              </a:rPr>
              <a:t>             C.GRCMYEONG, </a:t>
            </a:r>
            <a:r>
              <a:rPr lang="en-US" altLang="ko-KR" sz="900" b="0" i="1" dirty="0" smtClean="0">
                <a:latin typeface="+mn-ea"/>
                <a:ea typeface="+mn-ea"/>
              </a:rPr>
              <a:t>--</a:t>
            </a:r>
            <a:r>
              <a:rPr lang="ko-KR" altLang="en-US" sz="900" b="0" i="1" dirty="0" err="1">
                <a:latin typeface="+mn-ea"/>
                <a:ea typeface="+mn-ea"/>
              </a:rPr>
              <a:t>거래처명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11960" y="2584482"/>
            <a:ext cx="4745038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Case When (Select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Nvl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(GJILJA,'99999999')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CGhakin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From   PFCBCSSM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Where  CDBEONHO  =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A.CDBeonHo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And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SIBEONHO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A.SIBeonHo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And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JBGUBUN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=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'Y'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   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And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SSJBGUBUN = 'Y') &gt; '0'  Then '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청구확인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Else '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미청구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End </a:t>
            </a:r>
          </a:p>
          <a:p>
            <a:pPr eaLnBrk="1" hangingPunct="1"/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FROM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PFCCMJSM A,   </a:t>
            </a:r>
            <a:r>
              <a:rPr lang="en-US" altLang="ko-KR" sz="900" b="0" i="1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카드미지급금 정산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        PFCBICDM B,     </a:t>
            </a:r>
            <a:r>
              <a:rPr lang="en-US" altLang="ko-KR" sz="900" b="0" i="1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법인카드</a:t>
            </a:r>
          </a:p>
          <a:p>
            <a:pPr eaLnBrk="1" hangingPunct="1"/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PFBHGNYM C    </a:t>
            </a:r>
            <a:r>
              <a:rPr lang="en-US" altLang="ko-KR" sz="900" b="0" i="1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회계전표내역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WHERE 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A.CDBeonHo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=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B.CDBeonHo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카드번호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A.JSBSCODE    = C.JSBSCODE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작성부서코드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A.HGILJA        = C.HGILJA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회계일자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A.HGBEONHO = C.HGBEONHO  </a:t>
            </a:r>
            <a:r>
              <a:rPr lang="en-US" altLang="ko-KR" sz="900" b="0" i="1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회계번호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A.HGSUNWI    = C.HGSUNWI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회계순위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A.CDGuBun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= 'C'  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   -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카드구분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A.HGBSCode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LIKE '%' 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   -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회계부서코드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A.CDBeonHo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LIKE  '4140254254042902%'  </a:t>
            </a:r>
            <a:r>
              <a:rPr lang="en-US" altLang="ko-KR" sz="900" b="0" i="1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카드번호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   AND  A.JSJSBEONHO IS NULL  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900" b="0" i="1" dirty="0" smtClean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900" b="0" i="1" dirty="0">
                <a:latin typeface="맑은 고딕" pitchFamily="50" charset="-127"/>
                <a:ea typeface="맑은 고딕" pitchFamily="50" charset="-127"/>
              </a:rPr>
              <a:t>정산작성번호</a:t>
            </a:r>
          </a:p>
          <a:p>
            <a:pPr eaLnBrk="1" hangingPunct="1"/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   ORDER BY 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A.CDBeonHo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A.SYIlJa</a:t>
            </a:r>
            <a:endParaRPr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83"/>
          <p:cNvGrpSpPr/>
          <p:nvPr/>
        </p:nvGrpSpPr>
        <p:grpSpPr>
          <a:xfrm>
            <a:off x="3073541" y="2708920"/>
            <a:ext cx="1095887" cy="3704306"/>
            <a:chOff x="3116073" y="2708920"/>
            <a:chExt cx="1095887" cy="3704306"/>
          </a:xfrm>
        </p:grpSpPr>
        <p:cxnSp>
          <p:nvCxnSpPr>
            <p:cNvPr id="13" name="꺾인 연결선 12"/>
            <p:cNvCxnSpPr/>
            <p:nvPr/>
          </p:nvCxnSpPr>
          <p:spPr>
            <a:xfrm rot="5400000" flipH="1" flipV="1">
              <a:off x="3124478" y="3192905"/>
              <a:ext cx="1571468" cy="603497"/>
            </a:xfrm>
            <a:prstGeom prst="bentConnector3">
              <a:avLst>
                <a:gd name="adj1" fmla="val 100068"/>
              </a:avLst>
            </a:prstGeom>
            <a:ln>
              <a:solidFill>
                <a:srgbClr val="7778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/>
            <p:nvPr/>
          </p:nvCxnSpPr>
          <p:spPr>
            <a:xfrm rot="5400000">
              <a:off x="2173115" y="4979921"/>
              <a:ext cx="2376263" cy="490347"/>
            </a:xfrm>
            <a:prstGeom prst="bentConnector3">
              <a:avLst>
                <a:gd name="adj1" fmla="val 99667"/>
              </a:avLst>
            </a:prstGeom>
            <a:ln>
              <a:solidFill>
                <a:srgbClr val="77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9334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회계전표 승인 시 부가세관리인 경우 부가세관리 데이터를 </a:t>
                      </a:r>
                      <a:r>
                        <a:rPr lang="ko-KR" altLang="en-US" sz="1000" dirty="0" err="1" smtClean="0"/>
                        <a:t>자동생성시키며</a:t>
                      </a:r>
                      <a:r>
                        <a:rPr lang="ko-KR" altLang="en-US" sz="1000" dirty="0" smtClean="0"/>
                        <a:t>  부가세 예정신고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확정신고 시 누락된 부가세정보를 등록하여 부가세 예정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확정신고 처리하는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44525"/>
              </p:ext>
            </p:extLst>
          </p:nvPr>
        </p:nvGraphicFramePr>
        <p:xfrm>
          <a:off x="433008" y="1268760"/>
          <a:ext cx="8315456" cy="4694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680"/>
                <a:gridCol w="1521772"/>
                <a:gridCol w="5463004"/>
              </a:tblGrid>
              <a:tr h="288032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개발 환경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OS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개발 환경</a:t>
                      </a:r>
                      <a:r>
                        <a:rPr lang="en-US" altLang="ko-KR" sz="1000" dirty="0" smtClean="0"/>
                        <a:t>(IDE)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LIBRARY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/>
                        <a:t>개발 언어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15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파일 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65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주요 클래스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모듈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기능 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클래스 명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클래스 명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1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6042774"/>
            <a:ext cx="8219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※ 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완료 단계까지 현행화 하여 작성하고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형상관리가 될 수 있도록 최대한 상세하게 작성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8879" y="131704"/>
            <a:ext cx="2098865" cy="534139"/>
            <a:chOff x="168879" y="131704"/>
            <a:chExt cx="2098865" cy="53413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"/>
            <a:stretch/>
          </p:blipFill>
          <p:spPr bwMode="auto">
            <a:xfrm>
              <a:off x="168879" y="131704"/>
              <a:ext cx="546971" cy="534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>
              <a:off x="728966" y="206489"/>
              <a:ext cx="1538778" cy="0"/>
            </a:xfrm>
            <a:prstGeom prst="line">
              <a:avLst/>
            </a:prstGeom>
            <a:ln w="38100">
              <a:solidFill>
                <a:srgbClr val="3B5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3568" y="199273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내가 기획한 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IT</a:t>
              </a:r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가</a:t>
              </a:r>
              <a:endParaRPr lang="en-US" altLang="ko-KR" sz="1200" b="1" dirty="0" smtClean="0">
                <a:solidFill>
                  <a:srgbClr val="3B5AA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세상을 바꾼다면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?</a:t>
              </a:r>
              <a:endParaRPr lang="ko-KR" altLang="en-US" sz="1200" b="1" dirty="0">
                <a:solidFill>
                  <a:srgbClr val="3B5AA8"/>
                </a:solidFill>
                <a:latin typeface="+mn-ea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4608512" cy="426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구성도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메뉴 구성도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화면 설계서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데이터항목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필수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필수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필수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23" name="포인트가 12개인 별 22"/>
          <p:cNvSpPr/>
          <p:nvPr/>
        </p:nvSpPr>
        <p:spPr>
          <a:xfrm>
            <a:off x="1763688" y="401961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필수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필수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25" name="포인트가 12개인 별 24"/>
          <p:cNvSpPr/>
          <p:nvPr/>
        </p:nvSpPr>
        <p:spPr>
          <a:xfrm>
            <a:off x="1763688" y="263691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필수</a:t>
            </a:r>
            <a:endParaRPr lang="ko-KR" alt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3162454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※ 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시스템을 전체적으로 파악 할 수 있는 시스템의 구성도를 작성</a:t>
            </a:r>
            <a:endParaRPr lang="en-US" altLang="ko-KR" sz="1600" b="1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※ Embedded SW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인 경우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HW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와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SW 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구분하여 작성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3140968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※ 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시스템을 전체적으로 파악 할 수 있는 시스템의 흐름도를 작성</a:t>
            </a:r>
            <a:endParaRPr lang="en-US" altLang="ko-KR" sz="1600" b="1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※ Embedded SW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인 경우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HW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와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SW 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구분하여 작성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3688" y="3162454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※ 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시스템을 전체적으로 파악 할 수 있는 메뉴 구성도 작성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31382"/>
              </p:ext>
            </p:extLst>
          </p:nvPr>
        </p:nvGraphicFramePr>
        <p:xfrm>
          <a:off x="168876" y="1340768"/>
          <a:ext cx="8848776" cy="5184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/>
                <a:gridCol w="936104"/>
                <a:gridCol w="1584176"/>
                <a:gridCol w="2520280"/>
                <a:gridCol w="576064"/>
                <a:gridCol w="2501436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세무관리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부가세관리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PFC2_BGSSMGwanRi_M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부가세세무관리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매입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 부가세내역 관리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예정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07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PFC2_BGSCGNBHyeonHwang_M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사업장별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과세표준 및 납부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환급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세액 정산전표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매입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 부가세 </a:t>
                      </a:r>
                      <a:r>
                        <a:rPr kumimoji="1" lang="ko-KR" altLang="en-US" sz="9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사업장별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예정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확정 마감작업 및 부가세관련 전산전표 발행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매입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 부가세 도공전사 집계 후 본사총괄납부 계산 후 전표처리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신용카드관리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PFC1_BICDSYSJJPCheoRi_PM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법인카드사용실적 전표처리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하나</a:t>
                      </a: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국민카드 법인카드사용실적 사용부서별  전표처리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PFC1_BICDMJGGJeongSan_M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법인카드 미지급금 정산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법인카드 미지급정산내역 정산 및 정산전표처리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※ Embedded SW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인 경우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HW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와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SW 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구분하여 작성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90050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기능 흐름도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부가세 세무관리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처리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회계전표 승인</a:t>
            </a:r>
          </a:p>
        </p:txBody>
      </p:sp>
      <p:sp>
        <p:nvSpPr>
          <p:cNvPr id="3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부가세관리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36" name="순서도: 판단 3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부가세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관리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8" name="직선 화살표 연결선 3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36" idx="3"/>
            <a:endCxn id="3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매입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매출 부가세 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항목 입력</a:t>
            </a:r>
          </a:p>
        </p:txBody>
      </p:sp>
      <p:sp>
        <p:nvSpPr>
          <p:cNvPr id="43" name="순서도: 판단 4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회계부서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체크</a:t>
            </a:r>
          </a:p>
        </p:txBody>
      </p:sp>
      <p:sp>
        <p:nvSpPr>
          <p:cNvPr id="44" name="순서도: 판단 4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체크</a:t>
            </a:r>
          </a:p>
        </p:txBody>
      </p:sp>
      <p:sp>
        <p:nvSpPr>
          <p:cNvPr id="45" name="순서도: 판단 4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순번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체크</a:t>
            </a:r>
          </a:p>
        </p:txBody>
      </p:sp>
      <p:sp>
        <p:nvSpPr>
          <p:cNvPr id="46" name="순서도: 판단 4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부가세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코드체크</a:t>
            </a:r>
          </a:p>
        </p:txBody>
      </p:sp>
      <p:sp>
        <p:nvSpPr>
          <p:cNvPr id="47" name="순서도: 판단 4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카드번호체크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49" name="직선 연결선 4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0" name="직선 연결선 4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1" name="직선 연결선 5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2" name="직선 연결선 5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3" name="직선 연결선 5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4" name="Shape 83"/>
          <p:cNvCxnSpPr>
            <a:endCxn id="3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일자체크 함수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8" name="직선 화살표 연결선 5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9" name="직선 화살표 연결선 5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60" name="직선 화살표 연결선 5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순번자동 채번</a:t>
            </a:r>
          </a:p>
        </p:txBody>
      </p:sp>
      <p:sp>
        <p:nvSpPr>
          <p:cNvPr id="6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부서정보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6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공통코드정보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6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카드정보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6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510588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회계전표 승인 시 계정과목이 부가세 계정인 경우 부가세정보를 자동적으로 생성한다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71064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매입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매출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부가세항목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항목체크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부서코드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부가세일자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순번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부가세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카드사용 부가세인 경우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카드정보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체크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부가세관리 정보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2792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회계전표 승인 시 부가세관리인 경우 부가세관리 데이터를 </a:t>
                      </a:r>
                      <a:r>
                        <a:rPr lang="ko-KR" altLang="en-US" sz="1000" dirty="0" err="1" smtClean="0"/>
                        <a:t>자동생성시키며</a:t>
                      </a:r>
                      <a:r>
                        <a:rPr lang="ko-KR" altLang="en-US" sz="1000" dirty="0" smtClean="0"/>
                        <a:t>  부가세 예정신고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확정신고 시 누락된 부가세정보를 등록하여 부가세 예정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확정신고 처리하는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※ Embedded SW</a:t>
            </a:r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인 경우 시나리오 작성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00388"/>
              </p:ext>
            </p:extLst>
          </p:nvPr>
        </p:nvGraphicFramePr>
        <p:xfrm>
          <a:off x="168879" y="2234338"/>
          <a:ext cx="8848774" cy="4395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7257"/>
                <a:gridCol w="3221517"/>
              </a:tblGrid>
              <a:tr h="288034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처리 내용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 vMerge="1"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조회조건</a:t>
                      </a:r>
                      <a:r>
                        <a:rPr lang="ko-KR" altLang="en-US" sz="1000" dirty="0" smtClean="0"/>
                        <a:t/>
                      </a:r>
                      <a:br>
                        <a:rPr lang="ko-KR" altLang="en-US" sz="1000" dirty="0" smtClean="0"/>
                      </a:br>
                      <a:r>
                        <a:rPr lang="ko-KR" altLang="en-US" sz="1000" dirty="0" smtClean="0"/>
                        <a:t>회계부서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매입매출구분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선택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부가세구분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선택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조회구분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선택</a:t>
                      </a:r>
                      <a:r>
                        <a:rPr lang="en-US" altLang="ko-KR" sz="1000" dirty="0" smtClean="0"/>
                        <a:t>),</a:t>
                      </a:r>
                      <a:r>
                        <a:rPr lang="ko-KR" altLang="en-US" sz="1000" dirty="0" smtClean="0"/>
                        <a:t>기간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From,To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를 입력 후 조회버튼을 클릭한다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위의 조건에 해당하는 데이터가        화면에 조회한다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조회된 데이터를 더블 클릭하여 데이터 수정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삭제 처리를 진행하며 누락된 부가세내역을 입력한다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 smtClean="0"/>
                        <a:t>본 화면의 수정사항은 입력 시 발행일자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발행공급가액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세액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거래처 입력 값을 기준으로 이미 등록된 정보가 존재하는지 검색을 통해 존재할 경우 “이미 등록된 정보가 존재합니다</a:t>
                      </a:r>
                      <a:r>
                        <a:rPr lang="en-US" altLang="ko-KR" sz="1000" dirty="0" smtClean="0"/>
                        <a:t>.”</a:t>
                      </a:r>
                      <a:r>
                        <a:rPr lang="ko-KR" altLang="en-US" sz="1000" dirty="0" smtClean="0"/>
                        <a:t>메시지를 출력하는 기능만 추가 처리한다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Oval 92"/>
          <p:cNvSpPr>
            <a:spLocks noChangeArrowheads="1"/>
          </p:cNvSpPr>
          <p:nvPr/>
        </p:nvSpPr>
        <p:spPr bwMode="auto">
          <a:xfrm>
            <a:off x="7947405" y="302040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돋움" pitchFamily="50" charset="-127"/>
              </a:rPr>
              <a:t>3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7258" y="2380779"/>
            <a:ext cx="5456237" cy="4064000"/>
            <a:chOff x="257258" y="2380779"/>
            <a:chExt cx="5456237" cy="4064000"/>
          </a:xfrm>
        </p:grpSpPr>
        <p:pic>
          <p:nvPicPr>
            <p:cNvPr id="102" name="Picture 4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58" y="2380779"/>
              <a:ext cx="5456237" cy="406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Oval 90"/>
            <p:cNvSpPr>
              <a:spLocks noChangeArrowheads="1"/>
            </p:cNvSpPr>
            <p:nvPr/>
          </p:nvSpPr>
          <p:spPr bwMode="auto">
            <a:xfrm>
              <a:off x="5352736" y="2842303"/>
              <a:ext cx="268287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  <a:extLst/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rPr>
                <a:t>1</a:t>
              </a:r>
            </a:p>
          </p:txBody>
        </p:sp>
        <p:sp>
          <p:nvSpPr>
            <p:cNvPr id="104" name="Oval 92"/>
            <p:cNvSpPr>
              <a:spLocks noChangeArrowheads="1"/>
            </p:cNvSpPr>
            <p:nvPr/>
          </p:nvSpPr>
          <p:spPr bwMode="auto">
            <a:xfrm>
              <a:off x="5352735" y="3514195"/>
              <a:ext cx="268287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  <a:extLst/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rPr>
                <a:t>2</a:t>
              </a:r>
            </a:p>
          </p:txBody>
        </p:sp>
        <p:sp>
          <p:nvSpPr>
            <p:cNvPr id="105" name="Oval 92"/>
            <p:cNvSpPr>
              <a:spLocks noChangeArrowheads="1"/>
            </p:cNvSpPr>
            <p:nvPr/>
          </p:nvSpPr>
          <p:spPr bwMode="auto">
            <a:xfrm>
              <a:off x="5352734" y="4782546"/>
              <a:ext cx="268288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  <a:extLst/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rPr>
                <a:t>3</a:t>
              </a:r>
            </a:p>
          </p:txBody>
        </p:sp>
        <p:sp>
          <p:nvSpPr>
            <p:cNvPr id="106" name="AutoShape 85"/>
            <p:cNvSpPr>
              <a:spLocks noChangeArrowheads="1"/>
            </p:cNvSpPr>
            <p:nvPr/>
          </p:nvSpPr>
          <p:spPr bwMode="auto">
            <a:xfrm>
              <a:off x="323800" y="2829146"/>
              <a:ext cx="5297223" cy="504000"/>
            </a:xfrm>
            <a:prstGeom prst="roundRect">
              <a:avLst>
                <a:gd name="adj" fmla="val 2189"/>
              </a:avLst>
            </a:prstGeom>
            <a:noFill/>
            <a:ln w="19050">
              <a:solidFill>
                <a:srgbClr val="C404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>
                <a:ln w="1270">
                  <a:solidFill>
                    <a:schemeClr val="tx1"/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AutoShape 85"/>
            <p:cNvSpPr>
              <a:spLocks noChangeArrowheads="1"/>
            </p:cNvSpPr>
            <p:nvPr/>
          </p:nvSpPr>
          <p:spPr bwMode="auto">
            <a:xfrm>
              <a:off x="323799" y="3503562"/>
              <a:ext cx="5297223" cy="1188000"/>
            </a:xfrm>
            <a:prstGeom prst="roundRect">
              <a:avLst>
                <a:gd name="adj" fmla="val 2189"/>
              </a:avLst>
            </a:prstGeom>
            <a:noFill/>
            <a:ln w="19050">
              <a:solidFill>
                <a:srgbClr val="C404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>
                <a:ln w="1270">
                  <a:solidFill>
                    <a:schemeClr val="tx1"/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AutoShape 85"/>
            <p:cNvSpPr>
              <a:spLocks noChangeArrowheads="1"/>
            </p:cNvSpPr>
            <p:nvPr/>
          </p:nvSpPr>
          <p:spPr bwMode="auto">
            <a:xfrm>
              <a:off x="323800" y="4771913"/>
              <a:ext cx="5297223" cy="1672866"/>
            </a:xfrm>
            <a:prstGeom prst="roundRect">
              <a:avLst>
                <a:gd name="adj" fmla="val 2189"/>
              </a:avLst>
            </a:prstGeom>
            <a:noFill/>
            <a:ln w="19050">
              <a:solidFill>
                <a:srgbClr val="C404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>
                <a:ln w="1270">
                  <a:solidFill>
                    <a:schemeClr val="tx1"/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2792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회계전표 승인 시 부가세관리인 경우 부가세관리 데이터를 </a:t>
                      </a:r>
                      <a:r>
                        <a:rPr lang="ko-KR" altLang="en-US" sz="1000" dirty="0" err="1" smtClean="0"/>
                        <a:t>자동생성시키며</a:t>
                      </a:r>
                      <a:r>
                        <a:rPr lang="ko-KR" altLang="en-US" sz="1000" dirty="0" smtClean="0"/>
                        <a:t>  부가세 예정신고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확정신고 시 누락된 부가세정보를 등록하여 부가세 예정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확정신고 처리하는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4698"/>
              </p:ext>
            </p:extLst>
          </p:nvPr>
        </p:nvGraphicFramePr>
        <p:xfrm>
          <a:off x="168876" y="2010200"/>
          <a:ext cx="8848776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/>
                <a:gridCol w="720080"/>
                <a:gridCol w="936104"/>
                <a:gridCol w="2088232"/>
                <a:gridCol w="936104"/>
                <a:gridCol w="2573444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사업년도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사업년도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SubStr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(SysDate,1,4)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회계부서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회계단위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세무신고대상 사업장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과세기간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(1~6), 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(7~12)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66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예정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(1/4,3/4)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(2/4, 4/4)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부가세표준 및 납부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환급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세액 조회 시 클릭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68879" y="1754067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조건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168879" y="3690275"/>
            <a:ext cx="4953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사업장별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과세표준 및 납부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환급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세액 조회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66174"/>
              </p:ext>
            </p:extLst>
          </p:nvPr>
        </p:nvGraphicFramePr>
        <p:xfrm>
          <a:off x="147612" y="3975434"/>
          <a:ext cx="8848776" cy="240589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076"/>
                <a:gridCol w="720080"/>
                <a:gridCol w="936104"/>
                <a:gridCol w="2088232"/>
                <a:gridCol w="936104"/>
                <a:gridCol w="2552180"/>
              </a:tblGrid>
              <a:tr h="301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60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사업장명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 부가세 신고 회계사업장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결제전표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회계일자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회계승인 결제전표번호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매출세액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과세표준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매출 세금계산서 발행한 공급가액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매출세액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세액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매출 세금계산서 발행한 부가세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0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세금계산서매입세액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(23)-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과세표준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매입 세금계산서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공급가액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21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세금계산서매입세액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과세분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(23)-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세액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매입 세금계산서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접수분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부가세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항목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49049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부가세세무관리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1/n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1548</Words>
  <Application>Microsoft Office PowerPoint</Application>
  <PresentationFormat>화면 슬라이드 쇼(4:3)</PresentationFormat>
  <Paragraphs>422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맑은 고딕</vt:lpstr>
      <vt:lpstr>Wingdings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김유진</dc:creator>
  <cp:lastModifiedBy>MainSKY</cp:lastModifiedBy>
  <cp:revision>60</cp:revision>
  <dcterms:created xsi:type="dcterms:W3CDTF">2014-04-16T00:55:54Z</dcterms:created>
  <dcterms:modified xsi:type="dcterms:W3CDTF">2014-05-15T15:04:04Z</dcterms:modified>
</cp:coreProperties>
</file>