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58" r:id="rId4"/>
    <p:sldId id="288" r:id="rId5"/>
    <p:sldId id="289" r:id="rId6"/>
    <p:sldId id="272" r:id="rId7"/>
    <p:sldId id="275" r:id="rId8"/>
    <p:sldId id="262" r:id="rId9"/>
    <p:sldId id="285" r:id="rId10"/>
    <p:sldId id="286" r:id="rId11"/>
    <p:sldId id="284" r:id="rId12"/>
    <p:sldId id="287" r:id="rId13"/>
    <p:sldId id="276" r:id="rId14"/>
    <p:sldId id="274" r:id="rId15"/>
    <p:sldId id="291" r:id="rId16"/>
    <p:sldId id="279" r:id="rId17"/>
    <p:sldId id="270" r:id="rId18"/>
    <p:sldId id="281" r:id="rId19"/>
    <p:sldId id="290" r:id="rId20"/>
    <p:sldId id="271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EED"/>
    <a:srgbClr val="B7E3E2"/>
    <a:srgbClr val="6CC4C2"/>
    <a:srgbClr val="52BAB8"/>
    <a:srgbClr val="43A7A5"/>
    <a:srgbClr val="54D6DC"/>
    <a:srgbClr val="56DACA"/>
    <a:srgbClr val="52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2916799537427129E-2"/>
          <c:y val="0"/>
          <c:w val="0.97708328116392051"/>
          <c:h val="1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  <a:alpha val="62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1E3-4D04-A96E-144C1EC4C87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20000"/>
                  <a:lumOff val="80000"/>
                  <a:alpha val="62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1E3-4D04-A96E-144C1EC4C871}"/>
              </c:ext>
            </c:extLst>
          </c:dPt>
          <c:dPt>
            <c:idx val="2"/>
            <c:invertIfNegative val="0"/>
            <c:bubble3D val="0"/>
            <c:spPr>
              <a:solidFill>
                <a:srgbClr val="D2EEED">
                  <a:alpha val="70000"/>
                </a:srgbClr>
              </a:solidFill>
              <a:ln>
                <a:solidFill>
                  <a:schemeClr val="tx2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1E3-4D04-A96E-144C1EC4C871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17884</c:v>
                </c:pt>
                <c:pt idx="1">
                  <c:v>20331</c:v>
                </c:pt>
                <c:pt idx="2">
                  <c:v>25177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E3-4D04-A96E-144C1EC4C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42894416"/>
        <c:axId val="-142895504"/>
        <c:axId val="0"/>
      </c:bar3DChart>
      <c:catAx>
        <c:axId val="-142894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142895504"/>
        <c:crosses val="autoZero"/>
        <c:auto val="1"/>
        <c:lblAlgn val="ctr"/>
        <c:lblOffset val="100"/>
        <c:noMultiLvlLbl val="0"/>
      </c:catAx>
      <c:valAx>
        <c:axId val="-14289550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-142894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2916799537427129E-2"/>
          <c:y val="0"/>
          <c:w val="0.97708328116392051"/>
          <c:h val="1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  <a:alpha val="62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38EF-4691-B87D-3801AD75ECFA}"/>
              </c:ext>
            </c:extLst>
          </c:dPt>
          <c:dPt>
            <c:idx val="1"/>
            <c:invertIfNegative val="0"/>
            <c:bubble3D val="0"/>
            <c:spPr>
              <a:solidFill>
                <a:srgbClr val="D2EEED">
                  <a:alpha val="62000"/>
                </a:srgbClr>
              </a:solidFill>
              <a:ln>
                <a:solidFill>
                  <a:schemeClr val="tx2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8EF-4691-B87D-3801AD75ECFA}"/>
              </c:ext>
            </c:extLst>
          </c:dPt>
          <c:cat>
            <c:strRef>
              <c:f>Sheet1!$A$2:$A$3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152</c:v>
                </c:pt>
                <c:pt idx="1">
                  <c:v>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EF-4691-B87D-3801AD75E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42893872"/>
        <c:axId val="-142898768"/>
        <c:axId val="0"/>
      </c:bar3DChart>
      <c:catAx>
        <c:axId val="-14289387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142898768"/>
        <c:crosses val="autoZero"/>
        <c:auto val="1"/>
        <c:lblAlgn val="ctr"/>
        <c:lblOffset val="100"/>
        <c:noMultiLvlLbl val="0"/>
      </c:catAx>
      <c:valAx>
        <c:axId val="-142898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42893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113B-0BCF-417A-875D-1C9E8F52B4F3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5B855-CB9D-4109-A7E8-9ED04F145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794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0498E-1C34-452C-B61A-3BB98B88428A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F32C-441B-4264-A71E-ED3E65684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1947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3F32C-441B-4264-A71E-ED3E65684A3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1BAB2A6-3C02-44E4-B7EB-29F4C9A43F0C}" type="datetime1">
              <a:rPr lang="ko-KR" altLang="en-US" smtClean="0"/>
              <a:t>2021-10-05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7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3F32C-441B-4264-A71E-ED3E65684A3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D903278-E582-4593-9B31-656DB41F0E04}" type="datetime1">
              <a:rPr lang="ko-KR" altLang="en-US" smtClean="0"/>
              <a:t>2021-10-05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5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C9C6-9564-4443-B8B6-BD0ADBA5E640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5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850-2283-4590-8E93-AC677612E664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BEC4-EA68-4862-8814-BF992995CE2D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0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5939-84DD-4A75-A01A-4C87144775DB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9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2B78-CE5F-4C26-92AE-922C65D8D8D6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0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9419-ED3D-4577-8D1D-916504B41A75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7F28-7773-43CE-B625-4CBD99E05530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6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37-8A12-4EAA-8706-E2EABD1F604C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FCCD-F2AB-4265-B006-00ADB7AE9C2F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6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EA3B-8A76-4115-BB3C-5804FA0EC4DA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497F-8866-45FD-9B8D-B13A3F5F1FE4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0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DA7E-4759-4462-85AE-630744B424F2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CFE4-0EE6-4D51-9549-37E82D9C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1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65163" y="3035808"/>
            <a:ext cx="4929997" cy="2089703"/>
            <a:chOff x="618039" y="2489992"/>
            <a:chExt cx="4765886" cy="205957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39" y="2777914"/>
              <a:ext cx="1771650" cy="177165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2" r="4920" b="9530"/>
            <a:stretch/>
          </p:blipFill>
          <p:spPr>
            <a:xfrm>
              <a:off x="2197553" y="2489992"/>
              <a:ext cx="1606859" cy="160280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8" b="2279"/>
            <a:stretch/>
          </p:blipFill>
          <p:spPr>
            <a:xfrm>
              <a:off x="3737499" y="2777914"/>
              <a:ext cx="1646426" cy="1731273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-332159" y="-12110"/>
            <a:ext cx="9717657" cy="828136"/>
          </a:xfrm>
          <a:prstGeom prst="rect">
            <a:avLst/>
          </a:prstGeom>
          <a:solidFill>
            <a:srgbClr val="52BAB8"/>
          </a:solidFill>
          <a:ln>
            <a:solidFill>
              <a:srgbClr val="6CC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4" name="TextBox 3"/>
          <p:cNvSpPr txBox="1"/>
          <p:nvPr/>
        </p:nvSpPr>
        <p:spPr>
          <a:xfrm>
            <a:off x="269534" y="5619461"/>
            <a:ext cx="462631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디지털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컨버전스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디지털 데이터 융합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응용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개발자 전문과정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중앙정보기술인재개발원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502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김환서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문예리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신민주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신수진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이희재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한민호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918729" y="1811871"/>
            <a:ext cx="5720222" cy="954506"/>
            <a:chOff x="6359698" y="4465892"/>
            <a:chExt cx="7626962" cy="1272674"/>
          </a:xfrm>
        </p:grpSpPr>
        <p:sp>
          <p:nvSpPr>
            <p:cNvPr id="5" name="TextBox 4"/>
            <p:cNvSpPr txBox="1"/>
            <p:nvPr/>
          </p:nvSpPr>
          <p:spPr>
            <a:xfrm>
              <a:off x="6359698" y="4465892"/>
              <a:ext cx="55567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고도 M" panose="02000503000000020004" pitchFamily="50" charset="-127"/>
                </a:rPr>
                <a:t>위치정보 기반 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고도 M" panose="02000503000000020004" pitchFamily="50" charset="-127"/>
              </a:endParaRPr>
            </a:p>
            <a:p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고도 M" panose="02000503000000020004" pitchFamily="50" charset="-127"/>
                </a:rPr>
                <a:t>종합 피트니스 정보 플랫폼 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75087" y="4630571"/>
              <a:ext cx="2711573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err="1">
                  <a:solidFill>
                    <a:srgbClr val="6CC4C2"/>
                  </a:solidFill>
                  <a:latin typeface="Script MT Bold" panose="03040602040607080904" pitchFamily="66" charset="0"/>
                </a:rPr>
                <a:t>WeFit</a:t>
              </a:r>
              <a:endParaRPr lang="ko-KR" altLang="en-US" sz="4800" dirty="0">
                <a:solidFill>
                  <a:srgbClr val="6CC4C2"/>
                </a:solidFill>
                <a:latin typeface="Script MT Bold" panose="030406020406070809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789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93" y="1700231"/>
            <a:ext cx="6729243" cy="4609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3. wireframe –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장터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7441" y="28452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화면 설계</a:t>
            </a:r>
          </a:p>
        </p:txBody>
      </p:sp>
    </p:spTree>
    <p:extLst>
      <p:ext uri="{BB962C8B-B14F-4D97-AF65-F5344CB8AC3E}">
        <p14:creationId xmlns:p14="http://schemas.microsoft.com/office/powerpoint/2010/main" val="396869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47" y="1653108"/>
            <a:ext cx="7092136" cy="47039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1074225"/>
            <a:ext cx="34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4. wireframe –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운동 강의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오늘의 식단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41" y="28452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화면 설계</a:t>
            </a:r>
          </a:p>
        </p:txBody>
      </p:sp>
    </p:spTree>
    <p:extLst>
      <p:ext uri="{BB962C8B-B14F-4D97-AF65-F5344CB8AC3E}">
        <p14:creationId xmlns:p14="http://schemas.microsoft.com/office/powerpoint/2010/main" val="148262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07" y="1657575"/>
            <a:ext cx="6788989" cy="46949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5. wireframe –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운동 강의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41" y="28452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화면 설계</a:t>
            </a:r>
          </a:p>
        </p:txBody>
      </p:sp>
    </p:spTree>
    <p:extLst>
      <p:ext uri="{BB962C8B-B14F-4D97-AF65-F5344CB8AC3E}">
        <p14:creationId xmlns:p14="http://schemas.microsoft.com/office/powerpoint/2010/main" val="191891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5" name="TextBox 4"/>
          <p:cNvSpPr txBox="1"/>
          <p:nvPr/>
        </p:nvSpPr>
        <p:spPr>
          <a:xfrm>
            <a:off x="937441" y="284525"/>
            <a:ext cx="700641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4. </a:t>
            </a:r>
            <a:r>
              <a:rPr lang="en-US" altLang="ko-KR" sz="3200" dirty="0" err="1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DataBase</a:t>
            </a:r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설계</a:t>
            </a:r>
            <a:endParaRPr lang="en-US" altLang="ko-KR" sz="3200" dirty="0">
              <a:solidFill>
                <a:srgbClr val="43A7A5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57DE7D85-CA67-4F9A-92AE-1D7A4D4E6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3" t="-134"/>
          <a:stretch/>
        </p:blipFill>
        <p:spPr>
          <a:xfrm>
            <a:off x="2066109" y="1556792"/>
            <a:ext cx="4749074" cy="49174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1. DB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07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1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54BF97-DFD4-496D-9988-50AD44D0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83" y="1590282"/>
            <a:ext cx="4830828" cy="48015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C5DE31-71FE-4FDE-B7C5-9AC3E1BA2B8A}"/>
              </a:ext>
            </a:extLst>
          </p:cNvPr>
          <p:cNvCxnSpPr/>
          <p:nvPr/>
        </p:nvCxnSpPr>
        <p:spPr>
          <a:xfrm>
            <a:off x="3392557" y="2756452"/>
            <a:ext cx="208059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AABDD6-CE16-494C-AF8F-B6704587882C}"/>
              </a:ext>
            </a:extLst>
          </p:cNvPr>
          <p:cNvCxnSpPr>
            <a:cxnSpLocks/>
          </p:cNvCxnSpPr>
          <p:nvPr/>
        </p:nvCxnSpPr>
        <p:spPr>
          <a:xfrm>
            <a:off x="3392557" y="2997629"/>
            <a:ext cx="2289152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EC2C4C-9DC4-4CBE-B7B8-531C744106A8}"/>
              </a:ext>
            </a:extLst>
          </p:cNvPr>
          <p:cNvCxnSpPr>
            <a:cxnSpLocks/>
          </p:cNvCxnSpPr>
          <p:nvPr/>
        </p:nvCxnSpPr>
        <p:spPr>
          <a:xfrm>
            <a:off x="3392557" y="3219570"/>
            <a:ext cx="2289152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A8A3D7-6670-4129-81AE-98F25FF91709}"/>
              </a:ext>
            </a:extLst>
          </p:cNvPr>
          <p:cNvCxnSpPr>
            <a:cxnSpLocks/>
          </p:cNvCxnSpPr>
          <p:nvPr/>
        </p:nvCxnSpPr>
        <p:spPr>
          <a:xfrm>
            <a:off x="3392557" y="3429000"/>
            <a:ext cx="2493338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DBCC8BF-3032-4CD5-B81D-D031E5FD2192}"/>
              </a:ext>
            </a:extLst>
          </p:cNvPr>
          <p:cNvCxnSpPr/>
          <p:nvPr/>
        </p:nvCxnSpPr>
        <p:spPr>
          <a:xfrm>
            <a:off x="3392557" y="3672332"/>
            <a:ext cx="208059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5165E08-A32B-47EC-BC6E-F1E3CD6B1CF7}"/>
              </a:ext>
            </a:extLst>
          </p:cNvPr>
          <p:cNvCxnSpPr/>
          <p:nvPr/>
        </p:nvCxnSpPr>
        <p:spPr>
          <a:xfrm>
            <a:off x="3392557" y="3912029"/>
            <a:ext cx="208059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D9F70B7-158B-4B5A-AEC1-40F18C1D898A}"/>
              </a:ext>
            </a:extLst>
          </p:cNvPr>
          <p:cNvCxnSpPr/>
          <p:nvPr/>
        </p:nvCxnSpPr>
        <p:spPr>
          <a:xfrm>
            <a:off x="3392557" y="4107338"/>
            <a:ext cx="208059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344F078-52D1-4C3E-AE2A-850749F2C791}"/>
              </a:ext>
            </a:extLst>
          </p:cNvPr>
          <p:cNvCxnSpPr>
            <a:cxnSpLocks/>
          </p:cNvCxnSpPr>
          <p:nvPr/>
        </p:nvCxnSpPr>
        <p:spPr>
          <a:xfrm>
            <a:off x="3392557" y="4320402"/>
            <a:ext cx="2590993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FCC35C-D4D3-4365-9276-E62ACD279D63}"/>
              </a:ext>
            </a:extLst>
          </p:cNvPr>
          <p:cNvCxnSpPr/>
          <p:nvPr/>
        </p:nvCxnSpPr>
        <p:spPr>
          <a:xfrm>
            <a:off x="3392557" y="4542344"/>
            <a:ext cx="208059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4A7AD3-9D57-4A4D-A4F7-CD03235453BA}"/>
              </a:ext>
            </a:extLst>
          </p:cNvPr>
          <p:cNvCxnSpPr/>
          <p:nvPr/>
        </p:nvCxnSpPr>
        <p:spPr>
          <a:xfrm>
            <a:off x="3392557" y="4773163"/>
            <a:ext cx="208059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5A661B6-AAE8-4A24-BD2C-A48B831D61E8}"/>
              </a:ext>
            </a:extLst>
          </p:cNvPr>
          <p:cNvCxnSpPr>
            <a:cxnSpLocks/>
          </p:cNvCxnSpPr>
          <p:nvPr/>
        </p:nvCxnSpPr>
        <p:spPr>
          <a:xfrm>
            <a:off x="3392557" y="5003982"/>
            <a:ext cx="2493338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4906AE8-000E-4384-9323-D06BFE99B276}"/>
              </a:ext>
            </a:extLst>
          </p:cNvPr>
          <p:cNvCxnSpPr>
            <a:cxnSpLocks/>
          </p:cNvCxnSpPr>
          <p:nvPr/>
        </p:nvCxnSpPr>
        <p:spPr>
          <a:xfrm>
            <a:off x="3456180" y="5243679"/>
            <a:ext cx="22255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B8E40C8-5559-433C-AA38-97CF03608089}"/>
              </a:ext>
            </a:extLst>
          </p:cNvPr>
          <p:cNvCxnSpPr>
            <a:cxnSpLocks/>
          </p:cNvCxnSpPr>
          <p:nvPr/>
        </p:nvCxnSpPr>
        <p:spPr>
          <a:xfrm>
            <a:off x="3456180" y="5447866"/>
            <a:ext cx="2660535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4E75DC4-D26A-47F9-B3CA-A178956893E7}"/>
              </a:ext>
            </a:extLst>
          </p:cNvPr>
          <p:cNvCxnSpPr>
            <a:cxnSpLocks/>
          </p:cNvCxnSpPr>
          <p:nvPr/>
        </p:nvCxnSpPr>
        <p:spPr>
          <a:xfrm>
            <a:off x="3392557" y="5696440"/>
            <a:ext cx="145465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0FAAF23-F01D-4C50-832A-63EB6C274926}"/>
              </a:ext>
            </a:extLst>
          </p:cNvPr>
          <p:cNvCxnSpPr/>
          <p:nvPr/>
        </p:nvCxnSpPr>
        <p:spPr>
          <a:xfrm>
            <a:off x="3392557" y="5900626"/>
            <a:ext cx="208059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47A3C71-3152-4999-B397-1AAA54CF33C9}"/>
              </a:ext>
            </a:extLst>
          </p:cNvPr>
          <p:cNvCxnSpPr>
            <a:cxnSpLocks/>
          </p:cNvCxnSpPr>
          <p:nvPr/>
        </p:nvCxnSpPr>
        <p:spPr>
          <a:xfrm>
            <a:off x="3392557" y="6122568"/>
            <a:ext cx="145465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1831B31-4885-4D42-A971-795DF15FBCDD}"/>
              </a:ext>
            </a:extLst>
          </p:cNvPr>
          <p:cNvSpPr txBox="1"/>
          <p:nvPr/>
        </p:nvSpPr>
        <p:spPr>
          <a:xfrm>
            <a:off x="937441" y="284525"/>
            <a:ext cx="700641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4. </a:t>
            </a:r>
            <a:r>
              <a:rPr lang="en-US" altLang="ko-KR" sz="3200" dirty="0" err="1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DataBase</a:t>
            </a:r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설계</a:t>
            </a:r>
            <a:endParaRPr lang="en-US" altLang="ko-KR" sz="3200" dirty="0">
              <a:solidFill>
                <a:srgbClr val="43A7A5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378F15-123F-49C7-9ECB-47CAE7B57F88}"/>
              </a:ext>
            </a:extLst>
          </p:cNvPr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2.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3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B9087FE8-7B9B-4A69-9B9E-571D3EF9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92" y="1561022"/>
            <a:ext cx="7116828" cy="4888402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735E7D0-D993-45DA-B0FA-4EB8169891BF}"/>
              </a:ext>
            </a:extLst>
          </p:cNvPr>
          <p:cNvCxnSpPr>
            <a:cxnSpLocks/>
          </p:cNvCxnSpPr>
          <p:nvPr/>
        </p:nvCxnSpPr>
        <p:spPr>
          <a:xfrm>
            <a:off x="2360054" y="3705397"/>
            <a:ext cx="1626020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CFC6C64-F293-4463-845D-F06F4A434265}"/>
              </a:ext>
            </a:extLst>
          </p:cNvPr>
          <p:cNvCxnSpPr>
            <a:cxnSpLocks/>
          </p:cNvCxnSpPr>
          <p:nvPr/>
        </p:nvCxnSpPr>
        <p:spPr>
          <a:xfrm>
            <a:off x="2360054" y="3891828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7E1AE00-5AFC-41C1-8306-412C4D718C78}"/>
              </a:ext>
            </a:extLst>
          </p:cNvPr>
          <p:cNvCxnSpPr>
            <a:cxnSpLocks/>
          </p:cNvCxnSpPr>
          <p:nvPr/>
        </p:nvCxnSpPr>
        <p:spPr>
          <a:xfrm>
            <a:off x="2441433" y="4106372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D3EE887-4E8F-4A90-A025-E1703600ADD9}"/>
              </a:ext>
            </a:extLst>
          </p:cNvPr>
          <p:cNvCxnSpPr>
            <a:cxnSpLocks/>
          </p:cNvCxnSpPr>
          <p:nvPr/>
        </p:nvCxnSpPr>
        <p:spPr>
          <a:xfrm>
            <a:off x="2441433" y="4301681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8F32DBC-DFB8-4F64-94FC-A2BBC483EED0}"/>
              </a:ext>
            </a:extLst>
          </p:cNvPr>
          <p:cNvCxnSpPr>
            <a:cxnSpLocks/>
          </p:cNvCxnSpPr>
          <p:nvPr/>
        </p:nvCxnSpPr>
        <p:spPr>
          <a:xfrm>
            <a:off x="2512454" y="4479234"/>
            <a:ext cx="1473620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DAE2745-3D14-4230-BC25-777B8318CBB4}"/>
              </a:ext>
            </a:extLst>
          </p:cNvPr>
          <p:cNvCxnSpPr>
            <a:cxnSpLocks/>
          </p:cNvCxnSpPr>
          <p:nvPr/>
        </p:nvCxnSpPr>
        <p:spPr>
          <a:xfrm>
            <a:off x="2441433" y="4683420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13E7A44-CEBB-405A-B0CB-C3EC680FE806}"/>
              </a:ext>
            </a:extLst>
          </p:cNvPr>
          <p:cNvCxnSpPr>
            <a:cxnSpLocks/>
          </p:cNvCxnSpPr>
          <p:nvPr/>
        </p:nvCxnSpPr>
        <p:spPr>
          <a:xfrm>
            <a:off x="2512454" y="4860973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1EEBEF8-5DDD-4265-80D8-753ADA09344C}"/>
              </a:ext>
            </a:extLst>
          </p:cNvPr>
          <p:cNvCxnSpPr>
            <a:cxnSpLocks/>
          </p:cNvCxnSpPr>
          <p:nvPr/>
        </p:nvCxnSpPr>
        <p:spPr>
          <a:xfrm>
            <a:off x="2512453" y="5047405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0E03219-DB14-40BD-8498-2FCD8A0C34BC}"/>
              </a:ext>
            </a:extLst>
          </p:cNvPr>
          <p:cNvCxnSpPr>
            <a:cxnSpLocks/>
          </p:cNvCxnSpPr>
          <p:nvPr/>
        </p:nvCxnSpPr>
        <p:spPr>
          <a:xfrm>
            <a:off x="2441432" y="5260469"/>
            <a:ext cx="1304945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2CA5213-1161-407A-9E91-D66F59046A35}"/>
              </a:ext>
            </a:extLst>
          </p:cNvPr>
          <p:cNvCxnSpPr>
            <a:cxnSpLocks/>
          </p:cNvCxnSpPr>
          <p:nvPr/>
        </p:nvCxnSpPr>
        <p:spPr>
          <a:xfrm>
            <a:off x="5806069" y="2437370"/>
            <a:ext cx="1704440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FDB48A4-2910-480C-8606-97AE62D80936}"/>
              </a:ext>
            </a:extLst>
          </p:cNvPr>
          <p:cNvCxnSpPr>
            <a:cxnSpLocks/>
          </p:cNvCxnSpPr>
          <p:nvPr/>
        </p:nvCxnSpPr>
        <p:spPr>
          <a:xfrm>
            <a:off x="5806069" y="2632679"/>
            <a:ext cx="164229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D959557-6931-46FC-881A-F0237AC7BBC6}"/>
              </a:ext>
            </a:extLst>
          </p:cNvPr>
          <p:cNvCxnSpPr>
            <a:cxnSpLocks/>
          </p:cNvCxnSpPr>
          <p:nvPr/>
        </p:nvCxnSpPr>
        <p:spPr>
          <a:xfrm>
            <a:off x="5868213" y="2838345"/>
            <a:ext cx="2075637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6964FD1-6529-4BE0-8A4E-C6A887068E10}"/>
              </a:ext>
            </a:extLst>
          </p:cNvPr>
          <p:cNvCxnSpPr>
            <a:cxnSpLocks/>
          </p:cNvCxnSpPr>
          <p:nvPr/>
        </p:nvCxnSpPr>
        <p:spPr>
          <a:xfrm>
            <a:off x="5868213" y="3026256"/>
            <a:ext cx="179321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488621E-F91C-43F4-9C09-1977F413D16F}"/>
              </a:ext>
            </a:extLst>
          </p:cNvPr>
          <p:cNvCxnSpPr>
            <a:cxnSpLocks/>
          </p:cNvCxnSpPr>
          <p:nvPr/>
        </p:nvCxnSpPr>
        <p:spPr>
          <a:xfrm>
            <a:off x="5868212" y="3203809"/>
            <a:ext cx="134045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FCFE1B1-3A03-4267-A21F-2ACF56E012F4}"/>
              </a:ext>
            </a:extLst>
          </p:cNvPr>
          <p:cNvCxnSpPr>
            <a:cxnSpLocks/>
          </p:cNvCxnSpPr>
          <p:nvPr/>
        </p:nvCxnSpPr>
        <p:spPr>
          <a:xfrm>
            <a:off x="5905239" y="3429000"/>
            <a:ext cx="1480982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CD9989B-8F6D-462B-B2F9-F543221043C3}"/>
              </a:ext>
            </a:extLst>
          </p:cNvPr>
          <p:cNvCxnSpPr>
            <a:cxnSpLocks/>
          </p:cNvCxnSpPr>
          <p:nvPr/>
        </p:nvCxnSpPr>
        <p:spPr>
          <a:xfrm>
            <a:off x="5975502" y="4403774"/>
            <a:ext cx="141071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5CE9F15-FED3-4B0C-B2EC-EC2B19C522A4}"/>
              </a:ext>
            </a:extLst>
          </p:cNvPr>
          <p:cNvCxnSpPr>
            <a:cxnSpLocks/>
          </p:cNvCxnSpPr>
          <p:nvPr/>
        </p:nvCxnSpPr>
        <p:spPr>
          <a:xfrm>
            <a:off x="5975502" y="4618317"/>
            <a:ext cx="1685927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99C32E7-24B9-4739-B2BB-D1FF3B0C8985}"/>
              </a:ext>
            </a:extLst>
          </p:cNvPr>
          <p:cNvCxnSpPr>
            <a:cxnSpLocks/>
          </p:cNvCxnSpPr>
          <p:nvPr/>
        </p:nvCxnSpPr>
        <p:spPr>
          <a:xfrm>
            <a:off x="5921857" y="4860973"/>
            <a:ext cx="1685927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BFC50D6-181C-4602-B3D8-0B63A0D29E17}"/>
              </a:ext>
            </a:extLst>
          </p:cNvPr>
          <p:cNvCxnSpPr>
            <a:cxnSpLocks/>
          </p:cNvCxnSpPr>
          <p:nvPr/>
        </p:nvCxnSpPr>
        <p:spPr>
          <a:xfrm>
            <a:off x="5975502" y="5818282"/>
            <a:ext cx="141071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B9AEC8-CA13-4C95-A159-9AC1F7860920}"/>
              </a:ext>
            </a:extLst>
          </p:cNvPr>
          <p:cNvCxnSpPr>
            <a:cxnSpLocks/>
          </p:cNvCxnSpPr>
          <p:nvPr/>
        </p:nvCxnSpPr>
        <p:spPr>
          <a:xfrm>
            <a:off x="5921857" y="6022469"/>
            <a:ext cx="1685927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BEB4731-E692-4503-83D4-90B9291BF028}"/>
              </a:ext>
            </a:extLst>
          </p:cNvPr>
          <p:cNvCxnSpPr>
            <a:cxnSpLocks/>
          </p:cNvCxnSpPr>
          <p:nvPr/>
        </p:nvCxnSpPr>
        <p:spPr>
          <a:xfrm>
            <a:off x="5975501" y="6219258"/>
            <a:ext cx="1410720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4C434E-9611-4924-A9AB-BF39796BDCBB}"/>
              </a:ext>
            </a:extLst>
          </p:cNvPr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54F298-45E3-46D4-BDF5-C16CF312F21F}"/>
              </a:ext>
            </a:extLst>
          </p:cNvPr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3.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A0B8D-70DB-4358-BCB0-31CDF6E211EC}"/>
              </a:ext>
            </a:extLst>
          </p:cNvPr>
          <p:cNvSpPr txBox="1"/>
          <p:nvPr/>
        </p:nvSpPr>
        <p:spPr>
          <a:xfrm>
            <a:off x="937441" y="284525"/>
            <a:ext cx="700641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4. </a:t>
            </a:r>
            <a:r>
              <a:rPr lang="en-US" altLang="ko-KR" sz="3200" dirty="0" err="1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DataBase</a:t>
            </a:r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설계</a:t>
            </a:r>
            <a:endParaRPr lang="en-US" altLang="ko-KR" sz="3200" dirty="0">
              <a:solidFill>
                <a:srgbClr val="43A7A5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1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0D9F38F5-B0A5-4D2D-B565-D2945648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9" y="1559207"/>
            <a:ext cx="7560803" cy="4684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4.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441" y="284525"/>
            <a:ext cx="700641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4. </a:t>
            </a:r>
            <a:r>
              <a:rPr lang="en-US" altLang="ko-KR" sz="3200" dirty="0" err="1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DataBase</a:t>
            </a:r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설계</a:t>
            </a:r>
            <a:endParaRPr lang="en-US" altLang="ko-KR" sz="3200" dirty="0">
              <a:solidFill>
                <a:srgbClr val="43A7A5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5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BAC0836-F560-4474-A02E-4DB28DA84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75" y="1597033"/>
            <a:ext cx="6172200" cy="4891951"/>
          </a:xfrm>
          <a:prstGeom prst="rect">
            <a:avLst/>
          </a:prstGeom>
        </p:spPr>
      </p:pic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C0EAAFA-5A4E-4D70-B7A6-B14CF03F6369}"/>
              </a:ext>
            </a:extLst>
          </p:cNvPr>
          <p:cNvCxnSpPr>
            <a:cxnSpLocks/>
          </p:cNvCxnSpPr>
          <p:nvPr/>
        </p:nvCxnSpPr>
        <p:spPr>
          <a:xfrm>
            <a:off x="2299389" y="4044228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3F15107-4B3D-42CE-ACA5-9B7616B4AD83}"/>
              </a:ext>
            </a:extLst>
          </p:cNvPr>
          <p:cNvCxnSpPr>
            <a:cxnSpLocks/>
          </p:cNvCxnSpPr>
          <p:nvPr/>
        </p:nvCxnSpPr>
        <p:spPr>
          <a:xfrm>
            <a:off x="2299389" y="4221781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B1D13A91-3F69-4913-8CFC-7F5BD611D013}"/>
              </a:ext>
            </a:extLst>
          </p:cNvPr>
          <p:cNvCxnSpPr>
            <a:cxnSpLocks/>
          </p:cNvCxnSpPr>
          <p:nvPr/>
        </p:nvCxnSpPr>
        <p:spPr>
          <a:xfrm>
            <a:off x="5575249" y="5082916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C06E23AC-8E9D-4445-8CD6-106AB92009E7}"/>
              </a:ext>
            </a:extLst>
          </p:cNvPr>
          <p:cNvCxnSpPr>
            <a:cxnSpLocks/>
          </p:cNvCxnSpPr>
          <p:nvPr/>
        </p:nvCxnSpPr>
        <p:spPr>
          <a:xfrm>
            <a:off x="5575249" y="5261949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AB53C0F-10BB-4B39-B726-170536AF2E7F}"/>
              </a:ext>
            </a:extLst>
          </p:cNvPr>
          <p:cNvCxnSpPr>
            <a:cxnSpLocks/>
          </p:cNvCxnSpPr>
          <p:nvPr/>
        </p:nvCxnSpPr>
        <p:spPr>
          <a:xfrm>
            <a:off x="5575249" y="5440982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4157EDA9-0935-4615-8D57-106B48011A54}"/>
              </a:ext>
            </a:extLst>
          </p:cNvPr>
          <p:cNvCxnSpPr>
            <a:cxnSpLocks/>
          </p:cNvCxnSpPr>
          <p:nvPr/>
        </p:nvCxnSpPr>
        <p:spPr>
          <a:xfrm>
            <a:off x="5575249" y="5611137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1D20E926-BD4C-4D92-ACEF-5BD4D8479D04}"/>
              </a:ext>
            </a:extLst>
          </p:cNvPr>
          <p:cNvCxnSpPr>
            <a:cxnSpLocks/>
          </p:cNvCxnSpPr>
          <p:nvPr/>
        </p:nvCxnSpPr>
        <p:spPr>
          <a:xfrm>
            <a:off x="5575249" y="5759098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F736637-23DF-4146-B1BD-369BFF745E25}"/>
              </a:ext>
            </a:extLst>
          </p:cNvPr>
          <p:cNvCxnSpPr>
            <a:cxnSpLocks/>
          </p:cNvCxnSpPr>
          <p:nvPr/>
        </p:nvCxnSpPr>
        <p:spPr>
          <a:xfrm>
            <a:off x="5575249" y="5938131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FEDCE-A67B-4800-BF28-D8571197145F}"/>
              </a:ext>
            </a:extLst>
          </p:cNvPr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06836-7F74-42E4-B1C6-52408247C69C}"/>
              </a:ext>
            </a:extLst>
          </p:cNvPr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5.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운동 강의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2A270-348C-440C-9F75-1AE42B956326}"/>
              </a:ext>
            </a:extLst>
          </p:cNvPr>
          <p:cNvSpPr txBox="1"/>
          <p:nvPr/>
        </p:nvSpPr>
        <p:spPr>
          <a:xfrm>
            <a:off x="937441" y="284525"/>
            <a:ext cx="700641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4. </a:t>
            </a:r>
            <a:r>
              <a:rPr lang="en-US" altLang="ko-KR" sz="3200" dirty="0" err="1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DataBase</a:t>
            </a:r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설계</a:t>
            </a:r>
            <a:endParaRPr lang="en-US" altLang="ko-KR" sz="3200" dirty="0">
              <a:solidFill>
                <a:srgbClr val="43A7A5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228C3BE-22EC-4D82-A5CB-181E206F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0" y="1591322"/>
            <a:ext cx="7456895" cy="4601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6.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오늘의 식단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441" y="284525"/>
            <a:ext cx="700641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4. </a:t>
            </a:r>
            <a:r>
              <a:rPr lang="en-US" altLang="ko-KR" sz="3200" dirty="0" err="1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DataBase</a:t>
            </a:r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설계</a:t>
            </a:r>
            <a:endParaRPr lang="en-US" altLang="ko-KR" sz="3200" dirty="0">
              <a:solidFill>
                <a:srgbClr val="43A7A5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4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F2C0C1-94F3-4995-9825-BF2C868C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86" y="1556792"/>
            <a:ext cx="6660457" cy="48965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1715" y="767081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937440" y="284525"/>
            <a:ext cx="700641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4. </a:t>
            </a:r>
            <a:r>
              <a:rPr lang="en-US" altLang="ko-KR" sz="3200" dirty="0" err="1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DataBase</a:t>
            </a:r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설계</a:t>
            </a:r>
            <a:endParaRPr lang="en-US" altLang="ko-KR" sz="3200" dirty="0">
              <a:solidFill>
                <a:srgbClr val="43A7A5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052942-D4DC-4E99-9926-79767C05B4F6}"/>
              </a:ext>
            </a:extLst>
          </p:cNvPr>
          <p:cNvCxnSpPr>
            <a:cxnSpLocks/>
          </p:cNvCxnSpPr>
          <p:nvPr/>
        </p:nvCxnSpPr>
        <p:spPr>
          <a:xfrm>
            <a:off x="2354133" y="5145059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665D441-858D-4202-924B-65E1DC16BF7F}"/>
              </a:ext>
            </a:extLst>
          </p:cNvPr>
          <p:cNvCxnSpPr>
            <a:cxnSpLocks/>
          </p:cNvCxnSpPr>
          <p:nvPr/>
        </p:nvCxnSpPr>
        <p:spPr>
          <a:xfrm>
            <a:off x="2354133" y="5324093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3F4A2D-AD8B-4AB8-BF39-710F4AEE63B7}"/>
              </a:ext>
            </a:extLst>
          </p:cNvPr>
          <p:cNvCxnSpPr>
            <a:cxnSpLocks/>
          </p:cNvCxnSpPr>
          <p:nvPr/>
        </p:nvCxnSpPr>
        <p:spPr>
          <a:xfrm>
            <a:off x="2354133" y="5529759"/>
            <a:ext cx="1821329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231075-6CC0-46A0-B428-F0B0977F59F3}"/>
              </a:ext>
            </a:extLst>
          </p:cNvPr>
          <p:cNvCxnSpPr>
            <a:cxnSpLocks/>
          </p:cNvCxnSpPr>
          <p:nvPr/>
        </p:nvCxnSpPr>
        <p:spPr>
          <a:xfrm>
            <a:off x="2354133" y="6251809"/>
            <a:ext cx="1908627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CE2032-E5BA-4BC3-A426-F83E1B75A3AE}"/>
              </a:ext>
            </a:extLst>
          </p:cNvPr>
          <p:cNvCxnSpPr>
            <a:cxnSpLocks/>
          </p:cNvCxnSpPr>
          <p:nvPr/>
        </p:nvCxnSpPr>
        <p:spPr>
          <a:xfrm>
            <a:off x="2354133" y="4949752"/>
            <a:ext cx="170444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7440" y="1043769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7. </a:t>
            </a:r>
            <a:r>
              <a:rPr lang="ko-KR" altLang="en-US" sz="16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장소찾기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6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851715" y="6042882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7" name="타원 6"/>
          <p:cNvSpPr/>
          <p:nvPr/>
        </p:nvSpPr>
        <p:spPr>
          <a:xfrm>
            <a:off x="1340770" y="2890125"/>
            <a:ext cx="2571751" cy="25911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17" name="TextBox 16"/>
          <p:cNvSpPr txBox="1"/>
          <p:nvPr/>
        </p:nvSpPr>
        <p:spPr>
          <a:xfrm>
            <a:off x="5647930" y="1245310"/>
            <a:ext cx="301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3A7A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CONTENTS</a:t>
            </a:r>
            <a:endParaRPr lang="ko-KR" altLang="en-US" sz="3600" dirty="0">
              <a:solidFill>
                <a:srgbClr val="43A7A5"/>
              </a:solidFill>
              <a:latin typeface="Cambria Math" panose="020405030504060302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3639" y="2127847"/>
            <a:ext cx="277788" cy="45719"/>
          </a:xfrm>
          <a:prstGeom prst="rect">
            <a:avLst/>
          </a:prstGeom>
          <a:solidFill>
            <a:srgbClr val="43A7A5"/>
          </a:solidFill>
          <a:ln>
            <a:solidFill>
              <a:srgbClr val="43A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A7A5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650975" y="2784839"/>
            <a:ext cx="3438484" cy="2364842"/>
            <a:chOff x="4615805" y="2512246"/>
            <a:chExt cx="3438484" cy="2364841"/>
          </a:xfrm>
        </p:grpSpPr>
        <p:sp>
          <p:nvSpPr>
            <p:cNvPr id="13" name="TextBox 12"/>
            <p:cNvSpPr txBox="1"/>
            <p:nvPr/>
          </p:nvSpPr>
          <p:spPr>
            <a:xfrm>
              <a:off x="4615805" y="2512246"/>
              <a:ext cx="34384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rgbClr val="43A7A5"/>
                  </a:solidFill>
                  <a:latin typeface="맑은 고딕" pitchFamily="50" charset="-127"/>
                </a:rPr>
                <a:t>1. </a:t>
              </a:r>
              <a:r>
                <a:rPr lang="ko-KR" altLang="en-US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개발 배경 및 단계</a:t>
              </a:r>
              <a:endPara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15805" y="2917728"/>
              <a:ext cx="34384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rgbClr val="43A7A5"/>
                  </a:solidFill>
                  <a:latin typeface="맑은 고딕" pitchFamily="50" charset="-127"/>
                </a:rPr>
                <a:t>2. </a:t>
              </a:r>
              <a:r>
                <a:rPr lang="ko-KR" altLang="en-US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주요 기능 및 역할 분담</a:t>
              </a:r>
              <a:endPara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5805" y="3323212"/>
              <a:ext cx="34384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rgbClr val="43A7A5"/>
                  </a:solidFill>
                  <a:latin typeface="맑은 고딕" pitchFamily="50" charset="-127"/>
                </a:rPr>
                <a:t>3. </a:t>
              </a:r>
              <a:r>
                <a:rPr lang="ko-KR" altLang="en-US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화면</a:t>
              </a:r>
              <a:r>
                <a:rPr lang="en-US" altLang="ko-KR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 </a:t>
              </a:r>
              <a:r>
                <a:rPr lang="ko-KR" altLang="en-US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설계</a:t>
              </a:r>
              <a:endPara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15805" y="3728695"/>
              <a:ext cx="34384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rgbClr val="43A7A5"/>
                  </a:solidFill>
                  <a:latin typeface="맑은 고딕" pitchFamily="50" charset="-127"/>
                </a:rPr>
                <a:t>4. </a:t>
              </a:r>
              <a:r>
                <a:rPr lang="en-US" altLang="ko-KR" sz="1600" spc="-151" dirty="0" err="1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DataBase</a:t>
              </a:r>
              <a:r>
                <a:rPr lang="en-US" altLang="ko-KR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 </a:t>
              </a:r>
              <a:r>
                <a:rPr lang="ko-KR" altLang="en-US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설계</a:t>
              </a:r>
              <a:endPara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15805" y="4133615"/>
              <a:ext cx="34384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rgbClr val="43A7A5"/>
                  </a:solidFill>
                  <a:latin typeface="맑은 고딕" pitchFamily="50" charset="-127"/>
                </a:rPr>
                <a:t>5. </a:t>
              </a:r>
              <a:r>
                <a:rPr lang="en-US" altLang="ko-KR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Web </a:t>
              </a:r>
              <a:r>
                <a:rPr lang="ko-KR" altLang="en-US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프로젝트 시연</a:t>
              </a:r>
              <a:endPara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15805" y="4538533"/>
              <a:ext cx="34384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rgbClr val="43A7A5"/>
                  </a:solidFill>
                  <a:latin typeface="맑은 고딕" pitchFamily="50" charset="-127"/>
                </a:rPr>
                <a:t>6. . </a:t>
              </a:r>
              <a:r>
                <a:rPr lang="ko-KR" altLang="en-US" sz="1600" spc="-151" dirty="0" err="1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느낀점</a:t>
              </a:r>
              <a:endPara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93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>
            <a:extLst>
              <a:ext uri="{FF2B5EF4-FFF2-40B4-BE49-F238E27FC236}">
                <a16:creationId xmlns:a16="http://schemas.microsoft.com/office/drawing/2014/main" id="{5A8F6B37-610E-48AB-8010-B5CEE411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13" y="934999"/>
            <a:ext cx="5614867" cy="57059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8B65E3-54D1-40A2-8455-DEDF61147E28}"/>
              </a:ext>
            </a:extLst>
          </p:cNvPr>
          <p:cNvCxnSpPr>
            <a:cxnSpLocks/>
          </p:cNvCxnSpPr>
          <p:nvPr/>
        </p:nvCxnSpPr>
        <p:spPr>
          <a:xfrm>
            <a:off x="2272755" y="5677720"/>
            <a:ext cx="170444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FCA3A2-C1DC-452F-B04E-E1E3C004D82F}"/>
              </a:ext>
            </a:extLst>
          </p:cNvPr>
          <p:cNvCxnSpPr>
            <a:cxnSpLocks/>
          </p:cNvCxnSpPr>
          <p:nvPr/>
        </p:nvCxnSpPr>
        <p:spPr>
          <a:xfrm>
            <a:off x="2272755" y="5856753"/>
            <a:ext cx="1402600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35D9B5-7D40-4CE0-BD5A-DBD8FA65FD21}"/>
              </a:ext>
            </a:extLst>
          </p:cNvPr>
          <p:cNvCxnSpPr>
            <a:cxnSpLocks/>
          </p:cNvCxnSpPr>
          <p:nvPr/>
        </p:nvCxnSpPr>
        <p:spPr>
          <a:xfrm>
            <a:off x="2272755" y="6035786"/>
            <a:ext cx="1402600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00732D1-FC61-4AA3-AEBE-2BF0F4D654F8}"/>
              </a:ext>
            </a:extLst>
          </p:cNvPr>
          <p:cNvCxnSpPr>
            <a:cxnSpLocks/>
          </p:cNvCxnSpPr>
          <p:nvPr/>
        </p:nvCxnSpPr>
        <p:spPr>
          <a:xfrm>
            <a:off x="2352583" y="2225786"/>
            <a:ext cx="1136341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E61F48-6676-4CC6-B15B-4DDD4C43548C}"/>
              </a:ext>
            </a:extLst>
          </p:cNvPr>
          <p:cNvSpPr/>
          <p:nvPr/>
        </p:nvSpPr>
        <p:spPr>
          <a:xfrm>
            <a:off x="665150" y="699641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2DACB-66F6-478C-9E3D-19F915913509}"/>
              </a:ext>
            </a:extLst>
          </p:cNvPr>
          <p:cNvSpPr txBox="1"/>
          <p:nvPr/>
        </p:nvSpPr>
        <p:spPr>
          <a:xfrm>
            <a:off x="624936" y="94662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8.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장터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07D344-5399-470D-A275-E163CAA04E1C}"/>
              </a:ext>
            </a:extLst>
          </p:cNvPr>
          <p:cNvSpPr txBox="1"/>
          <p:nvPr/>
        </p:nvSpPr>
        <p:spPr>
          <a:xfrm>
            <a:off x="750876" y="217082"/>
            <a:ext cx="700641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4. </a:t>
            </a:r>
            <a:r>
              <a:rPr lang="en-US" altLang="ko-KR" sz="3200" dirty="0" err="1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DataBase</a:t>
            </a:r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/>
                <a:cs typeface="함초롬바탕" panose="02030504000101010101" pitchFamily="18" charset="-127"/>
              </a:rPr>
              <a:t>설계</a:t>
            </a:r>
            <a:endParaRPr lang="en-US" altLang="ko-KR" sz="3200" dirty="0">
              <a:solidFill>
                <a:srgbClr val="43A7A5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9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5" name="TextBox 4"/>
          <p:cNvSpPr txBox="1"/>
          <p:nvPr/>
        </p:nvSpPr>
        <p:spPr>
          <a:xfrm>
            <a:off x="937441" y="28452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5. Web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프로젝트 시연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1069848"/>
            <a:ext cx="8208912" cy="538348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24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91314" y="3015679"/>
            <a:ext cx="3715784" cy="143736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91314" y="4722840"/>
            <a:ext cx="3715784" cy="143736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695541" y="4722839"/>
            <a:ext cx="3715784" cy="143736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695541" y="3009646"/>
            <a:ext cx="3715784" cy="143736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695541" y="1306661"/>
            <a:ext cx="3715784" cy="143736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4428" r="47656" b="71223"/>
          <a:stretch/>
        </p:blipFill>
        <p:spPr>
          <a:xfrm>
            <a:off x="515633" y="4578342"/>
            <a:ext cx="841248" cy="841247"/>
          </a:xfrm>
          <a:prstGeom prst="ellipse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9" t="5395" r="24798" b="71934"/>
          <a:stretch/>
        </p:blipFill>
        <p:spPr>
          <a:xfrm>
            <a:off x="4542403" y="4624703"/>
            <a:ext cx="804672" cy="804672"/>
          </a:xfrm>
          <a:prstGeom prst="ellipse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9" t="49558" r="47655" b="25827"/>
          <a:stretch/>
        </p:blipFill>
        <p:spPr>
          <a:xfrm>
            <a:off x="4511386" y="2877939"/>
            <a:ext cx="850392" cy="850392"/>
          </a:xfrm>
          <a:prstGeom prst="ellipse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5" name="TextBox 4"/>
          <p:cNvSpPr txBox="1"/>
          <p:nvPr/>
        </p:nvSpPr>
        <p:spPr>
          <a:xfrm>
            <a:off x="937441" y="28452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6. </a:t>
            </a:r>
            <a:r>
              <a:rPr lang="ko-KR" altLang="en-US" sz="3200" dirty="0" err="1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느낀점</a:t>
            </a:r>
            <a:endParaRPr lang="ko-KR" altLang="en-US" sz="3200" dirty="0">
              <a:solidFill>
                <a:srgbClr val="43A7A5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49321" r="70459" b="25005"/>
          <a:stretch/>
        </p:blipFill>
        <p:spPr>
          <a:xfrm>
            <a:off x="4490770" y="1126273"/>
            <a:ext cx="886968" cy="886968"/>
          </a:xfrm>
          <a:prstGeom prst="ellipse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7544" y="1033272"/>
            <a:ext cx="8208912" cy="542006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03649" y="1125251"/>
            <a:ext cx="3903449" cy="1618779"/>
            <a:chOff x="503649" y="1639887"/>
            <a:chExt cx="3903449" cy="1462422"/>
          </a:xfrm>
        </p:grpSpPr>
        <p:sp>
          <p:nvSpPr>
            <p:cNvPr id="9" name="직사각형 8"/>
            <p:cNvSpPr/>
            <p:nvPr/>
          </p:nvSpPr>
          <p:spPr>
            <a:xfrm>
              <a:off x="691314" y="1803774"/>
              <a:ext cx="3715784" cy="129853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03649" y="1639887"/>
              <a:ext cx="866476" cy="1017525"/>
              <a:chOff x="837701" y="1918059"/>
              <a:chExt cx="866476" cy="101752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5" t="29179" r="72019" b="50732"/>
              <a:stretch/>
            </p:blipFill>
            <p:spPr>
              <a:xfrm>
                <a:off x="837701" y="1918059"/>
                <a:ext cx="866476" cy="782784"/>
              </a:xfrm>
              <a:prstGeom prst="ellipse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936524" y="2627807"/>
                <a:ext cx="665567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spc="-150" dirty="0" err="1">
                    <a:ln>
                      <a:solidFill>
                        <a:schemeClr val="tx1">
                          <a:lumMod val="75000"/>
                          <a:lumOff val="25000"/>
                          <a:alpha val="3500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</a:rPr>
                  <a:t>김환서</a:t>
                </a:r>
                <a:endParaRPr lang="ko-KR" altLang="en-US" sz="1400" b="1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4611956" y="1850039"/>
            <a:ext cx="665567" cy="340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신수진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01470" y="3587793"/>
            <a:ext cx="665567" cy="340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이희재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11956" y="5311527"/>
            <a:ext cx="665567" cy="340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한민호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51624" y="1560335"/>
            <a:ext cx="2880125" cy="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다른 기능들도 추가하고 싶었는데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더 추가하지 못해 그게 좀 아쉬웠고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,</a:t>
            </a:r>
            <a:endParaRPr lang="ko-KR" altLang="en-US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여러모로 부족했던 팀장이었는데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팀원들이 잘 따라줘서 너무 고마웠습니다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.</a:t>
            </a:r>
            <a:endParaRPr lang="ko-KR" altLang="en-US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66428" y="3197000"/>
            <a:ext cx="28801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학원에서 배웠던 여러 개발 도구와 언어를 사용해보면서 많이 공부할 수 있었고 팀원들과 협업하는 과정도 너무 </a:t>
            </a:r>
            <a:r>
              <a:rPr lang="ko-KR" altLang="en-US" sz="13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재밌었습니다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. 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다시 게시판 만들면 더 빨리 잘할 수 있을 것 같아요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~</a:t>
            </a:r>
            <a:r>
              <a:rPr lang="ko-KR" altLang="en-US" sz="13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ㅋㅋㅋ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64" t="50025" r="1118" b="24302"/>
          <a:stretch/>
        </p:blipFill>
        <p:spPr>
          <a:xfrm>
            <a:off x="503649" y="2845063"/>
            <a:ext cx="886967" cy="886968"/>
          </a:xfrm>
          <a:prstGeom prst="ellipse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02471" y="5293013"/>
            <a:ext cx="665567" cy="340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신민주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6573" y="3529662"/>
            <a:ext cx="66556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문예리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05283" y="4795192"/>
            <a:ext cx="3217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따라가는 수업도 사실 어려웠는데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그와는 다르게 자발적으로 해야 하는 프로젝트여서 잘할 수 있을지 걱정이 많았지만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조장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, 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팀원 분들과 함께 서로 돕고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, 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의견 나누며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잘 마무리 할 수 있었습니다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.  </a:t>
            </a:r>
          </a:p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모두 고생 많으셨습니다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88009" y="3237274"/>
            <a:ext cx="32173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비전공자여서 잘 할 수 있을지 걱정했는데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잘 안 되는 부분들을 팀원들이 너무 잘 도와주셔서 별 일 없이 마무리했습니다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. 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결과물을 보니 뿌듯하기도 하고 좋은 경험이었습니다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7738" y="1374049"/>
            <a:ext cx="28907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개발 공부가 </a:t>
            </a:r>
            <a:r>
              <a:rPr lang="ko-KR" altLang="en-US" sz="13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어렵다보니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제가 </a:t>
            </a:r>
            <a:r>
              <a:rPr lang="ko-KR" altLang="en-US" sz="13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팀과제를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잘 할 수 있을지 걱정스러웠는데 </a:t>
            </a:r>
            <a:r>
              <a:rPr lang="ko-KR" altLang="en-US" sz="13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조장님과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13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팀원분들이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함께 도와주셔서 마칠 수 있었던 것 같아요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. </a:t>
            </a:r>
            <a:r>
              <a:rPr lang="ko-KR" altLang="en-US" sz="13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감사드리고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비전공자이기에 이러한 팀 프로젝트를 해볼 기회가 없는데 좋은 경험이 되었습니다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51623" y="4995247"/>
            <a:ext cx="29661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정신없이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한 달이 지나갔네요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. 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항상 친절히 알려주시고 도와주셔서 정말 감사했어요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. 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여러모로  많이 배운 한 </a:t>
            </a:r>
            <a:r>
              <a:rPr lang="ko-KR" altLang="en-US" sz="13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달이였어요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.</a:t>
            </a:r>
          </a:p>
          <a:p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다들 고생하셨어요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04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851715" y="6042882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7" name="타원 6"/>
          <p:cNvSpPr/>
          <p:nvPr/>
        </p:nvSpPr>
        <p:spPr>
          <a:xfrm>
            <a:off x="1340770" y="2890125"/>
            <a:ext cx="2571751" cy="25911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16" name="TextBox 15"/>
          <p:cNvSpPr txBox="1"/>
          <p:nvPr/>
        </p:nvSpPr>
        <p:spPr>
          <a:xfrm>
            <a:off x="5087567" y="2905149"/>
            <a:ext cx="288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3A7A5"/>
                </a:solidFill>
                <a:latin typeface="Cambria Math" panose="02040503050406030204" pitchFamily="18" charset="0"/>
              </a:rPr>
              <a:t>Thank you  </a:t>
            </a:r>
            <a:endParaRPr lang="ko-KR" altLang="en-US" sz="4800" dirty="0">
              <a:solidFill>
                <a:srgbClr val="43A7A5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2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차트 40"/>
          <p:cNvGraphicFramePr/>
          <p:nvPr>
            <p:extLst>
              <p:ext uri="{D42A27DB-BD31-4B8C-83A1-F6EECF244321}">
                <p14:modId xmlns:p14="http://schemas.microsoft.com/office/powerpoint/2010/main" val="4195673913"/>
              </p:ext>
            </p:extLst>
          </p:nvPr>
        </p:nvGraphicFramePr>
        <p:xfrm>
          <a:off x="5322575" y="3648715"/>
          <a:ext cx="2434480" cy="1673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5" name="TextBox 4"/>
          <p:cNvSpPr txBox="1"/>
          <p:nvPr/>
        </p:nvSpPr>
        <p:spPr>
          <a:xfrm>
            <a:off x="851715" y="27588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개발 배경 및 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개발  배경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64421" y="5796747"/>
            <a:ext cx="9649072" cy="592377"/>
          </a:xfrm>
          <a:prstGeom prst="rect">
            <a:avLst/>
          </a:prstGeom>
          <a:solidFill>
            <a:srgbClr val="B7E3E2">
              <a:alpha val="36000"/>
            </a:srgbClr>
          </a:solidFill>
          <a:ln w="28575">
            <a:solidFill>
              <a:srgbClr val="6CC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디지털 헬스 시장과 위치정보 활용 산업 규모의 급성장을 토대로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위치기반 피트니스 플랫폼에 대한 수요 증가 예상</a:t>
            </a:r>
            <a:endParaRPr lang="ko-KR" altLang="en-US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4222" y="1698322"/>
            <a:ext cx="3816424" cy="390695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50339" y="1700535"/>
            <a:ext cx="3816424" cy="390473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6138" y="1809287"/>
            <a:ext cx="3132589" cy="338554"/>
          </a:xfrm>
          <a:prstGeom prst="rect">
            <a:avLst/>
          </a:prstGeom>
          <a:solidFill>
            <a:srgbClr val="D2EEED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급성장하는 글로벌 디지털 헬스시장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5576" y="2275640"/>
            <a:ext cx="3557636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‘20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년 글로벌 디지털 헬스 산업은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algn="ctr"/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152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십억 달러 규모이며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algn="ctr"/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‘27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년까지 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508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십억 달러 규모로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algn="ctr"/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큰 폭의 성장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(18.8%)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이 예상됨</a:t>
            </a:r>
            <a:b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</a:br>
            <a:r>
              <a:rPr lang="en-US" altLang="ko-KR" sz="105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* GIA(2020),  Digital Health: Global Market Trajectory </a:t>
            </a:r>
            <a:endParaRPr lang="ko-KR" altLang="en-US" sz="14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1497" y="1801061"/>
            <a:ext cx="3134108" cy="338554"/>
          </a:xfrm>
          <a:prstGeom prst="rect">
            <a:avLst/>
          </a:prstGeom>
          <a:solidFill>
            <a:srgbClr val="D2EEED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국내 위치정보 활용 산업 규모 확대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09745" y="2240140"/>
            <a:ext cx="3529584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'20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년 국내 위치정보 산업의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규모는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</a:t>
            </a:r>
          </a:p>
          <a:p>
            <a:pPr algn="ctr"/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2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조 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331</a:t>
            </a:r>
            <a:r>
              <a:rPr lang="ko-KR" altLang="en-US" sz="13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억원으로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algn="ctr"/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전년 대비 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13.7% 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증가한 수치이며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algn="ctr"/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'21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년의 매출액은 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23.8% 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증가한 </a:t>
            </a:r>
            <a:endParaRPr lang="en-US" altLang="ko-KR" sz="13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algn="ctr"/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2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조 </a:t>
            </a:r>
            <a:r>
              <a:rPr lang="en-US" altLang="ko-KR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5,177</a:t>
            </a:r>
            <a:r>
              <a:rPr lang="ko-KR" altLang="en-US" sz="13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억 원으로 추산됨 </a:t>
            </a:r>
            <a:br>
              <a:rPr lang="en-US" altLang="ko-KR" sz="14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</a:br>
            <a:r>
              <a:rPr lang="en-US" altLang="ko-KR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* </a:t>
            </a:r>
            <a:r>
              <a:rPr lang="ko-KR" altLang="en-US" sz="105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한국인터넷진흥원</a:t>
            </a:r>
            <a:r>
              <a:rPr lang="en-US" altLang="ko-KR" sz="105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(2021), </a:t>
            </a:r>
            <a:r>
              <a:rPr lang="ko-KR" altLang="en-US" sz="105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위치정보 산업 동향 보고서</a:t>
            </a:r>
            <a:endParaRPr lang="ko-KR" altLang="en-US" sz="105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94787" y="3417784"/>
            <a:ext cx="2475293" cy="2062722"/>
            <a:chOff x="1187624" y="2593700"/>
            <a:chExt cx="2880320" cy="2841267"/>
          </a:xfrm>
        </p:grpSpPr>
        <p:graphicFrame>
          <p:nvGraphicFramePr>
            <p:cNvPr id="24" name="차트 23"/>
            <p:cNvGraphicFramePr/>
            <p:nvPr>
              <p:extLst>
                <p:ext uri="{D42A27DB-BD31-4B8C-83A1-F6EECF244321}">
                  <p14:modId xmlns:p14="http://schemas.microsoft.com/office/powerpoint/2010/main" val="605308300"/>
                </p:ext>
              </p:extLst>
            </p:nvPr>
          </p:nvGraphicFramePr>
          <p:xfrm>
            <a:off x="1330757" y="2744130"/>
            <a:ext cx="2299082" cy="26109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1211755" y="4137081"/>
              <a:ext cx="740898" cy="34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152</a:t>
              </a:r>
              <a:r>
                <a:rPr lang="ko-KR" altLang="en-US" sz="105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십억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29726" y="3772457"/>
              <a:ext cx="673746" cy="34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508</a:t>
              </a:r>
              <a:r>
                <a:rPr lang="ko-KR" altLang="en-US" sz="105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십억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87624" y="2777785"/>
              <a:ext cx="2880320" cy="265718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25698" y="2593700"/>
              <a:ext cx="2121566" cy="3603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10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세계 디지털 헬스산업 전망</a:t>
              </a:r>
              <a:r>
                <a:rPr lang="en-US" altLang="ko-KR" sz="110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99987" y="359206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0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달러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5092247" y="3626394"/>
            <a:ext cx="2936185" cy="1773315"/>
            <a:chOff x="1187624" y="2595716"/>
            <a:chExt cx="2880320" cy="2839251"/>
          </a:xfrm>
        </p:grpSpPr>
        <p:sp>
          <p:nvSpPr>
            <p:cNvPr id="32" name="TextBox 31"/>
            <p:cNvSpPr txBox="1"/>
            <p:nvPr/>
          </p:nvSpPr>
          <p:spPr>
            <a:xfrm>
              <a:off x="1841709" y="4772061"/>
              <a:ext cx="395013" cy="406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2019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5771" y="3254156"/>
              <a:ext cx="457913" cy="406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25,177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87624" y="2777785"/>
              <a:ext cx="2880320" cy="265718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26882" y="2595716"/>
              <a:ext cx="1584401" cy="4188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10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국내 위치정보산업 전망</a:t>
              </a:r>
              <a:r>
                <a:rPr lang="en-US" altLang="ko-KR" sz="1100" spc="-150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354626" y="3756462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0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억원</a:t>
            </a:r>
            <a:endParaRPr lang="ko-KR" altLang="en-US" sz="10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14452" y="5060555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93725" y="5145793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2021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18072" y="4117362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20,331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26958" y="4146588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17,884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80974" y="5116816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2020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32432" y="5198843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86288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 About </a:t>
            </a:r>
            <a:r>
              <a:rPr lang="en-US" altLang="ko-KR" sz="16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WeFit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 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52536" y="1856233"/>
            <a:ext cx="9649072" cy="1097280"/>
          </a:xfrm>
          <a:prstGeom prst="rect">
            <a:avLst/>
          </a:prstGeom>
          <a:solidFill>
            <a:srgbClr val="B7E3E2">
              <a:alpha val="36000"/>
            </a:srgbClr>
          </a:solidFill>
          <a:ln w="28575">
            <a:solidFill>
              <a:srgbClr val="6CC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'</a:t>
            </a:r>
            <a:r>
              <a:rPr lang="en-US" altLang="ko-KR" sz="1600" b="1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WeFit</a:t>
            </a:r>
            <a:r>
              <a:rPr lang="en-US" altLang="ko-KR" sz="16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'</a:t>
            </a:r>
            <a:r>
              <a:rPr lang="ko-KR" altLang="en-US" sz="16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은 </a:t>
            </a:r>
            <a:r>
              <a:rPr lang="ko-KR" altLang="en-US" sz="16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위치 정보를 기반</a:t>
            </a:r>
            <a:r>
              <a:rPr lang="ko-KR" altLang="en-US" sz="16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으로 </a:t>
            </a:r>
            <a:endParaRPr lang="en-US" altLang="ko-KR" sz="16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solidFill>
                <a:schemeClr val="tx1"/>
              </a:solidFill>
              <a:latin typeface="맑은 고딕" pitchFamily="50" charset="-127"/>
            </a:endParaRPr>
          </a:p>
          <a:p>
            <a:pPr algn="ctr"/>
            <a:r>
              <a:rPr lang="ko-KR" altLang="en-US" sz="16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주변의 운동 장소 추천</a:t>
            </a:r>
            <a:r>
              <a:rPr lang="en-US" altLang="ko-KR" sz="16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중고거래</a:t>
            </a:r>
            <a:r>
              <a:rPr lang="en-US" altLang="ko-KR" sz="16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커뮤니티 서비스를 제공하는 </a:t>
            </a:r>
            <a:endParaRPr lang="en-US" altLang="ko-KR" sz="16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solidFill>
                <a:schemeClr val="tx1"/>
              </a:solidFill>
              <a:latin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solidFill>
                  <a:schemeClr val="tx1"/>
                </a:solidFill>
                <a:latin typeface="맑은 고딕" pitchFamily="50" charset="-127"/>
              </a:rPr>
              <a:t>종합 피트니스 정보 플랫폼</a:t>
            </a:r>
            <a:endParaRPr lang="en-US" altLang="ko-KR" sz="1600" b="1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21962" y="3559738"/>
            <a:ext cx="336642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Kakao</a:t>
            </a:r>
            <a:r>
              <a:rPr lang="en-US" altLang="ko-KR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Map </a:t>
            </a:r>
            <a:r>
              <a:rPr lang="en-US" altLang="ko-KR" sz="1400" b="1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Api</a:t>
            </a:r>
            <a:r>
              <a:rPr lang="ko-KR" altLang="en-US" sz="1400" b="1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를</a:t>
            </a: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활용 </a:t>
            </a:r>
            <a:r>
              <a:rPr lang="ko-KR" altLang="en-US" sz="14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하여 </a:t>
            </a:r>
            <a:endParaRPr lang="en-US" altLang="ko-KR" sz="14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주변의 피트니스  </a:t>
            </a: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장소</a:t>
            </a:r>
            <a:r>
              <a:rPr lang="ko-KR" altLang="en-US" sz="14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와 </a:t>
            </a:r>
            <a:endParaRPr lang="en-US" altLang="ko-KR" sz="14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중고 </a:t>
            </a: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거래 매물</a:t>
            </a:r>
            <a:r>
              <a:rPr lang="ko-KR" altLang="en-US" sz="14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을 한눈에 파악 가능</a:t>
            </a:r>
            <a:endParaRPr lang="en-US" altLang="ko-KR" sz="14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27246" y="3559737"/>
            <a:ext cx="326085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운동 강의</a:t>
            </a:r>
            <a:r>
              <a:rPr lang="en-US" altLang="ko-KR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식단 공유</a:t>
            </a:r>
            <a:r>
              <a:rPr lang="en-US" altLang="ko-KR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게시판 </a:t>
            </a:r>
            <a:r>
              <a:rPr lang="ko-KR" altLang="en-US" sz="14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기능을 통해 </a:t>
            </a:r>
            <a:endParaRPr lang="en-US" altLang="ko-KR" sz="14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이용자들 간의 </a:t>
            </a: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의견 및 정보 교환</a:t>
            </a:r>
            <a:r>
              <a:rPr lang="ko-KR" altLang="en-US" sz="14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과 </a:t>
            </a:r>
            <a:endParaRPr lang="en-US" altLang="ko-KR" sz="14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커뮤니티 활성화</a:t>
            </a:r>
            <a:r>
              <a:rPr lang="ko-KR" altLang="en-US" sz="14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를 도모</a:t>
            </a:r>
            <a:endParaRPr lang="en-US" altLang="ko-KR" sz="14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56059" y="3252954"/>
            <a:ext cx="3498232" cy="286438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4483" y="3252954"/>
            <a:ext cx="3343618" cy="286438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4529" y="4624324"/>
            <a:ext cx="3222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시설 주소 </a:t>
            </a:r>
            <a:r>
              <a:rPr lang="en-US" altLang="ko-KR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/ </a:t>
            </a:r>
            <a:r>
              <a:rPr lang="ko-KR" altLang="en-US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거래 장소 지도와 </a:t>
            </a:r>
            <a:r>
              <a:rPr lang="ko-KR" altLang="en-US" sz="12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길찾기</a:t>
            </a:r>
            <a:r>
              <a:rPr lang="ko-KR" altLang="en-US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기능 제공</a:t>
            </a:r>
            <a:endParaRPr lang="en-US" altLang="ko-KR" sz="12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거리별</a:t>
            </a:r>
            <a:r>
              <a:rPr lang="en-US" altLang="ko-KR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지역별</a:t>
            </a:r>
            <a:r>
              <a:rPr lang="en-US" altLang="ko-KR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종목별 검색을 통해 </a:t>
            </a:r>
            <a:endParaRPr lang="en-US" altLang="ko-KR" sz="12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</a:t>
            </a:r>
            <a:r>
              <a:rPr lang="ko-KR" altLang="en-US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이용자가 원하는 최적화 정보를 제공 </a:t>
            </a:r>
            <a:endParaRPr lang="en-US" altLang="ko-KR" sz="12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27246" y="4624323"/>
            <a:ext cx="3116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종목별 운동 강의 제공</a:t>
            </a:r>
            <a:endParaRPr lang="en-US" altLang="ko-KR" sz="12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식단 정보 공유</a:t>
            </a:r>
            <a:endParaRPr lang="en-US" altLang="ko-KR" sz="12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공지게시판을 통해  공지와 프로모션 정보 제공</a:t>
            </a:r>
            <a:endParaRPr lang="en-US" altLang="ko-KR" sz="12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자유게시판을 통한 커뮤니티 활성화</a:t>
            </a:r>
            <a:endParaRPr lang="en-US" altLang="ko-KR" sz="1200" spc="-150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1715" y="27588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개발 배경 및 단계</a:t>
            </a:r>
          </a:p>
        </p:txBody>
      </p:sp>
    </p:spTree>
    <p:extLst>
      <p:ext uri="{BB962C8B-B14F-4D97-AF65-F5344CB8AC3E}">
        <p14:creationId xmlns:p14="http://schemas.microsoft.com/office/powerpoint/2010/main" val="31922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467546" y="1556792"/>
            <a:ext cx="3933036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2977" y="108420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개발단계  및  주요 작업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5077" y="1810224"/>
            <a:ext cx="3153798" cy="4419184"/>
            <a:chOff x="970286" y="2178773"/>
            <a:chExt cx="2895448" cy="4050923"/>
          </a:xfrm>
        </p:grpSpPr>
        <p:sp>
          <p:nvSpPr>
            <p:cNvPr id="43" name="직사각형 42"/>
            <p:cNvSpPr/>
            <p:nvPr/>
          </p:nvSpPr>
          <p:spPr>
            <a:xfrm>
              <a:off x="1477708" y="4395237"/>
              <a:ext cx="2367637" cy="45237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477708" y="3807028"/>
              <a:ext cx="2367637" cy="45237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84695" y="3831817"/>
              <a:ext cx="18694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89" indent="-228589">
                <a:buAutoNum type="arabicPeriod"/>
              </a:pP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개발환경 선정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ea typeface="맑은 고딕" pitchFamily="50" charset="-127"/>
              </a:endParaRPr>
            </a:p>
            <a:p>
              <a:pPr marL="228589" indent="-228589">
                <a:buAutoNum type="arabicPeriod"/>
              </a:pPr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DB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상세 설계 및 기능 구현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83567" y="2178773"/>
              <a:ext cx="2367639" cy="79862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91224" y="2178776"/>
              <a:ext cx="996401" cy="798627"/>
            </a:xfrm>
            <a:prstGeom prst="rect">
              <a:avLst/>
            </a:prstGeom>
            <a:solidFill>
              <a:srgbClr val="D2EEED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3A7A5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2437" y="2395463"/>
              <a:ext cx="996401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프로젝트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기획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83567" y="3121417"/>
              <a:ext cx="2367637" cy="54159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91224" y="3121417"/>
              <a:ext cx="996401" cy="541595"/>
            </a:xfrm>
            <a:prstGeom prst="rect">
              <a:avLst/>
            </a:prstGeom>
            <a:solidFill>
              <a:srgbClr val="D2EEED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8490" y="3269354"/>
              <a:ext cx="996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화면 설계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81765" y="2225762"/>
              <a:ext cx="18694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89" indent="-228589">
                <a:buAutoNum type="arabicPeriod"/>
              </a:pP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아이디어 회의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ea typeface="맑은 고딕" pitchFamily="50" charset="-127"/>
              </a:endParaRPr>
            </a:p>
            <a:p>
              <a:pPr marL="228589" indent="-228589">
                <a:buAutoNum type="arabicPeriod"/>
              </a:pP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기능 상세 기획 </a:t>
              </a:r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&amp;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분석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ea typeface="맑은 고딕" pitchFamily="50" charset="-127"/>
              </a:endParaRPr>
            </a:p>
            <a:p>
              <a:pPr marL="228589" indent="-228589">
                <a:buAutoNum type="arabicPeriod"/>
              </a:pP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스토리보드 작성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ea typeface="맑은 고딕" pitchFamily="50" charset="-127"/>
              </a:endParaRPr>
            </a:p>
            <a:p>
              <a:pPr marL="228589" indent="-228589">
                <a:buAutoNum type="arabicPeriod"/>
              </a:pPr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View &amp; DB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설계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96295" y="3193442"/>
              <a:ext cx="18694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89" indent="-228589">
                <a:buAutoNum type="arabicPeriod"/>
              </a:pPr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View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상세 설계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ea typeface="맑은 고딕" pitchFamily="50" charset="-127"/>
              </a:endParaRPr>
            </a:p>
            <a:p>
              <a:pPr marL="228589" indent="-228589">
                <a:buAutoNum type="arabicPeriod"/>
              </a:pP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화면 디자인 작업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85366" y="3807109"/>
              <a:ext cx="996401" cy="452379"/>
            </a:xfrm>
            <a:prstGeom prst="rect">
              <a:avLst/>
            </a:prstGeom>
            <a:solidFill>
              <a:srgbClr val="D2EEED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82437" y="3908452"/>
              <a:ext cx="996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개발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85366" y="4395237"/>
              <a:ext cx="996401" cy="452379"/>
            </a:xfrm>
            <a:prstGeom prst="rect">
              <a:avLst/>
            </a:prstGeom>
            <a:solidFill>
              <a:srgbClr val="D2EEED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2437" y="4485916"/>
              <a:ext cx="996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통합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90822" y="4492965"/>
              <a:ext cx="1869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               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화면과 개발 산출물 통합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468923" y="4997865"/>
              <a:ext cx="2367637" cy="45237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76580" y="4997865"/>
              <a:ext cx="996401" cy="452379"/>
            </a:xfrm>
            <a:prstGeom prst="rect">
              <a:avLst/>
            </a:prstGeom>
            <a:solidFill>
              <a:srgbClr val="D2EEED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9508" y="5019356"/>
              <a:ext cx="996401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5.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테스트 및 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디버깅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5907" y="5014830"/>
              <a:ext cx="18694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89" indent="-228589">
                <a:buAutoNum type="arabicPeriod"/>
              </a:pP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단위 </a:t>
              </a:r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 </a:t>
              </a: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테스트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ea typeface="맑은 고딕" pitchFamily="50" charset="-127"/>
              </a:endParaRPr>
            </a:p>
            <a:p>
              <a:pPr marL="228589" indent="-228589">
                <a:buAutoNum type="arabicPeriod"/>
              </a:pP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통합 테스트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462628" y="5601933"/>
              <a:ext cx="2367637" cy="62776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70286" y="5601933"/>
              <a:ext cx="996401" cy="627763"/>
            </a:xfrm>
            <a:prstGeom prst="rect">
              <a:avLst/>
            </a:prstGeom>
            <a:solidFill>
              <a:srgbClr val="D2EEED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73215" y="5623425"/>
              <a:ext cx="990984" cy="59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6. Website Open </a:t>
              </a:r>
            </a:p>
            <a:p>
              <a:pPr algn="ctr"/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및 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발표 준비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67121" y="5700371"/>
              <a:ext cx="18694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89" indent="-228589">
                <a:buAutoNum type="arabicPeriod"/>
              </a:pP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시스템 운영 및 유지보수</a:t>
              </a:r>
              <a:endPara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ea typeface="맑은 고딕" pitchFamily="50" charset="-127"/>
              </a:endParaRPr>
            </a:p>
            <a:p>
              <a:pPr marL="228589" indent="-228589">
                <a:buAutoNum type="arabicPeriod"/>
              </a:pPr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발표자료 준비</a:t>
              </a: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4703303" y="1542497"/>
            <a:ext cx="3933036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31" y="1913867"/>
            <a:ext cx="1554464" cy="3638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62" y="3645545"/>
            <a:ext cx="1075387" cy="6049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71" y="3566193"/>
            <a:ext cx="907247" cy="90724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81" y="1982015"/>
            <a:ext cx="644496" cy="64449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60" y="3751507"/>
            <a:ext cx="1285701" cy="89677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15" y="2426120"/>
            <a:ext cx="1007853" cy="100785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49" y="4338153"/>
            <a:ext cx="1374339" cy="74692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93" y="5039008"/>
            <a:ext cx="1098601" cy="82395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51" y="4711615"/>
            <a:ext cx="1133336" cy="61818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55" y="5267045"/>
            <a:ext cx="970284" cy="2456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97" y="5357304"/>
            <a:ext cx="1520427" cy="10136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96" y="1795002"/>
            <a:ext cx="566183" cy="7588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18" y="2862141"/>
            <a:ext cx="1484633" cy="77572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51715" y="27588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개발 배경 및 단계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31661" y="1099416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개발도구 및 환경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51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467546" y="1556792"/>
            <a:ext cx="8107113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개발 진행 일정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1129" t="1497" r="1847" b="3854"/>
          <a:stretch/>
        </p:blipFill>
        <p:spPr>
          <a:xfrm>
            <a:off x="714647" y="1923693"/>
            <a:ext cx="7609847" cy="416655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51715" y="27588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개발 배경 및 단계</a:t>
            </a:r>
          </a:p>
        </p:txBody>
      </p:sp>
    </p:spTree>
    <p:extLst>
      <p:ext uri="{BB962C8B-B14F-4D97-AF65-F5344CB8AC3E}">
        <p14:creationId xmlns:p14="http://schemas.microsoft.com/office/powerpoint/2010/main" val="220537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5" name="TextBox 4"/>
          <p:cNvSpPr txBox="1"/>
          <p:nvPr/>
        </p:nvSpPr>
        <p:spPr>
          <a:xfrm>
            <a:off x="937441" y="28452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2.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주요 기능 및 역할 분담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주요 기능 및 역할 분담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3738" y="5594545"/>
            <a:ext cx="2317233" cy="8573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55058" y="5594545"/>
            <a:ext cx="2317233" cy="8573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25054" y="4310532"/>
            <a:ext cx="2317233" cy="214137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31088" y="1660012"/>
            <a:ext cx="2317233" cy="244222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2495" y="1660013"/>
            <a:ext cx="5011695" cy="154271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10921" y="1560981"/>
            <a:ext cx="1440856" cy="307777"/>
          </a:xfrm>
          <a:prstGeom prst="rect">
            <a:avLst/>
          </a:prstGeom>
          <a:solidFill>
            <a:srgbClr val="D2EEED"/>
          </a:solidFill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회원 가입 및 관리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439" y="1560980"/>
            <a:ext cx="1708417" cy="307777"/>
          </a:xfrm>
          <a:prstGeom prst="rect">
            <a:avLst/>
          </a:prstGeom>
          <a:solidFill>
            <a:srgbClr val="D2EEED"/>
          </a:solidFill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전체게시판 공통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3570" y="5527719"/>
            <a:ext cx="2051369" cy="307777"/>
          </a:xfrm>
          <a:prstGeom prst="rect">
            <a:avLst/>
          </a:prstGeom>
          <a:solidFill>
            <a:srgbClr val="D2EEED"/>
          </a:solidFill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운동 비디오 </a:t>
            </a:r>
            <a:r>
              <a:rPr lang="en-US" altLang="ko-KR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&gt; [ </a:t>
            </a:r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운동 강의 </a:t>
            </a:r>
            <a:r>
              <a:rPr lang="en-US" altLang="ko-KR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1003" y="5527719"/>
            <a:ext cx="2022135" cy="307777"/>
          </a:xfrm>
          <a:prstGeom prst="rect">
            <a:avLst/>
          </a:prstGeom>
          <a:solidFill>
            <a:srgbClr val="D2EEED"/>
          </a:solidFill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식단 공유 </a:t>
            </a:r>
            <a:r>
              <a:rPr lang="en-US" altLang="ko-KR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&gt; [ </a:t>
            </a:r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오늘의 식단 </a:t>
            </a:r>
            <a:r>
              <a:rPr lang="en-US" altLang="ko-KR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10919" y="4241699"/>
            <a:ext cx="2611289" cy="307777"/>
          </a:xfrm>
          <a:prstGeom prst="rect">
            <a:avLst/>
          </a:prstGeom>
          <a:solidFill>
            <a:srgbClr val="D2EEED"/>
          </a:solidFill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커뮤니티 </a:t>
            </a:r>
            <a:r>
              <a:rPr lang="en-US" altLang="ko-KR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&gt; [ </a:t>
            </a:r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859" y="5915358"/>
            <a:ext cx="228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2" indent="-171442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관리자가 </a:t>
            </a:r>
            <a:r>
              <a:rPr lang="ko-KR" altLang="en-US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업로드하는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종목별 </a:t>
            </a:r>
            <a:r>
              <a:rPr lang="en-US" altLang="ko-KR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Youtube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비디오 제공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endParaRPr lang="ko-KR" altLang="en-US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5057" y="5900676"/>
            <a:ext cx="228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2" indent="-171442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식단 이미지 업로드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(5)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25054" y="4578987"/>
            <a:ext cx="2286159" cy="92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2" indent="-171442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공지사항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-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사이트 이용에 관한 공지 및 </a:t>
            </a:r>
            <a:endParaRPr lang="en-US" altLang="ko-KR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이벤트 알림 사항 전달</a:t>
            </a:r>
            <a:endParaRPr lang="en-US" altLang="ko-KR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-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운동용품과 식품 관련 프로모션 </a:t>
            </a:r>
            <a:endParaRPr lang="en-US" altLang="ko-KR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정보 제공</a:t>
            </a:r>
            <a:endParaRPr lang="ko-KR" altLang="en-US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46623" y="1912571"/>
            <a:ext cx="228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회원 가입 및 로그인 </a:t>
            </a:r>
            <a:endParaRPr lang="ko-KR" altLang="en-US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6623" y="2183918"/>
            <a:ext cx="228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인증 </a:t>
            </a:r>
            <a:r>
              <a:rPr lang="ko-KR" altLang="en-US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이메일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발송 및 처리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6623" y="2462062"/>
            <a:ext cx="228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위치 정보 인증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6623" y="2730428"/>
            <a:ext cx="228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회원정보 변경 및 관리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- 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휴면 계정 처리 및</a:t>
            </a:r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탈퇴 후 복구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46623" y="3186298"/>
            <a:ext cx="2286159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관리자 계정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-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신고 누적 시</a:t>
            </a:r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,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해당 글 제목이 </a:t>
            </a:r>
            <a:endParaRPr lang="en-US" altLang="ko-KR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 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적색으로 표시되어 검토 후 삭제</a:t>
            </a:r>
            <a:endParaRPr lang="en-US" altLang="ko-KR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</a:t>
            </a:r>
            <a:endParaRPr lang="ko-KR" altLang="en-US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25054" y="5617103"/>
            <a:ext cx="2286159" cy="60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2" indent="-171442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자유게시판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-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자유로운 운동 관련 의견 교환을 </a:t>
            </a:r>
            <a:endParaRPr lang="en-US" altLang="ko-KR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통한 커뮤니티 활성화 도모</a:t>
            </a:r>
            <a:endParaRPr lang="ko-KR" altLang="en-US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495" y="1850344"/>
            <a:ext cx="5011695" cy="60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게시글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, </a:t>
            </a:r>
            <a:r>
              <a:rPr lang="ko-KR" altLang="en-US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댓글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작성 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/ 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수정 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/ 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삭제 기능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 -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필수 작성 항목 체크 및 </a:t>
            </a:r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byte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계산 기능</a:t>
            </a:r>
            <a:endParaRPr lang="en-US" altLang="ko-KR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 -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게시판에서 </a:t>
            </a:r>
            <a:r>
              <a:rPr lang="ko-KR" altLang="en-US" sz="1051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댓글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수 표시 기능</a:t>
            </a:r>
            <a:endParaRPr lang="en-US" altLang="ko-KR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7621" y="3375036"/>
            <a:ext cx="4994507" cy="206546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3569" y="3276004"/>
            <a:ext cx="3202048" cy="307777"/>
          </a:xfrm>
          <a:prstGeom prst="rect">
            <a:avLst/>
          </a:prstGeom>
          <a:solidFill>
            <a:srgbClr val="D2EEED"/>
          </a:solidFill>
        </p:spPr>
        <p:txBody>
          <a:bodyPr wrap="square" rtlCol="0">
            <a:spAutoFit/>
          </a:bodyPr>
          <a:lstStyle/>
          <a:p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위치 설정 및 주변 검색 </a:t>
            </a:r>
            <a:r>
              <a:rPr lang="en-US" altLang="ko-KR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&gt; [ </a:t>
            </a:r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장소 찾기</a:t>
            </a:r>
            <a:r>
              <a:rPr lang="en-US" altLang="ko-KR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장터 </a:t>
            </a:r>
            <a:r>
              <a:rPr lang="en-US" altLang="ko-KR" sz="14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4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7623" y="3619155"/>
            <a:ext cx="509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카카오 주소 </a:t>
            </a:r>
            <a:r>
              <a:rPr lang="en-US" altLang="ko-KR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Api</a:t>
            </a:r>
            <a:r>
              <a:rPr lang="ko-KR" altLang="en-US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를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통해 이용자의 위치를 설정하면 해당 위치 근처의 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 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추천 운동 시설과 장터 </a:t>
            </a:r>
            <a:r>
              <a:rPr lang="ko-KR" altLang="en-US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게시글을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확인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623" y="4109176"/>
            <a:ext cx="5097487" cy="63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장소 찾기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3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</a:t>
            </a:r>
            <a:r>
              <a:rPr lang="en-US" altLang="ko-KR" sz="11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-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카카오 주소 </a:t>
            </a:r>
            <a:r>
              <a:rPr lang="en-US" altLang="ko-KR" sz="1051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Api</a:t>
            </a:r>
            <a:r>
              <a:rPr lang="ko-KR" altLang="en-US" sz="1051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를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통한 시설 주소 검색 및 지도와 </a:t>
            </a:r>
            <a:r>
              <a:rPr lang="ko-KR" altLang="en-US" sz="1051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길찾기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기능 제공</a:t>
            </a:r>
            <a:endParaRPr lang="en-US" altLang="ko-KR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   -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추천 시설 이미지 업로드</a:t>
            </a:r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(5)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7623" y="4801863"/>
            <a:ext cx="5097487" cy="63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장터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3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</a:t>
            </a:r>
            <a:r>
              <a:rPr lang="en-US" altLang="ko-KR" sz="11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-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카카오 주소 </a:t>
            </a:r>
            <a:r>
              <a:rPr lang="en-US" altLang="ko-KR" sz="1051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Api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를 통한 거래 위치 주소 검색 및 지도와 </a:t>
            </a:r>
            <a:r>
              <a:rPr lang="ko-KR" altLang="en-US" sz="1051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길찾기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기능 제공</a:t>
            </a:r>
            <a:endParaRPr lang="en-US" altLang="ko-KR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  <a:p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         -  </a:t>
            </a:r>
            <a:r>
              <a:rPr lang="ko-KR" altLang="en-US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거래물품 이미지 업로드</a:t>
            </a:r>
            <a:r>
              <a:rPr lang="en-US" altLang="ko-KR" sz="1051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(10)</a:t>
            </a:r>
            <a:endParaRPr lang="ko-KR" altLang="en-US" sz="1051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7623" y="2896423"/>
            <a:ext cx="501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게시글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좋아요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및 신고 기능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7623" y="2411040"/>
            <a:ext cx="501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거리별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/ 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지역별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/ 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종목별 카테고리를 이용한 상세 검색 기능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7623" y="2652306"/>
            <a:ext cx="501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작성일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(</a:t>
            </a:r>
            <a:r>
              <a:rPr lang="ko-KR" altLang="en-US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최신순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) / 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조회 수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/ </a:t>
            </a:r>
            <a:r>
              <a:rPr lang="ko-KR" altLang="en-US" sz="1200" spc="-151" dirty="0" err="1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댓글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수</a:t>
            </a:r>
            <a:r>
              <a:rPr lang="en-US" altLang="ko-KR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 / </a:t>
            </a:r>
            <a:r>
              <a: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</a:rPr>
              <a:t>좋아요 수  기준 정렬 기능</a:t>
            </a:r>
            <a:endParaRPr lang="en-US" altLang="ko-KR" sz="12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991629" y="1507974"/>
            <a:ext cx="701315" cy="523593"/>
            <a:chOff x="-1963714" y="2283814"/>
            <a:chExt cx="936104" cy="698884"/>
          </a:xfrm>
        </p:grpSpPr>
        <p:sp>
          <p:nvSpPr>
            <p:cNvPr id="68" name="타원 67"/>
            <p:cNvSpPr/>
            <p:nvPr/>
          </p:nvSpPr>
          <p:spPr>
            <a:xfrm>
              <a:off x="-1845104" y="2283814"/>
              <a:ext cx="698884" cy="6988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1963714" y="2467977"/>
              <a:ext cx="936104" cy="36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1" dirty="0" err="1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김환서</a:t>
              </a:r>
              <a:endPara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011397" y="5671195"/>
            <a:ext cx="701315" cy="523593"/>
            <a:chOff x="-1963714" y="2283814"/>
            <a:chExt cx="936104" cy="698884"/>
          </a:xfrm>
        </p:grpSpPr>
        <p:sp>
          <p:nvSpPr>
            <p:cNvPr id="71" name="타원 70"/>
            <p:cNvSpPr/>
            <p:nvPr/>
          </p:nvSpPr>
          <p:spPr>
            <a:xfrm>
              <a:off x="-1845104" y="2283814"/>
              <a:ext cx="698884" cy="6988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1963714" y="2467977"/>
              <a:ext cx="936104" cy="36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1" dirty="0" err="1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김환서</a:t>
              </a:r>
              <a:endParaRPr lang="ko-KR" altLang="en-US" sz="12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ea typeface="맑은 고딕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077777" y="4107674"/>
            <a:ext cx="701315" cy="523593"/>
            <a:chOff x="-1963714" y="2283814"/>
            <a:chExt cx="936104" cy="698884"/>
          </a:xfrm>
        </p:grpSpPr>
        <p:sp>
          <p:nvSpPr>
            <p:cNvPr id="74" name="타원 73"/>
            <p:cNvSpPr/>
            <p:nvPr/>
          </p:nvSpPr>
          <p:spPr>
            <a:xfrm>
              <a:off x="-1845104" y="2283814"/>
              <a:ext cx="698884" cy="6988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1963714" y="2467977"/>
              <a:ext cx="936104" cy="36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문예리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997708" y="4647354"/>
            <a:ext cx="701315" cy="523593"/>
            <a:chOff x="-1963714" y="2283814"/>
            <a:chExt cx="936104" cy="698884"/>
          </a:xfrm>
        </p:grpSpPr>
        <p:sp>
          <p:nvSpPr>
            <p:cNvPr id="77" name="타원 76"/>
            <p:cNvSpPr/>
            <p:nvPr/>
          </p:nvSpPr>
          <p:spPr>
            <a:xfrm>
              <a:off x="-1845104" y="2283814"/>
              <a:ext cx="698885" cy="6988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1963714" y="2467977"/>
              <a:ext cx="936104" cy="36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신민주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077777" y="4870627"/>
            <a:ext cx="701315" cy="523593"/>
            <a:chOff x="-1963714" y="2283814"/>
            <a:chExt cx="936104" cy="698884"/>
          </a:xfrm>
        </p:grpSpPr>
        <p:sp>
          <p:nvSpPr>
            <p:cNvPr id="80" name="타원 79"/>
            <p:cNvSpPr/>
            <p:nvPr/>
          </p:nvSpPr>
          <p:spPr>
            <a:xfrm>
              <a:off x="-1845104" y="2283814"/>
              <a:ext cx="698884" cy="6988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-1963714" y="2467977"/>
              <a:ext cx="936104" cy="36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이희재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644341" y="5778511"/>
            <a:ext cx="701315" cy="523593"/>
            <a:chOff x="-1963714" y="2283814"/>
            <a:chExt cx="936104" cy="698884"/>
          </a:xfrm>
        </p:grpSpPr>
        <p:sp>
          <p:nvSpPr>
            <p:cNvPr id="83" name="타원 82"/>
            <p:cNvSpPr/>
            <p:nvPr/>
          </p:nvSpPr>
          <p:spPr>
            <a:xfrm>
              <a:off x="-1845104" y="2283814"/>
              <a:ext cx="698884" cy="6988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1963714" y="2467977"/>
              <a:ext cx="936104" cy="36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신수진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077777" y="5771242"/>
            <a:ext cx="701315" cy="523593"/>
            <a:chOff x="-1963714" y="2283814"/>
            <a:chExt cx="936104" cy="698884"/>
          </a:xfrm>
        </p:grpSpPr>
        <p:sp>
          <p:nvSpPr>
            <p:cNvPr id="86" name="타원 85"/>
            <p:cNvSpPr/>
            <p:nvPr/>
          </p:nvSpPr>
          <p:spPr>
            <a:xfrm>
              <a:off x="-1845104" y="2283814"/>
              <a:ext cx="698884" cy="6988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963714" y="2467977"/>
              <a:ext cx="936104" cy="36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1" dirty="0">
                  <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</a:ln>
                  <a:ea typeface="맑은 고딕" pitchFamily="50" charset="-127"/>
                </a:rPr>
                <a:t>한민호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75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5" name="TextBox 4"/>
          <p:cNvSpPr txBox="1"/>
          <p:nvPr/>
        </p:nvSpPr>
        <p:spPr>
          <a:xfrm>
            <a:off x="937441" y="28452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화면 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90" y="1801692"/>
            <a:ext cx="6849375" cy="4406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1. wireframe – home 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62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715" y="767084"/>
            <a:ext cx="7416800" cy="34289"/>
          </a:xfrm>
          <a:prstGeom prst="rect">
            <a:avLst/>
          </a:prstGeom>
          <a:solidFill>
            <a:srgbClr val="52BAB8"/>
          </a:solidFill>
          <a:ln>
            <a:solidFill>
              <a:srgbClr val="52B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8208912" cy="489654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43" y="1778934"/>
            <a:ext cx="6504317" cy="4452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107422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 2. wireframe – </a:t>
            </a:r>
            <a:r>
              <a:rPr lang="ko-KR" altLang="en-US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장소 찾기 </a:t>
            </a:r>
            <a:r>
              <a:rPr lang="en-US" altLang="ko-KR" sz="1600" spc="-151" dirty="0">
                <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/</a:t>
            </a:r>
            <a:endParaRPr lang="ko-KR" altLang="en-US" sz="1600" spc="-151" dirty="0">
              <a:ln>
                <a:solidFill>
                  <a:schemeClr val="tx1">
                    <a:lumMod val="75000"/>
                    <a:lumOff val="25000"/>
                    <a:alpha val="3500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441" y="284527"/>
            <a:ext cx="700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sz="3200" dirty="0">
                <a:solidFill>
                  <a:srgbClr val="43A7A5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화면 설계</a:t>
            </a:r>
          </a:p>
        </p:txBody>
      </p:sp>
    </p:spTree>
    <p:extLst>
      <p:ext uri="{BB962C8B-B14F-4D97-AF65-F5344CB8AC3E}">
        <p14:creationId xmlns:p14="http://schemas.microsoft.com/office/powerpoint/2010/main" val="233911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2389</TotalTime>
  <Words>1004</Words>
  <Application>Microsoft Office PowerPoint</Application>
  <PresentationFormat>화면 슬라이드 쇼(4:3)</PresentationFormat>
  <Paragraphs>192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함초롬바탕</vt:lpstr>
      <vt:lpstr>Arial</vt:lpstr>
      <vt:lpstr>Calibri</vt:lpstr>
      <vt:lpstr>Calibri Light</vt:lpstr>
      <vt:lpstr>Cambria Math</vt:lpstr>
      <vt:lpstr>Script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MPlus</dc:creator>
  <cp:lastModifiedBy>이 희재</cp:lastModifiedBy>
  <cp:revision>87</cp:revision>
  <dcterms:created xsi:type="dcterms:W3CDTF">2021-10-01T09:56:45Z</dcterms:created>
  <dcterms:modified xsi:type="dcterms:W3CDTF">2021-10-05T09:04:36Z</dcterms:modified>
</cp:coreProperties>
</file>