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7" r:id="rId1"/>
    <p:sldMasterId id="2147485318" r:id="rId2"/>
  </p:sldMasterIdLst>
  <p:notesMasterIdLst>
    <p:notesMasterId r:id="rId42"/>
  </p:notesMasterIdLst>
  <p:sldIdLst>
    <p:sldId id="337" r:id="rId3"/>
    <p:sldId id="318" r:id="rId4"/>
    <p:sldId id="378" r:id="rId5"/>
    <p:sldId id="386" r:id="rId6"/>
    <p:sldId id="373" r:id="rId7"/>
    <p:sldId id="374" r:id="rId8"/>
    <p:sldId id="375" r:id="rId9"/>
    <p:sldId id="357" r:id="rId10"/>
    <p:sldId id="355" r:id="rId11"/>
    <p:sldId id="356" r:id="rId12"/>
    <p:sldId id="379" r:id="rId13"/>
    <p:sldId id="358" r:id="rId14"/>
    <p:sldId id="380" r:id="rId15"/>
    <p:sldId id="339" r:id="rId16"/>
    <p:sldId id="376" r:id="rId17"/>
    <p:sldId id="377" r:id="rId18"/>
    <p:sldId id="383" r:id="rId19"/>
    <p:sldId id="384" r:id="rId20"/>
    <p:sldId id="385" r:id="rId21"/>
    <p:sldId id="256" r:id="rId22"/>
    <p:sldId id="257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61" r:id="rId31"/>
    <p:sldId id="359" r:id="rId32"/>
    <p:sldId id="360" r:id="rId33"/>
    <p:sldId id="387" r:id="rId34"/>
    <p:sldId id="381" r:id="rId35"/>
    <p:sldId id="352" r:id="rId36"/>
    <p:sldId id="364" r:id="rId37"/>
    <p:sldId id="372" r:id="rId38"/>
    <p:sldId id="382" r:id="rId39"/>
    <p:sldId id="353" r:id="rId40"/>
    <p:sldId id="354" r:id="rId4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337"/>
            <p14:sldId id="318"/>
            <p14:sldId id="378"/>
            <p14:sldId id="386"/>
            <p14:sldId id="373"/>
            <p14:sldId id="374"/>
            <p14:sldId id="375"/>
            <p14:sldId id="357"/>
            <p14:sldId id="355"/>
            <p14:sldId id="356"/>
            <p14:sldId id="379"/>
            <p14:sldId id="358"/>
            <p14:sldId id="380"/>
            <p14:sldId id="339"/>
            <p14:sldId id="376"/>
            <p14:sldId id="377"/>
            <p14:sldId id="383"/>
            <p14:sldId id="384"/>
            <p14:sldId id="385"/>
            <p14:sldId id="256"/>
            <p14:sldId id="257"/>
            <p14:sldId id="365"/>
            <p14:sldId id="366"/>
            <p14:sldId id="367"/>
            <p14:sldId id="368"/>
            <p14:sldId id="369"/>
            <p14:sldId id="370"/>
            <p14:sldId id="371"/>
            <p14:sldId id="361"/>
            <p14:sldId id="359"/>
            <p14:sldId id="360"/>
            <p14:sldId id="387"/>
            <p14:sldId id="381"/>
            <p14:sldId id="352"/>
            <p14:sldId id="364"/>
            <p14:sldId id="372"/>
            <p14:sldId id="382"/>
            <p14:sldId id="353"/>
            <p14:sldId id="354"/>
          </p14:sldIdLst>
        </p14:section>
        <p14:section name="제목 없는 구역" id="{596762D4-1208-40BD-9F6F-89907E02A7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75">
          <p15:clr>
            <a:srgbClr val="A4A3A4"/>
          </p15:clr>
        </p15:guide>
        <p15:guide id="3" pos="199">
          <p15:clr>
            <a:srgbClr val="A4A3A4"/>
          </p15:clr>
        </p15:guide>
        <p15:guide id="4" pos="5551">
          <p15:clr>
            <a:srgbClr val="A4A3A4"/>
          </p15:clr>
        </p15:guide>
        <p15:guide id="5" orient="horz" pos="1112">
          <p15:clr>
            <a:srgbClr val="A4A3A4"/>
          </p15:clr>
        </p15:guide>
        <p15:guide id="6" orient="horz" pos="3997">
          <p15:clr>
            <a:srgbClr val="A4A3A4"/>
          </p15:clr>
        </p15:guide>
        <p15:guide id="7" pos="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4591F2"/>
    <a:srgbClr val="7DD5C9"/>
    <a:srgbClr val="EA1556"/>
    <a:srgbClr val="F0AE96"/>
    <a:srgbClr val="2C253D"/>
    <a:srgbClr val="F8C255"/>
    <a:srgbClr val="4F81BD"/>
    <a:srgbClr val="E9EA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4906" autoAdjust="0"/>
  </p:normalViewPr>
  <p:slideViewPr>
    <p:cSldViewPr snapToObjects="1">
      <p:cViewPr>
        <p:scale>
          <a:sx n="75" d="100"/>
          <a:sy n="75" d="100"/>
        </p:scale>
        <p:origin x="1872" y="43"/>
      </p:cViewPr>
      <p:guideLst>
        <p:guide orient="horz" pos="2835"/>
        <p:guide pos="2875"/>
        <p:guide pos="199"/>
        <p:guide pos="5551"/>
        <p:guide orient="horz" pos="1112"/>
        <p:guide orient="horz" pos="3997"/>
        <p:guide pos="4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730A-0B5A-47B5-852B-51EFAE604592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94015-6C9F-4E45-BBE9-EA53B8E5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8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5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룸바의</a:t>
            </a:r>
            <a:r>
              <a:rPr lang="ko-KR" altLang="en-US" dirty="0"/>
              <a:t> 모터 속도가 일정하지 않은 문제로 올바른 방향으로 가지 않으며</a:t>
            </a:r>
            <a:r>
              <a:rPr lang="en-US" altLang="ko-KR" dirty="0"/>
              <a:t>, </a:t>
            </a:r>
            <a:r>
              <a:rPr lang="ko-KR" altLang="en-US" dirty="0"/>
              <a:t>제자리 회전에도 </a:t>
            </a:r>
            <a:r>
              <a:rPr lang="ko-KR" altLang="en-US" dirty="0" err="1"/>
              <a:t>문데가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올바른 동작을 하기 위한 라이브러리를 구현해야 하고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/>
              <a:t>PID</a:t>
            </a:r>
            <a:r>
              <a:rPr lang="en-US" altLang="ko-KR" baseline="0" dirty="0"/>
              <a:t> </a:t>
            </a:r>
            <a:r>
              <a:rPr lang="ko-KR" altLang="en-US" baseline="0" dirty="0"/>
              <a:t>컨트롤을 하도록 구현 할 방침입니다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1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위치를 토대로 서버는 다음에 </a:t>
            </a:r>
            <a:r>
              <a:rPr lang="ko-KR" altLang="en-US" dirty="0" err="1"/>
              <a:t>룸바가</a:t>
            </a:r>
            <a:r>
              <a:rPr lang="ko-KR" altLang="en-US" dirty="0"/>
              <a:t> 취해야 할 속도를 </a:t>
            </a:r>
            <a:r>
              <a:rPr lang="ko-KR" altLang="en-US" dirty="0" err="1"/>
              <a:t>라즈베리</a:t>
            </a:r>
            <a:r>
              <a:rPr lang="ko-KR" altLang="en-US" dirty="0"/>
              <a:t> 파이로 보내줍니다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순서대로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rviz</a:t>
            </a:r>
            <a:r>
              <a:rPr lang="en-US" altLang="ko-KR" dirty="0"/>
              <a:t> </a:t>
            </a:r>
            <a:r>
              <a:rPr lang="ko-KR" altLang="en-US" dirty="0"/>
              <a:t>로봇 모델 연습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rviz</a:t>
            </a:r>
            <a:r>
              <a:rPr lang="en-US" altLang="ko-KR" dirty="0"/>
              <a:t> </a:t>
            </a:r>
            <a:r>
              <a:rPr lang="ko-KR" altLang="en-US" dirty="0" err="1"/>
              <a:t>룸바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/>
              <a:t>3. Gazebo </a:t>
            </a:r>
            <a:r>
              <a:rPr lang="ko-KR" altLang="en-US" dirty="0" err="1"/>
              <a:t>룸바</a:t>
            </a:r>
            <a:r>
              <a:rPr lang="ko-KR" altLang="en-US" dirty="0"/>
              <a:t> 모델 로딩</a:t>
            </a:r>
            <a:endParaRPr lang="en-US" altLang="ko-KR" dirty="0"/>
          </a:p>
          <a:p>
            <a:r>
              <a:rPr lang="en-US" altLang="ko-KR" dirty="0"/>
              <a:t>4. gazebo</a:t>
            </a:r>
            <a:r>
              <a:rPr lang="ko-KR" altLang="en-US" dirty="0"/>
              <a:t> 멀티 로봇 시뮬레이션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7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위쪽 </a:t>
            </a:r>
            <a:r>
              <a:rPr lang="en-US" altLang="ko-KR" dirty="0"/>
              <a:t>: </a:t>
            </a:r>
            <a:r>
              <a:rPr lang="ko-KR" altLang="en-US" dirty="0"/>
              <a:t>프로젝트 진행 </a:t>
            </a:r>
            <a:r>
              <a:rPr lang="ko-KR" altLang="en-US" u="sng" dirty="0" err="1"/>
              <a:t>시간축</a:t>
            </a:r>
            <a:endParaRPr lang="en-US" altLang="ko-KR" u="sng" dirty="0"/>
          </a:p>
          <a:p>
            <a:r>
              <a:rPr lang="en-US" altLang="ko-KR" u="sng" dirty="0"/>
              <a:t>============================================</a:t>
            </a:r>
          </a:p>
          <a:p>
            <a:r>
              <a:rPr lang="ko-KR" altLang="en-US" dirty="0"/>
              <a:t>가운데 초록색 </a:t>
            </a:r>
            <a:r>
              <a:rPr lang="en-US" altLang="ko-KR" dirty="0"/>
              <a:t>: </a:t>
            </a:r>
            <a:r>
              <a:rPr lang="ko-KR" altLang="en-US" dirty="0"/>
              <a:t>옅은 색에서 진한색으로 진행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라이더 테스트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Gazebo </a:t>
            </a:r>
            <a:r>
              <a:rPr lang="ko-KR" altLang="en-US" dirty="0"/>
              <a:t>상에서 라이더 장착 </a:t>
            </a:r>
            <a:r>
              <a:rPr lang="en-US" altLang="ko-KR" dirty="0"/>
              <a:t>+ </a:t>
            </a:r>
            <a:r>
              <a:rPr lang="en-US" altLang="ko-KR" dirty="0" err="1"/>
              <a:t>Rviz</a:t>
            </a:r>
            <a:r>
              <a:rPr lang="en-US" altLang="ko-KR" dirty="0"/>
              <a:t> </a:t>
            </a:r>
            <a:r>
              <a:rPr lang="ko-KR" altLang="en-US" dirty="0"/>
              <a:t>상에서 시각화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Rviz</a:t>
            </a:r>
            <a:r>
              <a:rPr lang="ko-KR" altLang="en-US" dirty="0"/>
              <a:t>에서 데이터를 처리하여 </a:t>
            </a:r>
            <a:r>
              <a:rPr lang="en-US" altLang="ko-KR" dirty="0"/>
              <a:t>Map </a:t>
            </a:r>
            <a:r>
              <a:rPr lang="ko-KR" altLang="en-US" dirty="0"/>
              <a:t>완성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Map</a:t>
            </a:r>
            <a:r>
              <a:rPr lang="ko-KR" altLang="en-US" dirty="0"/>
              <a:t>에 기반한 로봇 이동 구현</a:t>
            </a:r>
            <a:r>
              <a:rPr lang="en-US" altLang="ko-KR" dirty="0"/>
              <a:t>(</a:t>
            </a:r>
            <a:r>
              <a:rPr lang="ko-KR" altLang="en-US" dirty="0"/>
              <a:t>중간 발표 시연에서 </a:t>
            </a:r>
            <a:r>
              <a:rPr lang="ko-KR" altLang="en-US" dirty="0" err="1"/>
              <a:t>보여드림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============================================</a:t>
            </a:r>
          </a:p>
          <a:p>
            <a:pPr marL="0" indent="0">
              <a:buNone/>
            </a:pPr>
            <a:r>
              <a:rPr lang="ko-KR" altLang="en-US" dirty="0"/>
              <a:t>가장 아래 노란색 </a:t>
            </a:r>
            <a:r>
              <a:rPr lang="en-US" altLang="ko-KR" dirty="0"/>
              <a:t>: 3*3</a:t>
            </a:r>
            <a:r>
              <a:rPr lang="ko-KR" altLang="en-US" dirty="0"/>
              <a:t> 문제에서 시뮬레이션이 동작하는 구조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맵 데이터를 자동으로 읽어서</a:t>
            </a:r>
            <a:r>
              <a:rPr lang="en-US" altLang="ko-KR" dirty="0"/>
              <a:t>, </a:t>
            </a:r>
            <a:r>
              <a:rPr lang="ko-KR" altLang="en-US" dirty="0"/>
              <a:t>장애물의 위치를 </a:t>
            </a:r>
            <a:r>
              <a:rPr lang="en-US" altLang="ko-KR" dirty="0"/>
              <a:t>PDDL</a:t>
            </a:r>
            <a:r>
              <a:rPr lang="ko-KR" altLang="en-US" dirty="0"/>
              <a:t>에 넣지는 않는다</a:t>
            </a:r>
            <a:r>
              <a:rPr lang="en-US" altLang="ko-KR" dirty="0"/>
              <a:t>. (</a:t>
            </a:r>
            <a:r>
              <a:rPr lang="ko-KR" altLang="en-US" dirty="0" err="1"/>
              <a:t>미구현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슬라이드에서 보신 라이더 테스트와 </a:t>
            </a:r>
            <a:r>
              <a:rPr lang="en-US" altLang="ko-KR" dirty="0" err="1"/>
              <a:t>Rviz</a:t>
            </a:r>
            <a:r>
              <a:rPr lang="ko-KR" altLang="en-US" dirty="0"/>
              <a:t>에서 </a:t>
            </a:r>
            <a:r>
              <a:rPr lang="en-US" altLang="ko-KR" dirty="0"/>
              <a:t>Mapping</a:t>
            </a:r>
            <a:r>
              <a:rPr lang="ko-KR" altLang="en-US" dirty="0"/>
              <a:t>된 모습입니다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7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 그림은 </a:t>
            </a:r>
            <a:r>
              <a:rPr lang="en-US" altLang="ko-KR" dirty="0"/>
              <a:t>PDDL </a:t>
            </a:r>
            <a:r>
              <a:rPr lang="ko-KR" altLang="en-US" dirty="0"/>
              <a:t>결과에서 명령으로 이어지는 과정입니다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서버에서 명령이 주어진다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Roomba : Roomba</a:t>
            </a:r>
            <a:r>
              <a:rPr lang="ko-KR" altLang="en-US" dirty="0"/>
              <a:t>의 실시간 정보를 갖고 있는 </a:t>
            </a:r>
            <a:r>
              <a:rPr lang="en-US" altLang="ko-KR" dirty="0"/>
              <a:t>Class.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Planning : PDDL </a:t>
            </a:r>
            <a:r>
              <a:rPr lang="ko-KR" altLang="en-US" dirty="0"/>
              <a:t>결과를 명령어로 변환 시키는 </a:t>
            </a:r>
            <a:r>
              <a:rPr lang="en-US" altLang="ko-KR" dirty="0"/>
              <a:t>Class.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두 개의 </a:t>
            </a:r>
            <a:r>
              <a:rPr lang="en-US" altLang="ko-KR" dirty="0" err="1"/>
              <a:t>Contorller</a:t>
            </a:r>
            <a:r>
              <a:rPr lang="ko-KR" altLang="en-US" dirty="0"/>
              <a:t>를 결합해서 최종적으로 </a:t>
            </a:r>
            <a:r>
              <a:rPr lang="en-US" altLang="ko-KR" dirty="0"/>
              <a:t>Turn Left/Right , Go Straight </a:t>
            </a:r>
            <a:r>
              <a:rPr lang="ko-KR" altLang="en-US" dirty="0"/>
              <a:t>명령을 섞어서 출력한다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 명령이 </a:t>
            </a:r>
            <a:r>
              <a:rPr lang="en-US" altLang="ko-KR" dirty="0"/>
              <a:t>Gazebo </a:t>
            </a:r>
            <a:r>
              <a:rPr lang="ko-KR" altLang="en-US" dirty="0"/>
              <a:t>에서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3*3 </a:t>
            </a:r>
            <a:r>
              <a:rPr lang="ko-KR" altLang="en-US" dirty="0"/>
              <a:t>문제는 거의 진행되었습니다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3*3 </a:t>
            </a:r>
            <a:r>
              <a:rPr lang="ko-KR" altLang="en-US" dirty="0"/>
              <a:t>문제를 여러 개의 </a:t>
            </a:r>
            <a:r>
              <a:rPr lang="ko-KR" altLang="en-US" dirty="0" err="1"/>
              <a:t>룸바가</a:t>
            </a:r>
            <a:r>
              <a:rPr lang="ko-KR" altLang="en-US" dirty="0"/>
              <a:t> 목적지를 찾아가는 문제로 변형하는 것은 어렵지 </a:t>
            </a:r>
            <a:r>
              <a:rPr lang="ko-KR" altLang="en-US" dirty="0" err="1"/>
              <a:t>않아보입니다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어려움이 예상되는 문제는 카메라를 이용해서 로봇의 실시간 위치를 받아오는 것으로 예상됩니다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3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룸바</a:t>
            </a:r>
            <a:r>
              <a:rPr lang="ko-KR" altLang="en-US" dirty="0"/>
              <a:t> 구입 계획</a:t>
            </a:r>
            <a:endParaRPr lang="en-US" altLang="ko-KR" dirty="0"/>
          </a:p>
          <a:p>
            <a:r>
              <a:rPr lang="ko-KR" altLang="en-US" dirty="0" err="1"/>
              <a:t>라즈베리</a:t>
            </a:r>
            <a:r>
              <a:rPr lang="ko-KR" altLang="en-US"/>
              <a:t> 파이 진행상황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9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위쪽을 보시면 타일 퍼즐이 있습니다</a:t>
            </a:r>
            <a:endParaRPr lang="en-US" altLang="ko-KR" dirty="0"/>
          </a:p>
          <a:p>
            <a:r>
              <a:rPr lang="ko-KR" altLang="en-US" dirty="0"/>
              <a:t>그 아래에 일렬로 퍼즐의 위에서부터 나열한 순열이 있습니다</a:t>
            </a:r>
            <a:endParaRPr lang="en-US" altLang="ko-KR" dirty="0"/>
          </a:p>
          <a:p>
            <a:r>
              <a:rPr lang="ko-KR" altLang="en-US" dirty="0" err="1"/>
              <a:t>도치란</a:t>
            </a:r>
            <a:r>
              <a:rPr lang="ko-KR" altLang="en-US" dirty="0"/>
              <a:t> 임의로 한 쌍의 숫자를 골랐을 때 내림차순인 경우를 뜻합니다</a:t>
            </a:r>
            <a:endParaRPr lang="en-US" altLang="ko-KR" dirty="0"/>
          </a:p>
          <a:p>
            <a:r>
              <a:rPr lang="ko-KR" altLang="en-US" dirty="0"/>
              <a:t>지금은 모든 쌍이 오름차순이기 때문에 총 도치는 </a:t>
            </a:r>
            <a:r>
              <a:rPr lang="en-US" altLang="ko-KR" dirty="0"/>
              <a:t>0 </a:t>
            </a:r>
            <a:r>
              <a:rPr lang="ko-KR" altLang="en-US" dirty="0"/>
              <a:t>이죠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ko-KR" altLang="en-US" dirty="0"/>
              <a:t>를 가로로 한번 움직였습니다</a:t>
            </a:r>
            <a:r>
              <a:rPr lang="en-US" altLang="ko-KR" dirty="0"/>
              <a:t>. </a:t>
            </a:r>
            <a:r>
              <a:rPr lang="ko-KR" altLang="en-US" dirty="0"/>
              <a:t>순열에 변화는 없죠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이번에는 </a:t>
            </a:r>
            <a:r>
              <a:rPr lang="en-US" altLang="ko-KR" dirty="0"/>
              <a:t>6</a:t>
            </a:r>
            <a:r>
              <a:rPr lang="ko-KR" altLang="en-US" dirty="0"/>
              <a:t>을 세로로 움직였습니다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순열에 변화가 생겼죠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6</a:t>
            </a:r>
            <a:r>
              <a:rPr lang="ko-KR" altLang="en-US" dirty="0"/>
              <a:t>과</a:t>
            </a:r>
            <a:r>
              <a:rPr lang="en-US" altLang="ko-KR" dirty="0"/>
              <a:t> 4</a:t>
            </a:r>
            <a:r>
              <a:rPr lang="ko-KR" altLang="en-US" dirty="0"/>
              <a:t>에서 도치가 일어나고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6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에서 도치가 일어나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총 </a:t>
            </a:r>
            <a:r>
              <a:rPr lang="ko-KR" altLang="en-US" dirty="0" err="1"/>
              <a:t>도치량은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만큼 늘어났습니다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이번에는 </a:t>
            </a:r>
            <a:r>
              <a:rPr lang="en-US" altLang="ko-KR" dirty="0"/>
              <a:t>7</a:t>
            </a:r>
            <a:r>
              <a:rPr lang="ko-KR" altLang="en-US" dirty="0"/>
              <a:t>을 가로로 </a:t>
            </a:r>
            <a:r>
              <a:rPr lang="en-US" altLang="ko-KR" dirty="0"/>
              <a:t>4</a:t>
            </a:r>
            <a:r>
              <a:rPr lang="ko-KR" altLang="en-US" dirty="0"/>
              <a:t>를 세로로 움직였습니다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가로로 움직일 때는 순열에 변화가 없고 세로로 움직이면서 이 박스 안에 순열에 변화가 생깁니다</a:t>
            </a:r>
            <a:r>
              <a:rPr lang="en-US" altLang="ko-KR" dirty="0"/>
              <a:t>. </a:t>
            </a:r>
            <a:r>
              <a:rPr lang="ko-KR" altLang="en-US" dirty="0"/>
              <a:t>지금은 박스 안에 도치가 없어요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ko-KR" altLang="en-US" dirty="0"/>
              <a:t>를 옮기고 놨더니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5</a:t>
            </a:r>
            <a:r>
              <a:rPr lang="ko-KR" altLang="en-US" dirty="0"/>
              <a:t>랑 </a:t>
            </a:r>
            <a:r>
              <a:rPr lang="en-US" altLang="ko-KR" dirty="0"/>
              <a:t>4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/>
              <a:t>7</a:t>
            </a:r>
            <a:r>
              <a:rPr lang="ko-KR" altLang="en-US" dirty="0"/>
              <a:t>이랑 </a:t>
            </a:r>
            <a:r>
              <a:rPr lang="en-US" altLang="ko-KR" dirty="0"/>
              <a:t>4 </a:t>
            </a:r>
            <a:r>
              <a:rPr lang="ko-KR" altLang="en-US" dirty="0"/>
              <a:t>가 도치가 생겼어요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그래서 총 </a:t>
            </a:r>
            <a:r>
              <a:rPr lang="ko-KR" altLang="en-US" dirty="0" err="1"/>
              <a:t>도치량은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더해서 </a:t>
            </a:r>
            <a:r>
              <a:rPr lang="en-US" altLang="ko-KR" dirty="0"/>
              <a:t>4</a:t>
            </a:r>
            <a:r>
              <a:rPr lang="ko-KR" altLang="en-US" dirty="0"/>
              <a:t>가 됐습니다</a:t>
            </a:r>
            <a:r>
              <a:rPr lang="en-US" altLang="ko-KR" dirty="0"/>
              <a:t>. </a:t>
            </a:r>
            <a:r>
              <a:rPr lang="ko-KR" altLang="en-US" dirty="0"/>
              <a:t>핵심은 도치에 변화는 움직인 숫자와 떠밀린 두 숫자를 쌍으로</a:t>
            </a:r>
            <a:r>
              <a:rPr lang="en-US" altLang="ko-KR" dirty="0"/>
              <a:t>, </a:t>
            </a:r>
            <a:r>
              <a:rPr lang="ko-KR" altLang="en-US" dirty="0"/>
              <a:t>두 경우 밖에 변화가 없어요</a:t>
            </a:r>
            <a:r>
              <a:rPr lang="en-US" altLang="ko-KR" dirty="0"/>
              <a:t>, </a:t>
            </a:r>
            <a:r>
              <a:rPr lang="ko-KR" altLang="en-US" dirty="0"/>
              <a:t>대신 두 경우는 무조건 변해서 도치가 없었으면 </a:t>
            </a:r>
            <a:r>
              <a:rPr lang="en-US" altLang="ko-KR" dirty="0"/>
              <a:t>2</a:t>
            </a:r>
            <a:r>
              <a:rPr lang="ko-KR" altLang="en-US" dirty="0"/>
              <a:t>개로</a:t>
            </a:r>
            <a:r>
              <a:rPr lang="en-US" altLang="ko-KR" dirty="0"/>
              <a:t>, 2</a:t>
            </a:r>
            <a:r>
              <a:rPr lang="ko-KR" altLang="en-US" dirty="0"/>
              <a:t>개 였으면 없어지고</a:t>
            </a:r>
            <a:r>
              <a:rPr lang="en-US" altLang="ko-KR" dirty="0"/>
              <a:t>, </a:t>
            </a:r>
            <a:r>
              <a:rPr lang="ko-KR" altLang="en-US" dirty="0"/>
              <a:t>한 개 였으면 반대쪽 한 개만 도치되면서 총 </a:t>
            </a:r>
            <a:r>
              <a:rPr lang="ko-KR" altLang="en-US" dirty="0" err="1"/>
              <a:t>도치량에는</a:t>
            </a:r>
            <a:r>
              <a:rPr lang="ko-KR" altLang="en-US" dirty="0"/>
              <a:t> 변화가 없어요</a:t>
            </a:r>
            <a:r>
              <a:rPr lang="en-US" altLang="ko-KR" dirty="0"/>
              <a:t>, </a:t>
            </a:r>
            <a:r>
              <a:rPr lang="ko-KR" altLang="en-US" dirty="0"/>
              <a:t>그래서 퍼즐에서 타일을 움직이면 총 도치의 변화량은 </a:t>
            </a:r>
            <a:r>
              <a:rPr lang="en-US" altLang="ko-KR" dirty="0"/>
              <a:t>2</a:t>
            </a:r>
            <a:r>
              <a:rPr lang="ko-KR" altLang="en-US" dirty="0"/>
              <a:t>개 던가 없어요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2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이를 바탕을 알 수 있는게 도치가 없는 퍼즐에서 도치가 한 개인 퍼즐로 변할 수는 없어요</a:t>
            </a:r>
            <a:endParaRPr lang="en-US" altLang="ko-KR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/>
              <a:t>결론적으로 짝수 그룹은 그 안에서</a:t>
            </a:r>
            <a:r>
              <a:rPr lang="en-US" altLang="ko-KR"/>
              <a:t>, </a:t>
            </a:r>
            <a:r>
              <a:rPr lang="ko-KR" altLang="en-US"/>
              <a:t>홀수 그룹도 그 안에서 밖에 변할 수가 없다는 거죠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2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인터페이스 입니다</a:t>
            </a:r>
            <a:r>
              <a:rPr lang="en-US" altLang="ko-KR" dirty="0"/>
              <a:t>. </a:t>
            </a:r>
            <a:r>
              <a:rPr lang="ko-KR" altLang="en-US" dirty="0"/>
              <a:t>사용 할 하드웨어로는 </a:t>
            </a:r>
            <a:endParaRPr lang="en-US" altLang="ko-KR" dirty="0"/>
          </a:p>
          <a:p>
            <a:r>
              <a:rPr lang="ko-KR" altLang="en-US" dirty="0"/>
              <a:t>서버 컴퓨터</a:t>
            </a:r>
            <a:r>
              <a:rPr lang="en-US" altLang="ko-KR" dirty="0"/>
              <a:t>,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, </a:t>
            </a:r>
            <a:r>
              <a:rPr lang="ko-KR" altLang="en-US" dirty="0" err="1"/>
              <a:t>라즈베리</a:t>
            </a:r>
            <a:r>
              <a:rPr lang="ko-KR" altLang="en-US" dirty="0"/>
              <a:t> 파이 카메라</a:t>
            </a:r>
            <a:r>
              <a:rPr lang="en-US" altLang="ko-KR" dirty="0"/>
              <a:t>, </a:t>
            </a:r>
            <a:r>
              <a:rPr lang="ko-KR" altLang="en-US" dirty="0" err="1"/>
              <a:t>룸바</a:t>
            </a:r>
            <a:r>
              <a:rPr lang="ko-KR" altLang="en-US" dirty="0"/>
              <a:t> 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서버와 </a:t>
            </a:r>
            <a:r>
              <a:rPr lang="ko-KR" altLang="en-US" dirty="0" err="1"/>
              <a:t>룸바</a:t>
            </a:r>
            <a:r>
              <a:rPr lang="ko-KR" altLang="en-US" dirty="0"/>
              <a:t> </a:t>
            </a:r>
            <a:r>
              <a:rPr lang="ko-KR" altLang="en-US" dirty="0" err="1"/>
              <a:t>플러그인은</a:t>
            </a:r>
            <a:r>
              <a:rPr lang="ko-KR" altLang="en-US" baseline="0" dirty="0"/>
              <a:t> </a:t>
            </a:r>
            <a:r>
              <a:rPr lang="en-US" altLang="ko-KR" dirty="0" err="1"/>
              <a:t>rosNodejs</a:t>
            </a:r>
            <a:r>
              <a:rPr lang="ko-KR" altLang="en-US" dirty="0"/>
              <a:t>를 이용해 클라이언트</a:t>
            </a:r>
            <a:r>
              <a:rPr lang="en-US" altLang="ko-KR" dirty="0"/>
              <a:t>-</a:t>
            </a:r>
            <a:r>
              <a:rPr lang="ko-KR" altLang="en-US" dirty="0"/>
              <a:t>서버 통신을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플러그인과 </a:t>
            </a:r>
            <a:r>
              <a:rPr lang="ko-KR" altLang="en-US" dirty="0" err="1"/>
              <a:t>룸바</a:t>
            </a:r>
            <a:r>
              <a:rPr lang="ko-KR" altLang="en-US" dirty="0"/>
              <a:t> 드라이버 간엔 </a:t>
            </a:r>
            <a:r>
              <a:rPr lang="en-US" altLang="ko-KR" dirty="0" err="1"/>
              <a:t>Ros</a:t>
            </a:r>
            <a:r>
              <a:rPr lang="ko-KR" altLang="en-US" dirty="0"/>
              <a:t>의 </a:t>
            </a:r>
            <a:r>
              <a:rPr lang="en-US" altLang="ko-KR" dirty="0"/>
              <a:t>Pub-Sub </a:t>
            </a:r>
            <a:r>
              <a:rPr lang="ko-KR" altLang="en-US" dirty="0"/>
              <a:t>통신을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파이는 </a:t>
            </a:r>
            <a:endParaRPr lang="en-US" altLang="ko-KR" dirty="0"/>
          </a:p>
          <a:p>
            <a:r>
              <a:rPr lang="ko-KR" altLang="en-US" dirty="0" err="1"/>
              <a:t>룸바와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적외선</a:t>
            </a:r>
            <a:r>
              <a:rPr lang="en-US" altLang="ko-KR" dirty="0"/>
              <a:t>,</a:t>
            </a:r>
            <a:r>
              <a:rPr lang="ko-KR" altLang="en-US" dirty="0"/>
              <a:t>모터 속도</a:t>
            </a:r>
            <a:r>
              <a:rPr lang="en-US" altLang="ko-KR" dirty="0"/>
              <a:t>, Yaw</a:t>
            </a:r>
            <a:r>
              <a:rPr lang="en-US" altLang="ko-KR" baseline="0" dirty="0"/>
              <a:t> </a:t>
            </a:r>
            <a:r>
              <a:rPr lang="ko-KR" altLang="en-US" baseline="0" dirty="0"/>
              <a:t>회전축 값을 받아 오고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카메라로 </a:t>
            </a:r>
            <a:r>
              <a:rPr lang="ko-KR" altLang="en-US" baseline="0" dirty="0" err="1"/>
              <a:t>부터</a:t>
            </a:r>
            <a:r>
              <a:rPr lang="ko-KR" altLang="en-US" baseline="0" dirty="0"/>
              <a:t> 이미지 영상 배열을 받아 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모터 속도와 </a:t>
            </a:r>
            <a:r>
              <a:rPr lang="en-US" altLang="ko-KR" baseline="0" dirty="0"/>
              <a:t>Yaw </a:t>
            </a:r>
            <a:r>
              <a:rPr lang="ko-KR" altLang="en-US" baseline="0" dirty="0"/>
              <a:t>센서 값을 이용해 로봇이 명령해준 대로 움직이는 지 알 수 있으며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플러그인은</a:t>
            </a:r>
            <a:r>
              <a:rPr lang="ko-KR" altLang="en-US" baseline="0" dirty="0"/>
              <a:t> 최고 속도를 유지하면서 </a:t>
            </a:r>
            <a:r>
              <a:rPr lang="en-US" altLang="ko-KR" baseline="0" dirty="0"/>
              <a:t>PID </a:t>
            </a:r>
            <a:r>
              <a:rPr lang="ko-KR" altLang="en-US" baseline="0" dirty="0"/>
              <a:t>컨트롤을 이용해 목표 지점까지 갈 수 있도록 해줍니다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OpenCV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라이브러리를 이용해 카메라 모듈에 접근 및 영상 데이터를 얻어 오며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바닥의 배열 번호를 인식해 자신의 위치를 판단할 수 있으며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룸바에</a:t>
            </a:r>
            <a:r>
              <a:rPr lang="ko-KR" altLang="en-US" dirty="0"/>
              <a:t> 부착 된 색종이를 판별 해 타 </a:t>
            </a:r>
            <a:r>
              <a:rPr lang="ko-KR" altLang="en-US" dirty="0" err="1"/>
              <a:t>룸바</a:t>
            </a:r>
            <a:r>
              <a:rPr lang="ko-KR" altLang="en-US" dirty="0"/>
              <a:t> 기종에 대한 </a:t>
            </a:r>
            <a:r>
              <a:rPr lang="en-US" altLang="ko-KR" dirty="0"/>
              <a:t>Motion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처리를 할 수 있도록 합니다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IR</a:t>
            </a:r>
            <a:r>
              <a:rPr lang="en-US" altLang="ko-KR" baseline="0" dirty="0"/>
              <a:t> </a:t>
            </a:r>
            <a:r>
              <a:rPr lang="ko-KR" altLang="en-US" baseline="0" dirty="0"/>
              <a:t>적외선 센서는 장애물을 인식하는데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룸바</a:t>
            </a:r>
            <a:r>
              <a:rPr lang="ko-KR" altLang="en-US" baseline="0" dirty="0"/>
              <a:t> 기종은 장애물로 인식하면 안되기 때문입니다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0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9" y="1589090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9" y="1589090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9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4" y="2265365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4" y="2265365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9" y="1836740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9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9" y="1836740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4" y="2582865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9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40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116632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9" y="0"/>
            <a:ext cx="720000" cy="11520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628C-0D28-48C5-9CD3-4DC0D818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756CD-7A7A-4A09-8F79-F18461F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1CD59-2CFC-4BDA-AFD4-F4E1D14A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DD70-C419-4351-AAD9-E77557AB10A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EB0FA-06D1-4F63-8C3B-F2AC5D74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5EBC8-9D32-4322-A392-C358752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8B1-7D57-4987-A1E4-D8789DC39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73B65-3DEC-4701-BD35-B68CD1CB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398EF-BEA2-4AE8-81A8-A03C8856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3A69-E537-45D9-A80C-C78D3A80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DD70-C419-4351-AAD9-E77557AB10A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EBB3D-B7E0-416F-B8F7-6AFD8F4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2D1A4-3275-4845-B89C-CE4C0A5A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8B1-7D57-4987-A1E4-D8789DC39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8" r:id="rId3"/>
    <p:sldLayoutId id="2147485302" r:id="rId4"/>
    <p:sldLayoutId id="2147485319" r:id="rId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4675" y="3138170"/>
            <a:ext cx="6216650" cy="2294890"/>
            <a:chOff x="574675" y="3138170"/>
            <a:chExt cx="6216650" cy="2294890"/>
          </a:xfrm>
        </p:grpSpPr>
        <p:sp>
          <p:nvSpPr>
            <p:cNvPr id="10243" name="TextBox 5"/>
            <p:cNvSpPr txBox="1">
              <a:spLocks/>
            </p:cNvSpPr>
            <p:nvPr/>
          </p:nvSpPr>
          <p:spPr bwMode="auto">
            <a:xfrm>
              <a:off x="574675" y="3138170"/>
              <a:ext cx="5039360" cy="785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500" b="1" strike="noStrike" cap="none" spc="-150" dirty="0">
                  <a:solidFill>
                    <a:srgbClr val="7DD5C9"/>
                  </a:solidFill>
                  <a:latin typeface="맑은 고딕" charset="0"/>
                  <a:ea typeface="맑은 고딕" charset="0"/>
                </a:rPr>
                <a:t>산학프로젝트</a:t>
              </a:r>
              <a:endParaRPr lang="ko-KR" altLang="en-US" sz="4500" b="1" strike="noStrike" cap="none" dirty="0">
                <a:solidFill>
                  <a:srgbClr val="7DD5C9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4" name="TextBox 5"/>
            <p:cNvSpPr txBox="1">
              <a:spLocks/>
            </p:cNvSpPr>
            <p:nvPr/>
          </p:nvSpPr>
          <p:spPr bwMode="auto">
            <a:xfrm>
              <a:off x="574675" y="3691890"/>
              <a:ext cx="6217285" cy="101600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b="0" strike="noStrike" cap="none" spc="-150" dirty="0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AI Planning</a:t>
              </a:r>
              <a:endParaRPr lang="ko-KR" altLang="en-US" sz="6000" b="0" strike="noStrike" cap="none" dirty="0">
                <a:solidFill>
                  <a:srgbClr val="4591F2"/>
                </a:solidFill>
                <a:latin typeface="Arial Black" charset="0"/>
                <a:ea typeface="Arial Black" charset="0"/>
              </a:endParaRPr>
            </a:p>
          </p:txBody>
        </p:sp>
        <p:sp>
          <p:nvSpPr>
            <p:cNvPr id="10242" name="제목 2"/>
            <p:cNvSpPr txBox="1">
              <a:spLocks/>
            </p:cNvSpPr>
            <p:nvPr/>
          </p:nvSpPr>
          <p:spPr bwMode="auto">
            <a:xfrm>
              <a:off x="574675" y="4811395"/>
              <a:ext cx="5039360" cy="3689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팀</a:t>
              </a:r>
              <a:r>
                <a:rPr lang="en-US" altLang="ko-KR" sz="1800" b="1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</a:rPr>
                <a:t> </a:t>
              </a:r>
              <a:r>
                <a:rPr lang="en-US" altLang="ko-KR" sz="1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소프트온넷</a:t>
              </a:r>
              <a:endParaRPr lang="ko-KR" altLang="en-US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>
              <a:off x="574675" y="5156200"/>
              <a:ext cx="3296285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3284855"/>
              <a:ext cx="323850" cy="212534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3500000" flipH="1">
            <a:off x="5109845" y="3299460"/>
            <a:ext cx="474345" cy="646430"/>
            <a:chOff x="5109845" y="3299460"/>
            <a:chExt cx="474345" cy="646430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5143500" y="3463925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109845" y="3298825"/>
              <a:ext cx="406400" cy="177800"/>
              <a:chOff x="5109845" y="3298825"/>
              <a:chExt cx="406400" cy="177800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5108575" y="347662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5313680" y="3299460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5179695" y="3355975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5443220" y="3477260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5389245" y="3354705"/>
                <a:ext cx="49530" cy="46990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1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1005205" y="475742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Raspberry</a:t>
            </a: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Roomba / Raspberry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제목 2"/>
          <p:cNvSpPr txBox="1">
            <a:spLocks/>
          </p:cNvSpPr>
          <p:nvPr/>
        </p:nvSpPr>
        <p:spPr bwMode="auto">
          <a:xfrm>
            <a:off x="1040765" y="170053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Roomba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F064EFFE-CC75-4387-A28B-C7DE5E948BC1}"/>
              </a:ext>
            </a:extLst>
          </p:cNvPr>
          <p:cNvSpPr txBox="1">
            <a:spLocks/>
          </p:cNvSpPr>
          <p:nvPr/>
        </p:nvSpPr>
        <p:spPr bwMode="auto">
          <a:xfrm>
            <a:off x="2014855" y="5584825"/>
            <a:ext cx="47282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개별 진행상황에서 상세히 기술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E99EF7-2C93-469A-8BA0-B09C477D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2357755"/>
            <a:ext cx="77057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1CD2143-0D9D-478D-AA8E-5B93D828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944584"/>
            <a:ext cx="1103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6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02.</a:t>
            </a:r>
            <a:endParaRPr lang="ko-KR" altLang="ko-KR" sz="3600" dirty="0">
              <a:solidFill>
                <a:srgbClr val="7DD5C9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A89F0B-BE49-40CF-87C3-E3CE3268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968136"/>
            <a:ext cx="3757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 프레임워크</a:t>
            </a:r>
            <a:endParaRPr kumimoji="0" lang="ko-KR" altLang="ko-KR" sz="2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서비스 </a:t>
            </a:r>
            <a:r>
              <a:rPr lang="en-US" altLang="ko-KR" dirty="0"/>
              <a:t>Framework</a:t>
            </a:r>
            <a:endParaRPr lang="ko-KR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15" y="1268730"/>
            <a:ext cx="8928735" cy="5400675"/>
            <a:chOff x="107315" y="1268730"/>
            <a:chExt cx="8928735" cy="5400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A99A9D1-2411-461D-B471-B028F16061C9}"/>
                </a:ext>
              </a:extLst>
            </p:cNvPr>
            <p:cNvSpPr/>
            <p:nvPr/>
          </p:nvSpPr>
          <p:spPr>
            <a:xfrm>
              <a:off x="3815715" y="3408680"/>
              <a:ext cx="2173605" cy="106045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client-</a:t>
              </a:r>
              <a:r>
                <a:rPr lang="en-US" altLang="ko-KR" dirty="0" err="1"/>
                <a:t>nodeJS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7F0CC00-7548-4435-819B-1E2CB4ACC77D}"/>
                </a:ext>
              </a:extLst>
            </p:cNvPr>
            <p:cNvSpPr/>
            <p:nvPr/>
          </p:nvSpPr>
          <p:spPr>
            <a:xfrm>
              <a:off x="6247765" y="3409315"/>
              <a:ext cx="1602105" cy="106045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Ros </a:t>
              </a:r>
              <a:r>
                <a:rPr lang="ko-KR" altLang="en-US" dirty="0"/>
                <a:t>통신 </a:t>
              </a:r>
              <a:r>
                <a:rPr lang="en-US" altLang="ko-KR" dirty="0"/>
                <a:t>program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A326222-390B-45F6-8AEA-6C0444EBFB34}"/>
                </a:ext>
              </a:extLst>
            </p:cNvPr>
            <p:cNvSpPr/>
            <p:nvPr/>
          </p:nvSpPr>
          <p:spPr>
            <a:xfrm>
              <a:off x="6456045" y="5335905"/>
              <a:ext cx="1186180" cy="82359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Robot Driver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4714C53-38A4-4654-A665-D9FBA2ACA5E2}"/>
                </a:ext>
              </a:extLst>
            </p:cNvPr>
            <p:cNvSpPr/>
            <p:nvPr/>
          </p:nvSpPr>
          <p:spPr>
            <a:xfrm>
              <a:off x="7849870" y="5385435"/>
              <a:ext cx="1186180" cy="76009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Robot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0526362-7CB3-4FE3-AC61-9FFA77C73F7F}"/>
                </a:ext>
              </a:extLst>
            </p:cNvPr>
            <p:cNvSpPr/>
            <p:nvPr/>
          </p:nvSpPr>
          <p:spPr>
            <a:xfrm>
              <a:off x="1889760" y="5128260"/>
              <a:ext cx="1791335" cy="14674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Ai Planning Core Program(PDDL)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BDAFFF-F87E-4AE3-AD48-592D1B404A00}"/>
                </a:ext>
              </a:extLst>
            </p:cNvPr>
            <p:cNvSpPr/>
            <p:nvPr/>
          </p:nvSpPr>
          <p:spPr>
            <a:xfrm>
              <a:off x="107315" y="5054600"/>
              <a:ext cx="1471930" cy="161480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Result Processing Program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js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D667637-9C59-46A3-B8F7-7E9F4D0B9CC0}"/>
                </a:ext>
              </a:extLst>
            </p:cNvPr>
            <p:cNvSpPr/>
            <p:nvPr/>
          </p:nvSpPr>
          <p:spPr>
            <a:xfrm>
              <a:off x="2074545" y="1268730"/>
              <a:ext cx="1421130" cy="130873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Client Display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(web)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BE2371A-1A3B-4DB4-95E2-F678CFB6A37F}"/>
                </a:ext>
              </a:extLst>
            </p:cNvPr>
            <p:cNvSpPr/>
            <p:nvPr/>
          </p:nvSpPr>
          <p:spPr>
            <a:xfrm>
              <a:off x="2074545" y="3284220"/>
              <a:ext cx="1421130" cy="130873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nodeJS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C0FDC87-2EE6-410C-85DE-D92576F927BB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2785110" y="2577465"/>
              <a:ext cx="0" cy="7067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9FE73D8-09E9-4A99-975A-AF84B3EED782}"/>
                </a:ext>
              </a:extLst>
            </p:cNvPr>
            <p:cNvCxnSpPr>
              <a:stCxn id="47" idx="2"/>
              <a:endCxn id="44" idx="0"/>
            </p:cNvCxnSpPr>
            <p:nvPr/>
          </p:nvCxnSpPr>
          <p:spPr>
            <a:xfrm flipH="1">
              <a:off x="2785110" y="4592955"/>
              <a:ext cx="0" cy="5353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F6B641F-2B5A-4C03-AADA-39090E9C865D}"/>
                </a:ext>
              </a:extLst>
            </p:cNvPr>
            <p:cNvCxnSpPr>
              <a:stCxn id="44" idx="1"/>
              <a:endCxn id="45" idx="3"/>
            </p:cNvCxnSpPr>
            <p:nvPr/>
          </p:nvCxnSpPr>
          <p:spPr>
            <a:xfrm flipH="1">
              <a:off x="1579245" y="5861685"/>
              <a:ext cx="30988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12">
              <a:extLst>
                <a:ext uri="{FF2B5EF4-FFF2-40B4-BE49-F238E27FC236}">
                  <a16:creationId xmlns:a16="http://schemas.microsoft.com/office/drawing/2014/main" id="{6C7A229C-3BAB-43FE-9937-6FF6968F0175}"/>
                </a:ext>
              </a:extLst>
            </p:cNvPr>
            <p:cNvCxnSpPr>
              <a:stCxn id="45" idx="0"/>
              <a:endCxn id="47" idx="1"/>
            </p:cNvCxnSpPr>
            <p:nvPr/>
          </p:nvCxnSpPr>
          <p:spPr>
            <a:xfrm rot="5400000" flipH="1" flipV="1">
              <a:off x="901065" y="3881120"/>
              <a:ext cx="1115695" cy="1231265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8F93BB0-9772-46AC-A64C-50059DA26573}"/>
                </a:ext>
              </a:extLst>
            </p:cNvPr>
            <p:cNvCxnSpPr>
              <a:stCxn id="47" idx="3"/>
              <a:endCxn id="40" idx="1"/>
            </p:cNvCxnSpPr>
            <p:nvPr/>
          </p:nvCxnSpPr>
          <p:spPr>
            <a:xfrm flipV="1">
              <a:off x="3495675" y="3938270"/>
              <a:ext cx="3200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D4539F9-47D2-45E9-9212-B5A098BADAC3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5989320" y="3938270"/>
              <a:ext cx="258445" cy="127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24F2D79-A161-4F94-91A3-1C8D2E84CCAD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 flipH="1">
              <a:off x="7049135" y="4469765"/>
              <a:ext cx="0" cy="86614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C28335C-EEA3-4580-8368-1B7EF5537716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7642225" y="5748020"/>
              <a:ext cx="208280" cy="177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35">
              <a:extLst>
                <a:ext uri="{FF2B5EF4-FFF2-40B4-BE49-F238E27FC236}">
                  <a16:creationId xmlns:a16="http://schemas.microsoft.com/office/drawing/2014/main" id="{74B6E582-005E-4D5D-B5C0-A9B14E7DE0BA}"/>
                </a:ext>
              </a:extLst>
            </p:cNvPr>
            <p:cNvCxnSpPr>
              <a:stCxn id="43" idx="0"/>
              <a:endCxn id="41" idx="3"/>
            </p:cNvCxnSpPr>
            <p:nvPr/>
          </p:nvCxnSpPr>
          <p:spPr>
            <a:xfrm rot="16200000" flipV="1">
              <a:off x="7423785" y="4366260"/>
              <a:ext cx="1445895" cy="593090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AA22F1B-823A-4054-B087-0E790496FE26}"/>
                </a:ext>
              </a:extLst>
            </p:cNvPr>
            <p:cNvCxnSpPr/>
            <p:nvPr/>
          </p:nvCxnSpPr>
          <p:spPr>
            <a:xfrm flipH="1">
              <a:off x="5989320" y="4169410"/>
              <a:ext cx="258445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E08AC1-3365-40BC-9A9B-0022D13068C7}"/>
                </a:ext>
              </a:extLst>
            </p:cNvPr>
            <p:cNvCxnSpPr/>
            <p:nvPr/>
          </p:nvCxnSpPr>
          <p:spPr>
            <a:xfrm flipH="1">
              <a:off x="3495675" y="4169410"/>
              <a:ext cx="32004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FA8AD69-E234-4638-B337-5CA79F15174F}"/>
                </a:ext>
              </a:extLst>
            </p:cNvPr>
            <p:cNvCxnSpPr/>
            <p:nvPr/>
          </p:nvCxnSpPr>
          <p:spPr>
            <a:xfrm flipV="1">
              <a:off x="3122295" y="2577465"/>
              <a:ext cx="0" cy="7067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/>
          <p:cNvSpPr/>
          <p:nvPr/>
        </p:nvSpPr>
        <p:spPr>
          <a:xfrm>
            <a:off x="45720" y="1124585"/>
            <a:ext cx="3681095" cy="5616575"/>
          </a:xfrm>
          <a:prstGeom prst="roundRect">
            <a:avLst>
              <a:gd name="adj" fmla="val 427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      서버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26815" y="3213100"/>
            <a:ext cx="5309870" cy="3456305"/>
          </a:xfrm>
          <a:prstGeom prst="roundRect">
            <a:avLst>
              <a:gd name="adj" fmla="val 8153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          로봇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1CD2143-0D9D-478D-AA8E-5B93D828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2906580"/>
            <a:ext cx="1103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6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03.</a:t>
            </a:r>
            <a:endParaRPr lang="ko-KR" altLang="ko-KR" sz="3600" dirty="0">
              <a:solidFill>
                <a:srgbClr val="7DD5C9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A89F0B-BE49-40CF-87C3-E3CE3268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2979712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구성원별 상세 기여 내용</a:t>
            </a:r>
            <a:endParaRPr kumimoji="0" lang="ko-KR" altLang="ko-KR" sz="2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7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김민수 </a:t>
            </a:r>
            <a:endParaRPr lang="ko-KR" altLang="ko-KR" dirty="0"/>
          </a:p>
        </p:txBody>
      </p:sp>
      <p:pic>
        <p:nvPicPr>
          <p:cNvPr id="15363" name="그림 15362" descr="C:/Users/alstn/AppData/Roaming/PolarisOffice/ETemp/12376_9002224/fImage47824665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25"/>
            <a:ext cx="9144635" cy="5137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1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박규영 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6E3DEF-70FB-4957-BE2B-4274AC4A0CD7}"/>
              </a:ext>
            </a:extLst>
          </p:cNvPr>
          <p:cNvSpPr/>
          <p:nvPr/>
        </p:nvSpPr>
        <p:spPr>
          <a:xfrm>
            <a:off x="6228184" y="2327024"/>
            <a:ext cx="209390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 Processing Program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19837B-ACFD-4046-B70B-E13A57FB7463}"/>
              </a:ext>
            </a:extLst>
          </p:cNvPr>
          <p:cNvSpPr/>
          <p:nvPr/>
        </p:nvSpPr>
        <p:spPr>
          <a:xfrm>
            <a:off x="116802" y="3566718"/>
            <a:ext cx="926594" cy="876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 Display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FF6DB-D189-43E3-9527-DE9F767FABE9}"/>
              </a:ext>
            </a:extLst>
          </p:cNvPr>
          <p:cNvSpPr/>
          <p:nvPr/>
        </p:nvSpPr>
        <p:spPr>
          <a:xfrm>
            <a:off x="3288210" y="1135317"/>
            <a:ext cx="1053796" cy="5055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Server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nodeJS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0106FC-680A-438A-A398-B80D6D41EAEB}"/>
              </a:ext>
            </a:extLst>
          </p:cNvPr>
          <p:cNvSpPr/>
          <p:nvPr/>
        </p:nvSpPr>
        <p:spPr>
          <a:xfrm>
            <a:off x="112052" y="5255274"/>
            <a:ext cx="926594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도입 페이지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35EE6C-EF76-44C1-9F0F-3A0682C9B9DF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75349" y="4443402"/>
            <a:ext cx="4750" cy="81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E8462C-37D9-4DBA-93ED-ACE26857DB3F}"/>
              </a:ext>
            </a:extLst>
          </p:cNvPr>
          <p:cNvSpPr/>
          <p:nvPr/>
        </p:nvSpPr>
        <p:spPr>
          <a:xfrm>
            <a:off x="1458369" y="5221552"/>
            <a:ext cx="926594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 페이지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F90872-6BCE-49F5-B299-9748AEBBB25D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580099" y="4443402"/>
            <a:ext cx="1341567" cy="7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59A437A-B0FE-462C-86D8-39E882532BB0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80099" y="4443402"/>
            <a:ext cx="2703361" cy="79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B0B8AD-4B7A-48D6-9A84-40195DF8F6F0}"/>
              </a:ext>
            </a:extLst>
          </p:cNvPr>
          <p:cNvSpPr/>
          <p:nvPr/>
        </p:nvSpPr>
        <p:spPr>
          <a:xfrm>
            <a:off x="2756562" y="5237037"/>
            <a:ext cx="1053796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시뮬레이션 페이지</a:t>
            </a:r>
            <a:r>
              <a:rPr lang="en-US" altLang="ko-KR" sz="1200" dirty="0">
                <a:solidFill>
                  <a:schemeClr val="bg1"/>
                </a:solidFill>
              </a:rPr>
              <a:t>(web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C81187-4FC8-4B56-9BF5-5258D8CE5A1C}"/>
              </a:ext>
            </a:extLst>
          </p:cNvPr>
          <p:cNvSpPr/>
          <p:nvPr/>
        </p:nvSpPr>
        <p:spPr>
          <a:xfrm>
            <a:off x="6207206" y="3380387"/>
            <a:ext cx="1325986" cy="876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 Planning Core Program(PDDL)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571201-DC1A-4FC2-AD0B-DAB4F6A982A9}"/>
              </a:ext>
            </a:extLst>
          </p:cNvPr>
          <p:cNvSpPr/>
          <p:nvPr/>
        </p:nvSpPr>
        <p:spPr>
          <a:xfrm>
            <a:off x="4680177" y="5213141"/>
            <a:ext cx="1099969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Domain.pddl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30940B1-7E6B-4AF9-9D60-570BDDCFEBF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5230162" y="4257071"/>
            <a:ext cx="1640037" cy="9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DF6C37-73DD-4E2C-AB2F-AB38FD14F3FC}"/>
              </a:ext>
            </a:extLst>
          </p:cNvPr>
          <p:cNvSpPr/>
          <p:nvPr/>
        </p:nvSpPr>
        <p:spPr>
          <a:xfrm>
            <a:off x="6307054" y="5255274"/>
            <a:ext cx="1126290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Problem.pddl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3854FE-ED76-47F6-A54F-9443211C3D7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6870199" y="4257071"/>
            <a:ext cx="0" cy="99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A312F1F-5103-4B4A-855D-E39B4682AC28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6870199" y="4257071"/>
            <a:ext cx="1676284" cy="99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483384-0012-44DA-B314-9D2B4FFC7FD8}"/>
              </a:ext>
            </a:extLst>
          </p:cNvPr>
          <p:cNvSpPr/>
          <p:nvPr/>
        </p:nvSpPr>
        <p:spPr>
          <a:xfrm>
            <a:off x="8019585" y="5255274"/>
            <a:ext cx="1053796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6D8B4944-9A65-4CB6-95D7-BF32A5ED2C29}"/>
              </a:ext>
            </a:extLst>
          </p:cNvPr>
          <p:cNvSpPr/>
          <p:nvPr/>
        </p:nvSpPr>
        <p:spPr>
          <a:xfrm>
            <a:off x="5868144" y="5495359"/>
            <a:ext cx="360040" cy="360040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B65EB05-0A3B-4650-AC35-9040E7914787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7433344" y="5693616"/>
            <a:ext cx="58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4" name="직선 화살표 연결선 15363">
            <a:extLst>
              <a:ext uri="{FF2B5EF4-FFF2-40B4-BE49-F238E27FC236}">
                <a16:creationId xmlns:a16="http://schemas.microsoft.com/office/drawing/2014/main" id="{971A42F3-1355-4204-A63F-E6681DA9324D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1038646" y="5659894"/>
            <a:ext cx="419723" cy="3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8" name="직선 화살표 연결선 15367">
            <a:extLst>
              <a:ext uri="{FF2B5EF4-FFF2-40B4-BE49-F238E27FC236}">
                <a16:creationId xmlns:a16="http://schemas.microsoft.com/office/drawing/2014/main" id="{AC56FD9E-37E2-4FB3-B61B-491C13F8B844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2384963" y="5659894"/>
            <a:ext cx="371599" cy="1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" name="연결선: 꺾임 15373">
            <a:extLst>
              <a:ext uri="{FF2B5EF4-FFF2-40B4-BE49-F238E27FC236}">
                <a16:creationId xmlns:a16="http://schemas.microsoft.com/office/drawing/2014/main" id="{2C3390B7-A3BF-4634-98E5-50A0E7260CEF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 flipH="1" flipV="1">
            <a:off x="3288210" y="1388099"/>
            <a:ext cx="522148" cy="4287280"/>
          </a:xfrm>
          <a:prstGeom prst="bentConnector5">
            <a:avLst>
              <a:gd name="adj1" fmla="val -43781"/>
              <a:gd name="adj2" fmla="val 52164"/>
              <a:gd name="adj3" fmla="val 134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8" name="연결선: 꺾임 15397">
            <a:extLst>
              <a:ext uri="{FF2B5EF4-FFF2-40B4-BE49-F238E27FC236}">
                <a16:creationId xmlns:a16="http://schemas.microsoft.com/office/drawing/2014/main" id="{687D07C3-7C31-4F64-B62A-19DE4A8905E3}"/>
              </a:ext>
            </a:extLst>
          </p:cNvPr>
          <p:cNvCxnSpPr>
            <a:cxnSpLocks/>
            <a:stCxn id="44" idx="0"/>
            <a:endCxn id="9" idx="3"/>
          </p:cNvCxnSpPr>
          <p:nvPr/>
        </p:nvCxnSpPr>
        <p:spPr>
          <a:xfrm rot="16200000" flipV="1">
            <a:off x="7096553" y="3805343"/>
            <a:ext cx="2675468" cy="224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9" name="TextBox 15398">
            <a:extLst>
              <a:ext uri="{FF2B5EF4-FFF2-40B4-BE49-F238E27FC236}">
                <a16:creationId xmlns:a16="http://schemas.microsoft.com/office/drawing/2014/main" id="{3DF230F4-6778-4239-9875-642DE39A89D9}"/>
              </a:ext>
            </a:extLst>
          </p:cNvPr>
          <p:cNvSpPr txBox="1"/>
          <p:nvPr/>
        </p:nvSpPr>
        <p:spPr>
          <a:xfrm>
            <a:off x="3210678" y="3071372"/>
            <a:ext cx="118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초기 위치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14A29F-A3D0-4E9F-8B1D-7D7CFC7D194F}"/>
              </a:ext>
            </a:extLst>
          </p:cNvPr>
          <p:cNvSpPr/>
          <p:nvPr/>
        </p:nvSpPr>
        <p:spPr>
          <a:xfrm>
            <a:off x="3452107" y="2352688"/>
            <a:ext cx="209390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Problem.pddl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</p:txBody>
      </p:sp>
      <p:cxnSp>
        <p:nvCxnSpPr>
          <p:cNvPr id="15417" name="연결선: 꺾임 15416">
            <a:extLst>
              <a:ext uri="{FF2B5EF4-FFF2-40B4-BE49-F238E27FC236}">
                <a16:creationId xmlns:a16="http://schemas.microsoft.com/office/drawing/2014/main" id="{02EC53B8-AB33-491C-A8E4-57D9B7201C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3383" y="2429021"/>
            <a:ext cx="960478" cy="1708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9" name="연결선: 꺾임 15418">
            <a:extLst>
              <a:ext uri="{FF2B5EF4-FFF2-40B4-BE49-F238E27FC236}">
                <a16:creationId xmlns:a16="http://schemas.microsoft.com/office/drawing/2014/main" id="{ACCD0352-6D9F-4C81-B83D-5A2495B28FA2}"/>
              </a:ext>
            </a:extLst>
          </p:cNvPr>
          <p:cNvCxnSpPr>
            <a:stCxn id="11" idx="2"/>
            <a:endCxn id="110" idx="0"/>
          </p:cNvCxnSpPr>
          <p:nvPr/>
        </p:nvCxnSpPr>
        <p:spPr>
          <a:xfrm rot="16200000" flipH="1">
            <a:off x="3801180" y="1654808"/>
            <a:ext cx="711808" cy="683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2" name="연결선: 꺾임 15421">
            <a:extLst>
              <a:ext uri="{FF2B5EF4-FFF2-40B4-BE49-F238E27FC236}">
                <a16:creationId xmlns:a16="http://schemas.microsoft.com/office/drawing/2014/main" id="{ED308E7B-2B5E-4616-84A9-96E2EE94D3E9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rot="16200000" flipV="1">
            <a:off x="5339110" y="390996"/>
            <a:ext cx="938925" cy="2933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169F41B-731A-41A3-81C0-DC070409D80C}"/>
              </a:ext>
            </a:extLst>
          </p:cNvPr>
          <p:cNvSpPr/>
          <p:nvPr/>
        </p:nvSpPr>
        <p:spPr>
          <a:xfrm>
            <a:off x="5021005" y="507641"/>
            <a:ext cx="105379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rosnodejs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97C3474-1D74-4731-A0B2-F4CD28F7DE3E}"/>
              </a:ext>
            </a:extLst>
          </p:cNvPr>
          <p:cNvCxnSpPr>
            <a:stCxn id="11" idx="0"/>
            <a:endCxn id="131" idx="1"/>
          </p:cNvCxnSpPr>
          <p:nvPr/>
        </p:nvCxnSpPr>
        <p:spPr>
          <a:xfrm rot="5400000" flipH="1" flipV="1">
            <a:off x="4230609" y="344922"/>
            <a:ext cx="374894" cy="1205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D13816-11A6-494C-BB30-2145B0E98479}"/>
              </a:ext>
            </a:extLst>
          </p:cNvPr>
          <p:cNvCxnSpPr>
            <a:cxnSpLocks/>
            <a:stCxn id="131" idx="3"/>
            <a:endCxn id="138" idx="1"/>
          </p:cNvCxnSpPr>
          <p:nvPr/>
        </p:nvCxnSpPr>
        <p:spPr>
          <a:xfrm flipV="1">
            <a:off x="6074801" y="745627"/>
            <a:ext cx="1059322" cy="1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F239C59-2F07-421E-9F19-3465A3EAAA04}"/>
              </a:ext>
            </a:extLst>
          </p:cNvPr>
          <p:cNvSpPr/>
          <p:nvPr/>
        </p:nvSpPr>
        <p:spPr>
          <a:xfrm>
            <a:off x="7134123" y="492845"/>
            <a:ext cx="1053796" cy="5055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로봇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ACAF28C-A96C-4704-B415-97CBEF79100F}"/>
              </a:ext>
            </a:extLst>
          </p:cNvPr>
          <p:cNvSpPr txBox="1"/>
          <p:nvPr/>
        </p:nvSpPr>
        <p:spPr>
          <a:xfrm>
            <a:off x="4968989" y="3428219"/>
            <a:ext cx="118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Problem.pddl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004C848-5C63-4E2E-909D-691A80BF8B9E}"/>
              </a:ext>
            </a:extLst>
          </p:cNvPr>
          <p:cNvSpPr txBox="1"/>
          <p:nvPr/>
        </p:nvSpPr>
        <p:spPr>
          <a:xfrm>
            <a:off x="7901126" y="4232854"/>
            <a:ext cx="139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 </a:t>
            </a:r>
            <a:r>
              <a:rPr lang="ko-KR" altLang="en-US" sz="1200" dirty="0">
                <a:solidFill>
                  <a:schemeClr val="bg1"/>
                </a:solidFill>
              </a:rPr>
              <a:t>결과 전달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983D33-9DEB-4E8B-9D59-6ABA96F7FDA9}"/>
              </a:ext>
            </a:extLst>
          </p:cNvPr>
          <p:cNvSpPr txBox="1"/>
          <p:nvPr/>
        </p:nvSpPr>
        <p:spPr>
          <a:xfrm>
            <a:off x="6614474" y="1590374"/>
            <a:ext cx="139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 </a:t>
            </a:r>
            <a:r>
              <a:rPr lang="ko-KR" altLang="en-US" sz="1200" dirty="0">
                <a:solidFill>
                  <a:schemeClr val="bg1"/>
                </a:solidFill>
              </a:rPr>
              <a:t>결과를 </a:t>
            </a:r>
            <a:r>
              <a:rPr lang="ko-KR" altLang="en-US" sz="1200" dirty="0" err="1">
                <a:solidFill>
                  <a:schemeClr val="bg1"/>
                </a:solidFill>
              </a:rPr>
              <a:t>전처리하여</a:t>
            </a:r>
            <a:r>
              <a:rPr lang="ko-KR" altLang="en-US" sz="1200" dirty="0">
                <a:solidFill>
                  <a:schemeClr val="bg1"/>
                </a:solidFill>
              </a:rPr>
              <a:t> 전달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4C8441-2A54-4BF2-94F8-93F1843264EA}"/>
              </a:ext>
            </a:extLst>
          </p:cNvPr>
          <p:cNvSpPr txBox="1"/>
          <p:nvPr/>
        </p:nvSpPr>
        <p:spPr>
          <a:xfrm>
            <a:off x="3366997" y="638977"/>
            <a:ext cx="139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 </a:t>
            </a:r>
            <a:r>
              <a:rPr lang="ko-KR" altLang="en-US" sz="1200" dirty="0">
                <a:solidFill>
                  <a:schemeClr val="bg1"/>
                </a:solidFill>
              </a:rPr>
              <a:t>결과 전달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6BFEF6-01F0-46AD-9C6B-5D4CBA1218AE}"/>
              </a:ext>
            </a:extLst>
          </p:cNvPr>
          <p:cNvSpPr txBox="1"/>
          <p:nvPr/>
        </p:nvSpPr>
        <p:spPr>
          <a:xfrm>
            <a:off x="6048164" y="447510"/>
            <a:ext cx="139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publish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topic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E2EB36-0565-481F-B3AD-2337829FBCE9}"/>
              </a:ext>
            </a:extLst>
          </p:cNvPr>
          <p:cNvCxnSpPr/>
          <p:nvPr/>
        </p:nvCxnSpPr>
        <p:spPr>
          <a:xfrm flipH="1">
            <a:off x="2051720" y="1135318"/>
            <a:ext cx="123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FA4CF34-2D25-4700-B721-767BA9EC0549}"/>
              </a:ext>
            </a:extLst>
          </p:cNvPr>
          <p:cNvCxnSpPr/>
          <p:nvPr/>
        </p:nvCxnSpPr>
        <p:spPr>
          <a:xfrm rot="16200000" flipH="1">
            <a:off x="551016" y="2636022"/>
            <a:ext cx="4237898" cy="1236490"/>
          </a:xfrm>
          <a:prstGeom prst="bentConnector3">
            <a:avLst>
              <a:gd name="adj1" fmla="val 71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EEDC52-BD53-4DD1-A258-4867ADCFA414}"/>
              </a:ext>
            </a:extLst>
          </p:cNvPr>
          <p:cNvSpPr txBox="1"/>
          <p:nvPr/>
        </p:nvSpPr>
        <p:spPr>
          <a:xfrm>
            <a:off x="1424006" y="1409697"/>
            <a:ext cx="1390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 </a:t>
            </a:r>
            <a:r>
              <a:rPr lang="ko-KR" altLang="en-US" sz="1200" dirty="0">
                <a:solidFill>
                  <a:schemeClr val="bg1"/>
                </a:solidFill>
              </a:rPr>
              <a:t>결과 전달</a:t>
            </a:r>
          </a:p>
        </p:txBody>
      </p:sp>
    </p:spTree>
    <p:extLst>
      <p:ext uri="{BB962C8B-B14F-4D97-AF65-F5344CB8AC3E}">
        <p14:creationId xmlns:p14="http://schemas.microsoft.com/office/powerpoint/2010/main" val="18384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200F0C-BCC6-4C5C-9C11-D0104D123EAA}"/>
              </a:ext>
            </a:extLst>
          </p:cNvPr>
          <p:cNvSpPr/>
          <p:nvPr/>
        </p:nvSpPr>
        <p:spPr>
          <a:xfrm>
            <a:off x="4283968" y="301625"/>
            <a:ext cx="926594" cy="876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 Display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495DCF-C9D7-4A4E-9FBB-CCD2CCE34B37}"/>
              </a:ext>
            </a:extLst>
          </p:cNvPr>
          <p:cNvSpPr/>
          <p:nvPr/>
        </p:nvSpPr>
        <p:spPr>
          <a:xfrm>
            <a:off x="3381244" y="1215927"/>
            <a:ext cx="926594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도입 페이지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E6BF16-4898-4600-8DFB-F86453D46E64}"/>
              </a:ext>
            </a:extLst>
          </p:cNvPr>
          <p:cNvSpPr/>
          <p:nvPr/>
        </p:nvSpPr>
        <p:spPr>
          <a:xfrm>
            <a:off x="4299327" y="1213191"/>
            <a:ext cx="926594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 페이지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(web)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11292-E1BD-41BF-8DAB-21CD78192023}"/>
              </a:ext>
            </a:extLst>
          </p:cNvPr>
          <p:cNvSpPr/>
          <p:nvPr/>
        </p:nvSpPr>
        <p:spPr>
          <a:xfrm>
            <a:off x="5210562" y="1215927"/>
            <a:ext cx="1053796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시뮬레이션 페이지</a:t>
            </a:r>
            <a:r>
              <a:rPr lang="en-US" altLang="ko-KR" sz="1200" dirty="0">
                <a:solidFill>
                  <a:schemeClr val="bg1"/>
                </a:solidFill>
              </a:rPr>
              <a:t>(web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36FBF84-2B34-4FFA-A403-2B0871707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6651612" cy="3769539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4A03B9-D8F7-4E89-A05A-79D8D3D07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23218"/>
            <a:ext cx="6651612" cy="3795201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1D4FA1-BA4B-4D78-B45A-D4E528D07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20482"/>
            <a:ext cx="6651612" cy="391683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DC2803F-31B0-4EC2-9CF4-81A3FE6290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1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박규영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666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 err="1"/>
              <a:t>박규영</a:t>
            </a:r>
            <a:r>
              <a:rPr lang="ko-KR" altLang="en-US" dirty="0"/>
              <a:t> </a:t>
            </a:r>
            <a:endParaRPr lang="ko-KR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D81AC-1729-412F-87DB-C4F71FFB262E}"/>
              </a:ext>
            </a:extLst>
          </p:cNvPr>
          <p:cNvSpPr/>
          <p:nvPr/>
        </p:nvSpPr>
        <p:spPr>
          <a:xfrm>
            <a:off x="3940256" y="671830"/>
            <a:ext cx="1325986" cy="876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 Planning Core Program(PDDL)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9C899-D587-484A-B3E3-499085262D7E}"/>
              </a:ext>
            </a:extLst>
          </p:cNvPr>
          <p:cNvSpPr/>
          <p:nvPr/>
        </p:nvSpPr>
        <p:spPr>
          <a:xfrm>
            <a:off x="2878891" y="1548514"/>
            <a:ext cx="1099969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Domain.pddl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05762-FBFF-448A-9AFE-84564D741633}"/>
              </a:ext>
            </a:extLst>
          </p:cNvPr>
          <p:cNvSpPr/>
          <p:nvPr/>
        </p:nvSpPr>
        <p:spPr>
          <a:xfrm>
            <a:off x="3940256" y="1548514"/>
            <a:ext cx="1126290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Problem.pddl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75035-FAFC-4911-B39C-D518AB485DF1}"/>
              </a:ext>
            </a:extLst>
          </p:cNvPr>
          <p:cNvSpPr/>
          <p:nvPr/>
        </p:nvSpPr>
        <p:spPr>
          <a:xfrm>
            <a:off x="5066546" y="1548514"/>
            <a:ext cx="1053796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solver</a:t>
            </a:r>
          </a:p>
        </p:txBody>
      </p:sp>
      <p:pic>
        <p:nvPicPr>
          <p:cNvPr id="10" name="그림 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53DD3687-A206-424F-A4A9-3FCCF790A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9" y="2636912"/>
            <a:ext cx="6696744" cy="4049920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1A8911-6419-4557-904F-E00C08CAC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9" y="2636912"/>
            <a:ext cx="6696744" cy="4049920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E921BFD-8AF3-4309-99A7-3AEEBC2C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10207"/>
            <a:ext cx="7757832" cy="44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36B319F-10CB-49A1-89D6-4DA4897910A4}"/>
              </a:ext>
            </a:extLst>
          </p:cNvPr>
          <p:cNvSpPr/>
          <p:nvPr/>
        </p:nvSpPr>
        <p:spPr>
          <a:xfrm>
            <a:off x="4044992" y="1313537"/>
            <a:ext cx="209390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 Processing Program</a:t>
            </a:r>
          </a:p>
          <a:p>
            <a:pPr algn="ctr"/>
            <a:r>
              <a:rPr lang="en-US" altLang="ko-KR" sz="1200" dirty="0"/>
              <a:t>(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181ED6-17DB-4ACA-AE6A-D33CCFDFB951}"/>
              </a:ext>
            </a:extLst>
          </p:cNvPr>
          <p:cNvSpPr/>
          <p:nvPr/>
        </p:nvSpPr>
        <p:spPr>
          <a:xfrm>
            <a:off x="4045102" y="812927"/>
            <a:ext cx="1053796" cy="5055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Server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nodeJS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98E61E-DFBD-4684-B338-7B418A5F692C}"/>
              </a:ext>
            </a:extLst>
          </p:cNvPr>
          <p:cNvSpPr/>
          <p:nvPr/>
        </p:nvSpPr>
        <p:spPr>
          <a:xfrm>
            <a:off x="1951196" y="1318490"/>
            <a:ext cx="209390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Problem.</a:t>
            </a:r>
            <a:r>
              <a:rPr lang="en-US" altLang="ko-KR" sz="1200" err="1"/>
              <a:t>pddl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5E5CF6-8C84-4556-A22E-47FCCF832841}"/>
              </a:ext>
            </a:extLst>
          </p:cNvPr>
          <p:cNvSpPr/>
          <p:nvPr/>
        </p:nvSpPr>
        <p:spPr>
          <a:xfrm>
            <a:off x="6114473" y="1313538"/>
            <a:ext cx="1053796" cy="505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rosnodejs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DECF25-2109-4340-8ED0-2FA7DC74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42745"/>
            <a:ext cx="8064896" cy="4383248"/>
          </a:xfrm>
          <a:prstGeom prst="rect">
            <a:avLst/>
          </a:prstGeom>
        </p:spPr>
      </p:pic>
      <p:pic>
        <p:nvPicPr>
          <p:cNvPr id="11" name="그림 10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112D0A0-C5C2-4FA7-97D6-05C0A5580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47697"/>
            <a:ext cx="8064896" cy="4305639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90724BE-6654-4C99-AD40-409AFDBF4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48329"/>
            <a:ext cx="8064896" cy="4477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875E3F-DF42-4098-BDC8-D7FD76716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3011798"/>
            <a:ext cx="7020272" cy="2517475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EC10D21-C647-451E-8182-93EEEA3D56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1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박규영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820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6B68C8-9CD0-463E-8041-6F2837846E59}"/>
              </a:ext>
            </a:extLst>
          </p:cNvPr>
          <p:cNvSpPr/>
          <p:nvPr/>
        </p:nvSpPr>
        <p:spPr>
          <a:xfrm>
            <a:off x="4045102" y="764704"/>
            <a:ext cx="1053796" cy="8766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시뮬레이션 페이지</a:t>
            </a:r>
            <a:r>
              <a:rPr lang="en-US" altLang="ko-KR" sz="1200" dirty="0">
                <a:solidFill>
                  <a:schemeClr val="bg1"/>
                </a:solidFill>
              </a:rPr>
              <a:t>(web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2FE8B58-1A54-419F-84FE-EC7BB1F0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898322"/>
            <a:ext cx="8424936" cy="4357499"/>
          </a:xfrm>
          <a:prstGeom prst="rect">
            <a:avLst/>
          </a:prstGeom>
        </p:spPr>
      </p:pic>
      <p:pic>
        <p:nvPicPr>
          <p:cNvPr id="15" name="그림 1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CCFBCCE8-9F68-49DB-8B36-B9224E0FA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509"/>
            <a:ext cx="9144000" cy="4765866"/>
          </a:xfrm>
          <a:prstGeom prst="rect">
            <a:avLst/>
          </a:prstGeom>
        </p:spPr>
      </p:pic>
      <p:pic>
        <p:nvPicPr>
          <p:cNvPr id="19" name="그림 18" descr="전자기기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430CD42-5EA7-48D1-9958-E24A84212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067"/>
            <a:ext cx="9144000" cy="2491632"/>
          </a:xfrm>
          <a:prstGeom prst="rect">
            <a:avLst/>
          </a:prstGeom>
        </p:spPr>
      </p:pic>
      <p:pic>
        <p:nvPicPr>
          <p:cNvPr id="21" name="그림 2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77C0F46-71F5-4152-874F-779E2A83C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059"/>
            <a:ext cx="9144000" cy="4321215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5486E2E5-7366-4A7A-93E4-60E13887DF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1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박규영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072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9" name="그룹 1"/>
          <p:cNvGrpSpPr>
            <a:grpSpLocks/>
          </p:cNvGrpSpPr>
          <p:nvPr/>
        </p:nvGrpSpPr>
        <p:grpSpPr bwMode="auto">
          <a:xfrm>
            <a:off x="577850" y="3129280"/>
            <a:ext cx="4294505" cy="400050"/>
            <a:chOff x="577850" y="3129280"/>
            <a:chExt cx="4294505" cy="400050"/>
          </a:xfrm>
        </p:grpSpPr>
        <p:sp>
          <p:nvSpPr>
            <p:cNvPr id="12312" name="Text Box 5"/>
            <p:cNvSpPr txBox="1">
              <a:spLocks noChangeArrowheads="1"/>
            </p:cNvSpPr>
            <p:nvPr/>
          </p:nvSpPr>
          <p:spPr bwMode="auto">
            <a:xfrm>
              <a:off x="577850" y="3129280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13" name="Text Box 5"/>
            <p:cNvSpPr txBox="1">
              <a:spLocks noChangeArrowheads="1"/>
            </p:cNvSpPr>
            <p:nvPr/>
          </p:nvSpPr>
          <p:spPr bwMode="auto">
            <a:xfrm>
              <a:off x="1114425" y="3129280"/>
              <a:ext cx="375793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진행현황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320" name="그룹 2"/>
          <p:cNvGrpSpPr>
            <a:grpSpLocks/>
          </p:cNvGrpSpPr>
          <p:nvPr/>
        </p:nvGrpSpPr>
        <p:grpSpPr bwMode="auto">
          <a:xfrm>
            <a:off x="577850" y="3540125"/>
            <a:ext cx="4291330" cy="401955"/>
            <a:chOff x="577850" y="3540125"/>
            <a:chExt cx="4291330" cy="401955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577850" y="3542030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11" name="Text Box 5"/>
            <p:cNvSpPr txBox="1">
              <a:spLocks noChangeArrowheads="1"/>
            </p:cNvSpPr>
            <p:nvPr/>
          </p:nvSpPr>
          <p:spPr bwMode="auto">
            <a:xfrm>
              <a:off x="1116330" y="3540125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서비스 </a:t>
              </a:r>
              <a:r>
                <a:rPr kumimoji="0"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Framework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321" name="그룹 3"/>
          <p:cNvGrpSpPr>
            <a:grpSpLocks/>
          </p:cNvGrpSpPr>
          <p:nvPr/>
        </p:nvGrpSpPr>
        <p:grpSpPr bwMode="auto">
          <a:xfrm>
            <a:off x="577850" y="3952875"/>
            <a:ext cx="4294505" cy="400050"/>
            <a:chOff x="577850" y="3952875"/>
            <a:chExt cx="4294505" cy="400050"/>
          </a:xfrm>
        </p:grpSpPr>
        <p:sp>
          <p:nvSpPr>
            <p:cNvPr id="12308" name="Text Box 5"/>
            <p:cNvSpPr txBox="1">
              <a:spLocks noChangeArrowheads="1"/>
            </p:cNvSpPr>
            <p:nvPr/>
          </p:nvSpPr>
          <p:spPr bwMode="auto">
            <a:xfrm>
              <a:off x="577850" y="3952875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09" name="Text Box 5"/>
            <p:cNvSpPr txBox="1">
              <a:spLocks noChangeArrowheads="1"/>
            </p:cNvSpPr>
            <p:nvPr/>
          </p:nvSpPr>
          <p:spPr bwMode="auto">
            <a:xfrm>
              <a:off x="1114425" y="3952875"/>
              <a:ext cx="375793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 err="1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구성원별</a:t>
              </a: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상세 기여 내용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322" name="그룹 4"/>
          <p:cNvGrpSpPr>
            <a:grpSpLocks/>
          </p:cNvGrpSpPr>
          <p:nvPr/>
        </p:nvGrpSpPr>
        <p:grpSpPr bwMode="auto">
          <a:xfrm>
            <a:off x="577850" y="4365625"/>
            <a:ext cx="4291330" cy="400050"/>
            <a:chOff x="577850" y="4365625"/>
            <a:chExt cx="4291330" cy="400050"/>
          </a:xfrm>
        </p:grpSpPr>
        <p:sp>
          <p:nvSpPr>
            <p:cNvPr id="12306" name="Text Box 5"/>
            <p:cNvSpPr txBox="1">
              <a:spLocks noChangeArrowheads="1"/>
            </p:cNvSpPr>
            <p:nvPr/>
          </p:nvSpPr>
          <p:spPr bwMode="auto">
            <a:xfrm>
              <a:off x="577850" y="4365625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07" name="Text Box 5"/>
            <p:cNvSpPr txBox="1">
              <a:spLocks noChangeArrowheads="1"/>
            </p:cNvSpPr>
            <p:nvPr/>
          </p:nvSpPr>
          <p:spPr bwMode="auto">
            <a:xfrm>
              <a:off x="1116330" y="4365625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예상 문제점 및 대책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577850" y="1748155"/>
            <a:ext cx="3707130" cy="917575"/>
            <a:chOff x="577850" y="1748155"/>
            <a:chExt cx="3707130" cy="917575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577850" y="1957070"/>
              <a:ext cx="370713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587375" y="1748155"/>
              <a:ext cx="3692525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PRESENTATION TITLE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13500000" flipH="1">
            <a:off x="3700145" y="1594485"/>
            <a:ext cx="474345" cy="646430"/>
            <a:chOff x="3700145" y="1594485"/>
            <a:chExt cx="474345" cy="64643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33800" y="175895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00145" y="1593850"/>
              <a:ext cx="406400" cy="177800"/>
              <a:chOff x="3700145" y="1593850"/>
              <a:chExt cx="406400" cy="177800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3698875" y="1771650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903980" y="159448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770630" y="1651635"/>
                <a:ext cx="52070" cy="4953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033520" y="177228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980815" y="1651635"/>
                <a:ext cx="52070" cy="49530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4"/>
          <p:cNvGrpSpPr>
            <a:grpSpLocks/>
          </p:cNvGrpSpPr>
          <p:nvPr/>
        </p:nvGrpSpPr>
        <p:grpSpPr bwMode="auto">
          <a:xfrm>
            <a:off x="579755" y="4757420"/>
            <a:ext cx="4291330" cy="400050"/>
            <a:chOff x="579755" y="4757420"/>
            <a:chExt cx="4291330" cy="40005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79755" y="4757420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05.</a:t>
              </a:r>
              <a:endParaRPr lang="ko-KR" altLang="ko-KR" sz="20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1117600" y="4757420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상세개발일정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4"/>
          <p:cNvGrpSpPr>
            <a:grpSpLocks/>
          </p:cNvGrpSpPr>
          <p:nvPr/>
        </p:nvGrpSpPr>
        <p:grpSpPr bwMode="auto">
          <a:xfrm>
            <a:off x="579755" y="5117465"/>
            <a:ext cx="4291330" cy="400050"/>
            <a:chOff x="579755" y="5117465"/>
            <a:chExt cx="4291330" cy="400050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579755" y="5117465"/>
              <a:ext cx="647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dirty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06.</a:t>
              </a:r>
              <a:endParaRPr lang="ko-KR" altLang="ko-KR" sz="20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118235" y="5117465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시연</a:t>
              </a:r>
              <a:endParaRPr kumimoji="0"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09DE8B-BD39-4F88-8504-E867CE0EFE32}"/>
              </a:ext>
            </a:extLst>
          </p:cNvPr>
          <p:cNvGraphicFramePr>
            <a:graphicFrameLocks noGrp="1"/>
          </p:cNvGraphicFramePr>
          <p:nvPr/>
        </p:nvGraphicFramePr>
        <p:xfrm>
          <a:off x="3406256" y="1224644"/>
          <a:ext cx="2154600" cy="215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00">
                  <a:extLst>
                    <a:ext uri="{9D8B030D-6E8A-4147-A177-3AD203B41FA5}">
                      <a16:colId xmlns:a16="http://schemas.microsoft.com/office/drawing/2014/main" val="93546328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2048097123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3789172800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9662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6769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634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C51D3FA-5075-4DDF-9689-FF1CDBA49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1359535"/>
            <a:ext cx="480695" cy="4806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5EDF4-03B4-469C-B671-0DC26F5116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1359535"/>
            <a:ext cx="480695" cy="4806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9C501B-B029-4E64-BE43-2B03B12A3D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85" y="2035810"/>
            <a:ext cx="480695" cy="4806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7316A31-5857-45FC-BF4D-E2B9B6AFAC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2038350"/>
            <a:ext cx="480695" cy="4806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97E549-21DF-470B-9E51-4B50FF47E1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748280"/>
            <a:ext cx="480695" cy="480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54F7E39-9F7A-423F-BBAB-669D127ED3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40" y="2743835"/>
            <a:ext cx="480695" cy="4806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2C96DD-C6DB-4A2C-A16F-65EC05408E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2743835"/>
            <a:ext cx="480695" cy="4806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502E3A-914F-40F8-90C5-95B3534F55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359535"/>
            <a:ext cx="480695" cy="4806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2513E0-44E2-49F3-8EC9-6F89192E8E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45" y="4313555"/>
            <a:ext cx="459105" cy="45910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AE1F691-6E73-41EE-A8A5-FECB8D3DEB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4311650"/>
            <a:ext cx="459105" cy="45910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BCDC09C-309F-4747-87EB-68C536090BE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4316095"/>
            <a:ext cx="459105" cy="4591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AFA50C8-29D9-4CC7-8AAE-4FF95D62146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5" y="4318000"/>
            <a:ext cx="459105" cy="4591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197DED9-484C-4DB9-AABD-75F748CB447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35" y="4320540"/>
            <a:ext cx="459105" cy="45910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0AAE046-BBBC-4C75-9B0F-0111918E2CF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50" y="4322445"/>
            <a:ext cx="459105" cy="4591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E28D46-6565-4D35-AA22-CD63ED0F8DA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65" y="4326890"/>
            <a:ext cx="459105" cy="45910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B49EB1-AC48-4CED-BB85-47465F7A2E6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0" y="4326890"/>
            <a:ext cx="459105" cy="45910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52E503-E0BC-4BA1-9638-6A0C8E828572}"/>
              </a:ext>
            </a:extLst>
          </p:cNvPr>
          <p:cNvSpPr txBox="1"/>
          <p:nvPr/>
        </p:nvSpPr>
        <p:spPr>
          <a:xfrm>
            <a:off x="1065530" y="5276215"/>
            <a:ext cx="134112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2"/>
                </a:solidFill>
              </a:rPr>
              <a:t>도치</a:t>
            </a:r>
            <a:r>
              <a:rPr lang="en-US" altLang="ko-KR" b="1" dirty="0">
                <a:solidFill>
                  <a:schemeClr val="bg2"/>
                </a:solidFill>
              </a:rPr>
              <a:t>: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31D608-BED0-4411-9DC4-0C2A9029D41B}"/>
              </a:ext>
            </a:extLst>
          </p:cNvPr>
          <p:cNvSpPr txBox="1"/>
          <p:nvPr/>
        </p:nvSpPr>
        <p:spPr>
          <a:xfrm>
            <a:off x="2182495" y="5276215"/>
            <a:ext cx="459105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2"/>
                </a:solidFill>
              </a:rPr>
              <a:t>0</a:t>
            </a:r>
            <a:endParaRPr lang="ko-KR" altLang="en-US" sz="1500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CDABE-93A0-4AF9-A703-24F102C77BB5}"/>
              </a:ext>
            </a:extLst>
          </p:cNvPr>
          <p:cNvSpPr txBox="1"/>
          <p:nvPr/>
        </p:nvSpPr>
        <p:spPr>
          <a:xfrm>
            <a:off x="2513965" y="5276215"/>
            <a:ext cx="459105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A0E4A-81BF-4B68-B2EE-40C733D490A6}"/>
              </a:ext>
            </a:extLst>
          </p:cNvPr>
          <p:cNvSpPr txBox="1"/>
          <p:nvPr/>
        </p:nvSpPr>
        <p:spPr>
          <a:xfrm>
            <a:off x="2845435" y="5276215"/>
            <a:ext cx="459105" cy="32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4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4C8D218-19FF-4CC2-8FDE-21148285D844}"/>
              </a:ext>
            </a:extLst>
          </p:cNvPr>
          <p:cNvSpPr/>
          <p:nvPr/>
        </p:nvSpPr>
        <p:spPr>
          <a:xfrm>
            <a:off x="3851910" y="4039870"/>
            <a:ext cx="159385" cy="172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0CDEEE2-60B6-4D33-83E9-0C50DA95F205}"/>
              </a:ext>
            </a:extLst>
          </p:cNvPr>
          <p:cNvSpPr/>
          <p:nvPr/>
        </p:nvSpPr>
        <p:spPr>
          <a:xfrm>
            <a:off x="3502025" y="3749040"/>
            <a:ext cx="2640330" cy="134429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22468FA-558C-4FEF-A88C-6AFD07A4F81D}"/>
              </a:ext>
            </a:extLst>
          </p:cNvPr>
          <p:cNvSpPr/>
          <p:nvPr/>
        </p:nvSpPr>
        <p:spPr>
          <a:xfrm>
            <a:off x="4384040" y="3749040"/>
            <a:ext cx="2640330" cy="134429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C52E8828-AB82-4147-A710-DED6FBA5AF22}"/>
              </a:ext>
            </a:extLst>
          </p:cNvPr>
          <p:cNvSpPr/>
          <p:nvPr/>
        </p:nvSpPr>
        <p:spPr>
          <a:xfrm>
            <a:off x="4725035" y="4039870"/>
            <a:ext cx="159385" cy="172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130546F5-F72F-4A88-AB02-4A8635BA39A6}"/>
              </a:ext>
            </a:extLst>
          </p:cNvPr>
          <p:cNvSpPr/>
          <p:nvPr/>
        </p:nvSpPr>
        <p:spPr>
          <a:xfrm>
            <a:off x="5606415" y="4039870"/>
            <a:ext cx="159385" cy="172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A07EC6CB-BE0D-403F-8502-6BD151D8D1CF}"/>
              </a:ext>
            </a:extLst>
          </p:cNvPr>
          <p:cNvSpPr/>
          <p:nvPr/>
        </p:nvSpPr>
        <p:spPr>
          <a:xfrm>
            <a:off x="6488430" y="4039870"/>
            <a:ext cx="159385" cy="172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0F589363-D4D6-4217-8F3F-8777CCB13B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허진석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370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743 -0.00111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69 -0.10388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229 -0.04851 C -0.06312 -0.05990 -0.07951 -0.06564 -0.09659 -0.06564 C -0.11611 -0.06564 -0.13173 -0.05990 -0.14256 -0.04851 L -0.19472 0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-3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45 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45 0.0003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98 0.00083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7736 -0.00111 L 0.07736 0.1031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32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5 0.00037 L 0.14798 -0.04787 C 0.15895 -0.05879 0.175 -0.06481 0.19201 -0.06481 C 0.21131 -0.06481 0.22680 -0.05879 0.23756 -0.04787 L 0.28951 0.00037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326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5 0.00037 L 0 0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631 -0.0003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5" grpId="0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9" grpId="0" animBg="1"/>
      <p:bldP spid="49" grpId="1" animBg="1"/>
      <p:bldP spid="49" grpId="2" animBg="1"/>
      <p:bldP spid="49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C8E57922-AA4B-48EB-BAA8-6ABE60F4A69E}"/>
              </a:ext>
            </a:extLst>
          </p:cNvPr>
          <p:cNvSpPr/>
          <p:nvPr/>
        </p:nvSpPr>
        <p:spPr>
          <a:xfrm>
            <a:off x="3896995" y="4090670"/>
            <a:ext cx="134747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917BFB-4292-4E88-96F7-E1E4588D6BA1}"/>
              </a:ext>
            </a:extLst>
          </p:cNvPr>
          <p:cNvGraphicFramePr>
            <a:graphicFrameLocks noGrp="1"/>
          </p:cNvGraphicFramePr>
          <p:nvPr/>
        </p:nvGraphicFramePr>
        <p:xfrm>
          <a:off x="1199672" y="1272387"/>
          <a:ext cx="2154600" cy="215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00">
                  <a:extLst>
                    <a:ext uri="{9D8B030D-6E8A-4147-A177-3AD203B41FA5}">
                      <a16:colId xmlns:a16="http://schemas.microsoft.com/office/drawing/2014/main" val="93546328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2048097123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3789172800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9662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6769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634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8020BF0-1FB9-471D-8C29-EEDFBB549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15" y="1407160"/>
            <a:ext cx="480695" cy="480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352DCC-962E-4A05-A589-6884C4B884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55" y="1407160"/>
            <a:ext cx="480695" cy="48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EF1AA-2503-4196-8AD4-1E3D437F2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083435"/>
            <a:ext cx="480695" cy="4806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D57B6-7668-44AA-9DFA-85CFDA4F1E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40" y="2083435"/>
            <a:ext cx="480695" cy="480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B74352-BC65-44B2-884B-6CC9EAC846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55" y="2083435"/>
            <a:ext cx="480695" cy="480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21DB6B-B24E-4052-B370-D1D4BA0828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791460"/>
            <a:ext cx="480695" cy="4806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A14770-A490-480C-ACC9-3A614F9A42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90" y="2791460"/>
            <a:ext cx="480695" cy="4806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141121-CAC7-4E50-AF18-1316606A3B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10" y="1407160"/>
            <a:ext cx="480695" cy="480695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99648F-D6C6-4F8A-B082-67DA336D6619}"/>
              </a:ext>
            </a:extLst>
          </p:cNvPr>
          <p:cNvGraphicFramePr>
            <a:graphicFrameLocks noGrp="1"/>
          </p:cNvGraphicFramePr>
          <p:nvPr/>
        </p:nvGraphicFramePr>
        <p:xfrm>
          <a:off x="5789729" y="1272387"/>
          <a:ext cx="2154600" cy="215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00">
                  <a:extLst>
                    <a:ext uri="{9D8B030D-6E8A-4147-A177-3AD203B41FA5}">
                      <a16:colId xmlns:a16="http://schemas.microsoft.com/office/drawing/2014/main" val="93546328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2048097123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3789172800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9662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6769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7634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3680E16-7E87-4589-A577-F2CF32C641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95" y="1407160"/>
            <a:ext cx="480695" cy="4806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D2CEF1-54DA-4FEA-8281-25FD81C41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35" y="1407160"/>
            <a:ext cx="480695" cy="4806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106179-BB03-4E5A-8BB8-107A8906E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0" y="2083435"/>
            <a:ext cx="480695" cy="4806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95BFBF-5BFD-461C-B92A-0C04E3D858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60" y="2083435"/>
            <a:ext cx="480695" cy="4806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28678E-9ABF-4AB8-9834-8BA7E266AF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35" y="2083435"/>
            <a:ext cx="480695" cy="4806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485D40-BD86-4113-8F96-C4CE2F1F5D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15" y="2791460"/>
            <a:ext cx="480695" cy="4806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18ABF6-76BA-4A3A-B11B-F97CAE3D46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90" y="2791460"/>
            <a:ext cx="480695" cy="480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7BEFB0-D650-46A0-9EC8-D76E780792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90" y="1407160"/>
            <a:ext cx="480695" cy="480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D84C65-D76D-423D-9EE0-F6379F67334A}"/>
              </a:ext>
            </a:extLst>
          </p:cNvPr>
          <p:cNvSpPr txBox="1"/>
          <p:nvPr/>
        </p:nvSpPr>
        <p:spPr>
          <a:xfrm>
            <a:off x="1546860" y="3752850"/>
            <a:ext cx="12172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도치</a:t>
            </a:r>
            <a:r>
              <a:rPr lang="en-US" altLang="ko-KR" dirty="0">
                <a:solidFill>
                  <a:schemeClr val="bg2"/>
                </a:solidFill>
              </a:rPr>
              <a:t>: 0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4F974-087E-4CEE-92D4-3B82DFFDFC83}"/>
              </a:ext>
            </a:extLst>
          </p:cNvPr>
          <p:cNvSpPr txBox="1"/>
          <p:nvPr/>
        </p:nvSpPr>
        <p:spPr>
          <a:xfrm>
            <a:off x="6265545" y="3728720"/>
            <a:ext cx="12172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도치</a:t>
            </a:r>
            <a:r>
              <a:rPr lang="en-US" altLang="ko-KR" dirty="0">
                <a:solidFill>
                  <a:schemeClr val="bg2"/>
                </a:solidFill>
              </a:rPr>
              <a:t>: 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93EDB-F9CA-44D6-B669-EEC2422D0CAD}"/>
              </a:ext>
            </a:extLst>
          </p:cNvPr>
          <p:cNvSpPr txBox="1"/>
          <p:nvPr/>
        </p:nvSpPr>
        <p:spPr>
          <a:xfrm>
            <a:off x="1389380" y="4831715"/>
            <a:ext cx="12172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짝수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4C70BB-299C-42C6-A3FC-82CDE0D7F289}"/>
              </a:ext>
            </a:extLst>
          </p:cNvPr>
          <p:cNvSpPr txBox="1"/>
          <p:nvPr/>
        </p:nvSpPr>
        <p:spPr>
          <a:xfrm>
            <a:off x="6217920" y="4735195"/>
            <a:ext cx="12172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홀수 그룹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B42CAC-BEC4-4D38-A1FC-B28432235E89}"/>
              </a:ext>
            </a:extLst>
          </p:cNvPr>
          <p:cNvSpPr/>
          <p:nvPr/>
        </p:nvSpPr>
        <p:spPr>
          <a:xfrm>
            <a:off x="798195" y="4471670"/>
            <a:ext cx="2479040" cy="1220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10956A-E903-43F3-B449-38B0ED0BBBC9}"/>
              </a:ext>
            </a:extLst>
          </p:cNvPr>
          <p:cNvSpPr/>
          <p:nvPr/>
        </p:nvSpPr>
        <p:spPr>
          <a:xfrm>
            <a:off x="5728970" y="4378960"/>
            <a:ext cx="2479040" cy="1220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D4535FB9-B77B-4BB6-9E0C-2A4C49F8D8E6}"/>
              </a:ext>
            </a:extLst>
          </p:cNvPr>
          <p:cNvSpPr/>
          <p:nvPr/>
        </p:nvSpPr>
        <p:spPr>
          <a:xfrm rot="10800000">
            <a:off x="3798570" y="4088130"/>
            <a:ext cx="774065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DD09F28A-3204-41EB-8162-CDF8322C3808}"/>
              </a:ext>
            </a:extLst>
          </p:cNvPr>
          <p:cNvSpPr/>
          <p:nvPr/>
        </p:nvSpPr>
        <p:spPr>
          <a:xfrm>
            <a:off x="4356100" y="4091940"/>
            <a:ext cx="891540" cy="3657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85837E25-2338-40A0-9632-31162C140D9E}"/>
              </a:ext>
            </a:extLst>
          </p:cNvPr>
          <p:cNvSpPr/>
          <p:nvPr/>
        </p:nvSpPr>
        <p:spPr>
          <a:xfrm>
            <a:off x="3896995" y="3714750"/>
            <a:ext cx="1211580" cy="111823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7CF88CF-235B-4760-AFD2-221395B34C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/>
              <a:t>허진석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259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3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라즈베리</a:t>
            </a:r>
            <a:r>
              <a:rPr lang="ko-KR" altLang="en-US" sz="1200" dirty="0"/>
              <a:t> 파이</a:t>
            </a:r>
            <a:endParaRPr lang="en-US" altLang="ko-KR" sz="1200" dirty="0"/>
          </a:p>
          <a:p>
            <a:pPr algn="ctr"/>
            <a:r>
              <a:rPr lang="en-US" altLang="ko-KR" sz="1200" dirty="0"/>
              <a:t>Plugin</a:t>
            </a:r>
          </a:p>
          <a:p>
            <a:pPr algn="ctr"/>
            <a:r>
              <a:rPr lang="en-US" altLang="ko-KR" sz="1200" dirty="0"/>
              <a:t>(ROS)</a:t>
            </a:r>
          </a:p>
          <a:p>
            <a:pPr algn="ctr"/>
            <a:r>
              <a:rPr lang="en-US" altLang="ko-KR" sz="1200" dirty="0"/>
              <a:t>(Client)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라즈베리</a:t>
            </a:r>
            <a:r>
              <a:rPr lang="ko-KR" altLang="en-US" sz="1200" dirty="0"/>
              <a:t> 파이</a:t>
            </a:r>
            <a:endParaRPr lang="en-US" altLang="ko-KR" sz="1200" dirty="0"/>
          </a:p>
          <a:p>
            <a:pPr algn="ctr"/>
            <a:r>
              <a:rPr lang="en-US" altLang="ko-KR" sz="1200" dirty="0"/>
              <a:t>Roomba Driver</a:t>
            </a:r>
          </a:p>
          <a:p>
            <a:pPr algn="ctr"/>
            <a:r>
              <a:rPr lang="en-US" altLang="ko-KR" sz="1200" dirty="0"/>
              <a:t>(ROS)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111250"/>
            <a:ext cx="708660" cy="85153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55" y="1143635"/>
            <a:ext cx="878840" cy="81915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275715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 </a:t>
            </a:r>
            <a:r>
              <a:rPr lang="en-US" altLang="ko-KR" sz="2800" b="1" dirty="0">
                <a:solidFill>
                  <a:schemeClr val="accent1"/>
                </a:solidFill>
              </a:rPr>
              <a:t>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3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1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2820" y="4744720"/>
            <a:ext cx="22021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룸바에</a:t>
            </a:r>
            <a:r>
              <a:rPr lang="ko-KR" altLang="en-US" sz="900" dirty="0">
                <a:solidFill>
                  <a:schemeClr val="bg1"/>
                </a:solidFill>
              </a:rPr>
              <a:t> 붙인 색종이를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검출 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앞의 사물을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장애물이 아닌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룸바로</a:t>
            </a:r>
            <a:r>
              <a:rPr lang="ko-KR" altLang="en-US" sz="900" dirty="0">
                <a:solidFill>
                  <a:schemeClr val="bg1"/>
                </a:solidFill>
              </a:rPr>
              <a:t> 인식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9370" y="3590290"/>
            <a:ext cx="2431415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  <a:r>
              <a:rPr lang="en-US" altLang="ko-KR" sz="900" dirty="0">
                <a:solidFill>
                  <a:schemeClr val="bg1"/>
                </a:solidFill>
              </a:rPr>
              <a:t> : </a:t>
            </a:r>
            <a:r>
              <a:rPr lang="ko-KR" altLang="en-US" sz="900" dirty="0">
                <a:solidFill>
                  <a:schemeClr val="bg1"/>
                </a:solidFill>
              </a:rPr>
              <a:t>장애물 인식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Motor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모터 속도 최적화를 위한 값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Yaw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직진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회전 정도를 파악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3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2820" y="4744720"/>
            <a:ext cx="22021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룸바에</a:t>
            </a:r>
            <a:r>
              <a:rPr lang="ko-KR" altLang="en-US" sz="900" dirty="0">
                <a:solidFill>
                  <a:schemeClr val="bg1"/>
                </a:solidFill>
              </a:rPr>
              <a:t> 붙인 색종이를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검출 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앞의 사물을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장애물이 아닌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룸바로</a:t>
            </a:r>
            <a:r>
              <a:rPr lang="ko-KR" altLang="en-US" sz="900" dirty="0">
                <a:solidFill>
                  <a:schemeClr val="bg1"/>
                </a:solidFill>
              </a:rPr>
              <a:t> 인식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9370" y="3590290"/>
            <a:ext cx="2431415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  <a:r>
              <a:rPr lang="en-US" altLang="ko-KR" sz="900" dirty="0">
                <a:solidFill>
                  <a:schemeClr val="bg1"/>
                </a:solidFill>
              </a:rPr>
              <a:t> : </a:t>
            </a:r>
            <a:r>
              <a:rPr lang="ko-KR" altLang="en-US" sz="900" dirty="0">
                <a:solidFill>
                  <a:schemeClr val="bg1"/>
                </a:solidFill>
              </a:rPr>
              <a:t>장애물 인식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Motor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모터 속도 최적화를 위한 값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Yaw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직진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회전 정도를 파악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70" y="4364990"/>
            <a:ext cx="1946275" cy="11055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71235" y="5518150"/>
            <a:ext cx="305752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모든 </a:t>
            </a:r>
            <a:r>
              <a:rPr lang="en-US" altLang="ko-KR" dirty="0">
                <a:solidFill>
                  <a:schemeClr val="bg1"/>
                </a:solidFill>
              </a:rPr>
              <a:t>Roomba </a:t>
            </a:r>
            <a:r>
              <a:rPr lang="ko-KR" altLang="en-US" dirty="0">
                <a:solidFill>
                  <a:schemeClr val="bg1"/>
                </a:solidFill>
              </a:rPr>
              <a:t>입력 값 처리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가능한 라이브러리를 참고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652645" y="4998720"/>
            <a:ext cx="1667510" cy="1333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2"/>
          </p:cNvCxnSpPr>
          <p:nvPr/>
        </p:nvCxnSpPr>
        <p:spPr>
          <a:xfrm flipH="1">
            <a:off x="7605395" y="4074795"/>
            <a:ext cx="0" cy="24257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1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6185" y="1772920"/>
            <a:ext cx="140208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최고 속도 직진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확실한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제자리 회전을 위한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새로운 라이브러리 구현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6190" y="1477645"/>
            <a:ext cx="1897380" cy="78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Roomba Driver </a:t>
            </a:r>
            <a:r>
              <a:rPr lang="ko-KR" altLang="en-US" sz="900" dirty="0">
                <a:solidFill>
                  <a:schemeClr val="bg1"/>
                </a:solidFill>
              </a:rPr>
              <a:t>노드로 부터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subscribe </a:t>
            </a:r>
            <a:r>
              <a:rPr lang="ko-KR" altLang="en-US" sz="900" dirty="0">
                <a:solidFill>
                  <a:schemeClr val="bg1"/>
                </a:solidFill>
              </a:rPr>
              <a:t>한</a:t>
            </a:r>
            <a:r>
              <a:rPr lang="en-US" altLang="ko-KR" sz="900" dirty="0">
                <a:solidFill>
                  <a:schemeClr val="bg1"/>
                </a:solidFill>
              </a:rPr>
              <a:t> Yaw </a:t>
            </a:r>
            <a:r>
              <a:rPr lang="ko-KR" altLang="en-US" sz="900" dirty="0">
                <a:solidFill>
                  <a:schemeClr val="bg1"/>
                </a:solidFill>
              </a:rPr>
              <a:t>센서 값으로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Roomba</a:t>
            </a:r>
            <a:r>
              <a:rPr lang="ko-KR" altLang="en-US" sz="900" dirty="0">
                <a:solidFill>
                  <a:schemeClr val="bg1"/>
                </a:solidFill>
              </a:rPr>
              <a:t>의 현재 각도 파악 및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카메라 영상을 분석해 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장애물의 유무 파악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9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675130"/>
            <a:ext cx="179705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6 </a:t>
            </a:r>
            <a:r>
              <a:rPr lang="ko-KR" altLang="en-US" sz="900" dirty="0">
                <a:solidFill>
                  <a:schemeClr val="bg1"/>
                </a:solidFill>
              </a:rPr>
              <a:t>대의 </a:t>
            </a:r>
            <a:r>
              <a:rPr lang="ko-KR" altLang="en-US" sz="900" dirty="0" err="1">
                <a:solidFill>
                  <a:schemeClr val="bg1"/>
                </a:solidFill>
              </a:rPr>
              <a:t>룸바</a:t>
            </a:r>
            <a:r>
              <a:rPr lang="ko-KR" altLang="en-US" sz="900" dirty="0">
                <a:solidFill>
                  <a:schemeClr val="bg1"/>
                </a:solidFill>
              </a:rPr>
              <a:t> 로봇이 올바르게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일을 수행하도록 </a:t>
            </a:r>
            <a:r>
              <a:rPr lang="en-US" altLang="ko-KR" sz="900" dirty="0">
                <a:solidFill>
                  <a:schemeClr val="bg1"/>
                </a:solidFill>
              </a:rPr>
              <a:t>Path Planning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및 각 </a:t>
            </a:r>
            <a:r>
              <a:rPr lang="ko-KR" altLang="en-US" sz="900" dirty="0" err="1">
                <a:solidFill>
                  <a:schemeClr val="bg1"/>
                </a:solidFill>
              </a:rPr>
              <a:t>룸바의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Motion Planning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5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62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430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4285" y="2341245"/>
            <a:ext cx="152971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룸바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6185" y="2341245"/>
            <a:ext cx="1529715" cy="870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430" y="3800475"/>
            <a:ext cx="1514475" cy="870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562735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562735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094480" y="253936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094480" y="2939415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10985" y="254635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610985" y="2946400"/>
            <a:ext cx="909955" cy="12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055620" y="3438525"/>
            <a:ext cx="520700" cy="134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16605" y="3382010"/>
            <a:ext cx="81089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0680" y="310388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Client1_Data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각도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격자 배열 위치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이미지 </a:t>
            </a:r>
            <a:r>
              <a:rPr lang="en-US" altLang="ko-KR" sz="900" dirty="0">
                <a:solidFill>
                  <a:schemeClr val="bg1"/>
                </a:solidFill>
              </a:rPr>
              <a:t>Data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390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3220" y="2207260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9410" y="2200275"/>
            <a:ext cx="7359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Geometric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velocity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1155" y="3110865"/>
            <a:ext cx="8553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Ir,Motor,Yaw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2255" y="2258060"/>
            <a:ext cx="98488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Geometry_msg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0680" y="2697480"/>
            <a:ext cx="7086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300" y="2657475"/>
            <a:ext cx="8267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solidFill>
                  <a:srgbClr val="FF0000"/>
                </a:solidFill>
              </a:rPr>
              <a:t>rosMessage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(Pub, Sub)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865" y="2661285"/>
            <a:ext cx="1125855" cy="34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>
                <a:solidFill>
                  <a:srgbClr val="FF0000"/>
                </a:solidFill>
              </a:rPr>
              <a:t>Interrupt</a:t>
            </a:r>
          </a:p>
          <a:p>
            <a:r>
              <a:rPr lang="en-US" altLang="ko-KR" sz="825" b="1" dirty="0">
                <a:solidFill>
                  <a:srgbClr val="FF0000"/>
                </a:solidFill>
              </a:rPr>
              <a:t>(Machine </a:t>
            </a:r>
            <a:r>
              <a:rPr lang="en-US" altLang="ko-KR" sz="825" b="1" dirty="0" err="1">
                <a:solidFill>
                  <a:srgbClr val="FF0000"/>
                </a:solidFill>
              </a:rPr>
              <a:t>Lanuage</a:t>
            </a:r>
            <a:r>
              <a:rPr lang="en-US" altLang="ko-KR" sz="825" b="1" dirty="0">
                <a:solidFill>
                  <a:srgbClr val="FF0000"/>
                </a:solidFill>
              </a:rPr>
              <a:t>)</a:t>
            </a:r>
            <a:endParaRPr lang="ko-KR" altLang="en-US" sz="825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2820" y="4744720"/>
            <a:ext cx="22021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룸바에</a:t>
            </a:r>
            <a:r>
              <a:rPr lang="ko-KR" altLang="en-US" sz="900" dirty="0">
                <a:solidFill>
                  <a:schemeClr val="bg1"/>
                </a:solidFill>
              </a:rPr>
              <a:t> 붙인 색종이를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검출 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앞의 사물을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장애물이 아닌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룸바로</a:t>
            </a:r>
            <a:r>
              <a:rPr lang="ko-KR" altLang="en-US" sz="900" dirty="0">
                <a:solidFill>
                  <a:schemeClr val="bg1"/>
                </a:solidFill>
              </a:rPr>
              <a:t> 인식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9370" y="3590290"/>
            <a:ext cx="2431415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Ir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센서 값</a:t>
            </a:r>
            <a:r>
              <a:rPr lang="en-US" altLang="ko-KR" sz="900" dirty="0">
                <a:solidFill>
                  <a:schemeClr val="bg1"/>
                </a:solidFill>
              </a:rPr>
              <a:t> : </a:t>
            </a:r>
            <a:r>
              <a:rPr lang="ko-KR" altLang="en-US" sz="900" dirty="0">
                <a:solidFill>
                  <a:schemeClr val="bg1"/>
                </a:solidFill>
              </a:rPr>
              <a:t>장애물 인식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Motor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모터 속도 최적화를 위한 값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Yaw </a:t>
            </a:r>
            <a:r>
              <a:rPr lang="ko-KR" altLang="en-US" sz="900" dirty="0">
                <a:solidFill>
                  <a:schemeClr val="bg1"/>
                </a:solidFill>
              </a:rPr>
              <a:t>센서 값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직진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회전 정도를 파악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36185" y="1772920"/>
            <a:ext cx="140208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최고 속도 직진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확실한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제자리 회전을 위한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라이브러리 구현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6190" y="1477645"/>
            <a:ext cx="1897380" cy="784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Roomba Driver </a:t>
            </a:r>
            <a:r>
              <a:rPr lang="ko-KR" altLang="en-US" sz="900" dirty="0">
                <a:solidFill>
                  <a:schemeClr val="bg1"/>
                </a:solidFill>
              </a:rPr>
              <a:t>노드로 부터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subscribe </a:t>
            </a:r>
            <a:r>
              <a:rPr lang="ko-KR" altLang="en-US" sz="900" dirty="0">
                <a:solidFill>
                  <a:schemeClr val="bg1"/>
                </a:solidFill>
              </a:rPr>
              <a:t>한</a:t>
            </a:r>
            <a:r>
              <a:rPr lang="en-US" altLang="ko-KR" sz="900" dirty="0">
                <a:solidFill>
                  <a:schemeClr val="bg1"/>
                </a:solidFill>
              </a:rPr>
              <a:t> Yaw </a:t>
            </a:r>
            <a:r>
              <a:rPr lang="ko-KR" altLang="en-US" sz="900" dirty="0">
                <a:solidFill>
                  <a:schemeClr val="bg1"/>
                </a:solidFill>
              </a:rPr>
              <a:t>센서 값으로 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Roomba</a:t>
            </a:r>
            <a:r>
              <a:rPr lang="ko-KR" altLang="en-US" sz="900" dirty="0">
                <a:solidFill>
                  <a:schemeClr val="bg1"/>
                </a:solidFill>
              </a:rPr>
              <a:t>의 현재 각도 파악 및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카메라 영상을 분석해 현재 위치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장애물의 유무 파악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675130"/>
            <a:ext cx="179705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6 </a:t>
            </a:r>
            <a:r>
              <a:rPr lang="ko-KR" altLang="en-US" sz="900" dirty="0">
                <a:solidFill>
                  <a:schemeClr val="bg1"/>
                </a:solidFill>
              </a:rPr>
              <a:t>대의 </a:t>
            </a:r>
            <a:r>
              <a:rPr lang="ko-KR" altLang="en-US" sz="900" dirty="0" err="1">
                <a:solidFill>
                  <a:schemeClr val="bg1"/>
                </a:solidFill>
              </a:rPr>
              <a:t>룸바</a:t>
            </a:r>
            <a:r>
              <a:rPr lang="ko-KR" altLang="en-US" sz="900" dirty="0">
                <a:solidFill>
                  <a:schemeClr val="bg1"/>
                </a:solidFill>
              </a:rPr>
              <a:t> 로봇이 올바르게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일을 수행하도록 </a:t>
            </a:r>
            <a:r>
              <a:rPr lang="en-US" altLang="ko-KR" sz="900" dirty="0">
                <a:solidFill>
                  <a:schemeClr val="bg1"/>
                </a:solidFill>
              </a:rPr>
              <a:t>Path Planning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및 각 </a:t>
            </a:r>
            <a:r>
              <a:rPr lang="ko-KR" altLang="en-US" sz="900" dirty="0" err="1">
                <a:solidFill>
                  <a:schemeClr val="bg1"/>
                </a:solidFill>
              </a:rPr>
              <a:t>룸바의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Motion Planning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73630"/>
            <a:ext cx="878840" cy="8191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2353945"/>
            <a:ext cx="708660" cy="851535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5" y="2490470"/>
            <a:ext cx="1261745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85" y="3800475"/>
            <a:ext cx="86931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337560" y="3568065"/>
            <a:ext cx="998855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opencv4nodejs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defRPr/>
            </a:pPr>
            <a:r>
              <a:rPr lang="ko-KR" altLang="en-US" sz="2800" b="1" dirty="0">
                <a:solidFill>
                  <a:schemeClr val="accent1"/>
                </a:solidFill>
              </a:rPr>
              <a:t>하드웨어 인터페이스</a:t>
            </a:r>
            <a:r>
              <a:rPr lang="en-US" altLang="ko-KR" sz="2800" b="1" dirty="0">
                <a:solidFill>
                  <a:schemeClr val="accent1"/>
                </a:solidFill>
              </a:rPr>
              <a:t> - </a:t>
            </a:r>
            <a:r>
              <a:rPr lang="ko-KR" altLang="en-US" sz="2800" b="1" dirty="0">
                <a:solidFill>
                  <a:schemeClr val="accent1"/>
                </a:solidFill>
              </a:rPr>
              <a:t>윤동희</a:t>
            </a:r>
            <a:endParaRPr kumimoji="0" lang="ko-KR" altLang="ko-K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1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 err="1"/>
              <a:t>전강희</a:t>
            </a:r>
            <a:r>
              <a:rPr lang="ko-KR" altLang="en-US" dirty="0"/>
              <a:t> 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96BE0D-778C-4CF4-B9CE-A674DA75E7EB}"/>
              </a:ext>
            </a:extLst>
          </p:cNvPr>
          <p:cNvSpPr/>
          <p:nvPr/>
        </p:nvSpPr>
        <p:spPr>
          <a:xfrm>
            <a:off x="365125" y="1340485"/>
            <a:ext cx="1758950" cy="935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Rviz,gazebo</a:t>
            </a:r>
            <a:r>
              <a:rPr lang="ko-KR" altLang="en-US" sz="1600" dirty="0"/>
              <a:t>환경 이해 및 연습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A1BB6A-3D0E-4F70-A184-10E213534D64}"/>
              </a:ext>
            </a:extLst>
          </p:cNvPr>
          <p:cNvSpPr/>
          <p:nvPr/>
        </p:nvSpPr>
        <p:spPr>
          <a:xfrm>
            <a:off x="2597150" y="1340485"/>
            <a:ext cx="1758950" cy="935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룸바</a:t>
            </a:r>
            <a:r>
              <a:rPr lang="ko-KR" altLang="en-US" sz="1600" dirty="0"/>
              <a:t> 모델링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07E46-9B19-4F52-A205-FD1D3D839F89}"/>
              </a:ext>
            </a:extLst>
          </p:cNvPr>
          <p:cNvSpPr/>
          <p:nvPr/>
        </p:nvSpPr>
        <p:spPr>
          <a:xfrm>
            <a:off x="4829810" y="1335405"/>
            <a:ext cx="1758950" cy="935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멀티 로봇 시뮬레이션 구축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8F4C2-7658-4C75-88D5-BC217DDB5034}"/>
              </a:ext>
            </a:extLst>
          </p:cNvPr>
          <p:cNvSpPr/>
          <p:nvPr/>
        </p:nvSpPr>
        <p:spPr>
          <a:xfrm>
            <a:off x="7075805" y="1335405"/>
            <a:ext cx="1758950" cy="935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멀티 로봇 </a:t>
            </a:r>
            <a:endParaRPr lang="en-US" altLang="ko-KR" sz="1600" dirty="0"/>
          </a:p>
          <a:p>
            <a:pPr algn="ctr"/>
            <a:r>
              <a:rPr lang="ko-KR" altLang="en-US" sz="1600" dirty="0"/>
              <a:t>노드 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31DFC9-A717-49B1-8791-981E41F73B82}"/>
              </a:ext>
            </a:extLst>
          </p:cNvPr>
          <p:cNvSpPr/>
          <p:nvPr/>
        </p:nvSpPr>
        <p:spPr>
          <a:xfrm>
            <a:off x="386715" y="2597150"/>
            <a:ext cx="2952115" cy="180022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276C1C-2C2B-4299-8B38-73CA1D0720F8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338830" y="3491865"/>
            <a:ext cx="1468755" cy="571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07A77-1F16-48D1-8986-DF214A5649DA}"/>
              </a:ext>
            </a:extLst>
          </p:cNvPr>
          <p:cNvSpPr/>
          <p:nvPr/>
        </p:nvSpPr>
        <p:spPr>
          <a:xfrm>
            <a:off x="4808220" y="2592070"/>
            <a:ext cx="2952115" cy="1800225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27ED10-5EB1-4BB6-B1C0-D70B08B8FCC6}"/>
              </a:ext>
            </a:extLst>
          </p:cNvPr>
          <p:cNvSpPr/>
          <p:nvPr/>
        </p:nvSpPr>
        <p:spPr>
          <a:xfrm>
            <a:off x="1855470" y="4940935"/>
            <a:ext cx="2952115" cy="180022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152BB4-F6C7-412A-A3A3-0B1410C645C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31845" y="4392295"/>
            <a:ext cx="2952115" cy="54927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6FCEE1-F5D4-45EC-B1B9-F92CE8588907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4808220" y="5841365"/>
            <a:ext cx="100393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D02B96-1D61-4EA7-8C8A-0BAE74964AD2}"/>
              </a:ext>
            </a:extLst>
          </p:cNvPr>
          <p:cNvSpPr/>
          <p:nvPr/>
        </p:nvSpPr>
        <p:spPr>
          <a:xfrm>
            <a:off x="5812155" y="4940935"/>
            <a:ext cx="2952115" cy="180022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6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1CD2143-0D9D-478D-AA8E-5B93D828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944584"/>
            <a:ext cx="1103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6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01.</a:t>
            </a:r>
            <a:endParaRPr lang="ko-KR" altLang="ko-KR" sz="3600" dirty="0">
              <a:solidFill>
                <a:srgbClr val="7DD5C9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A89F0B-BE49-40CF-87C3-E3CE3268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968136"/>
            <a:ext cx="3757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진행현황</a:t>
            </a:r>
            <a:endParaRPr kumimoji="0" lang="ko-KR" altLang="ko-KR" sz="2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2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 err="1"/>
              <a:t>장환석</a:t>
            </a:r>
            <a:r>
              <a:rPr lang="ko-KR" altLang="en-US" dirty="0"/>
              <a:t> 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4B6E3-B515-471C-8534-C5859CCF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8" y="730902"/>
            <a:ext cx="8280920" cy="58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 err="1"/>
              <a:t>장환석</a:t>
            </a:r>
            <a:r>
              <a:rPr lang="ko-KR" altLang="en-US" dirty="0"/>
              <a:t> </a:t>
            </a:r>
            <a:endParaRPr lang="ko-KR" altLang="ko-KR" dirty="0"/>
          </a:p>
        </p:txBody>
      </p:sp>
      <p:pic>
        <p:nvPicPr>
          <p:cNvPr id="3" name="Image6">
            <a:extLst>
              <a:ext uri="{FF2B5EF4-FFF2-40B4-BE49-F238E27FC236}">
                <a16:creationId xmlns:a16="http://schemas.microsoft.com/office/drawing/2014/main" id="{9B65E727-8E7B-4403-A25B-47696084C3D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7650" y="746760"/>
            <a:ext cx="6119495" cy="32245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9FD81D7-032A-4397-A220-38125468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70" y="3401060"/>
            <a:ext cx="6418580" cy="32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구성원별 상세 기여 내용 </a:t>
            </a:r>
            <a:r>
              <a:rPr lang="en-US" altLang="ko-KR" dirty="0"/>
              <a:t>- </a:t>
            </a:r>
            <a:r>
              <a:rPr lang="ko-KR" altLang="en-US" dirty="0" err="1"/>
              <a:t>장환석</a:t>
            </a:r>
            <a:r>
              <a:rPr lang="ko-KR" altLang="en-US" dirty="0"/>
              <a:t> 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EF75D-8A63-4765-A730-CFBF3DBD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196752"/>
            <a:ext cx="8136904" cy="52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1CD2143-0D9D-478D-AA8E-5B93D828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944584"/>
            <a:ext cx="1103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6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04.</a:t>
            </a:r>
            <a:endParaRPr lang="ko-KR" altLang="ko-KR" sz="3600" dirty="0">
              <a:solidFill>
                <a:srgbClr val="7DD5C9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A89F0B-BE49-40CF-87C3-E3CE3268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968136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문제점 및 대책</a:t>
            </a:r>
            <a:endParaRPr kumimoji="0" lang="ko-KR" altLang="ko-KR" sz="2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3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문제점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대책</a:t>
            </a:r>
            <a:endParaRPr lang="ko-KR" altLang="en-US" sz="2000" b="1" strike="noStrike" cap="none" dirty="0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106426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Roomba robot</a:t>
            </a:r>
          </a:p>
        </p:txBody>
      </p:sp>
      <p:sp>
        <p:nvSpPr>
          <p:cNvPr id="11" name="제목 2"/>
          <p:cNvSpPr txBox="1">
            <a:spLocks/>
          </p:cNvSpPr>
          <p:nvPr/>
        </p:nvSpPr>
        <p:spPr bwMode="auto">
          <a:xfrm>
            <a:off x="685346" y="1741170"/>
            <a:ext cx="75590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P1.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Adafruit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구매를 진행했으나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Roomba robot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 해외배송과 배송대행을 거절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P2.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현재의 위치를 실시간으로 판단해야 한다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P3.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로봇의 바퀴가 서로 다른 두 개의 엔진으로 연결되어 정확한 직진이 불가능하다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9FF5AFB2-A6CF-4488-8A85-3C3E91411ABA}"/>
              </a:ext>
            </a:extLst>
          </p:cNvPr>
          <p:cNvSpPr txBox="1">
            <a:spLocks/>
          </p:cNvSpPr>
          <p:nvPr/>
        </p:nvSpPr>
        <p:spPr bwMode="auto">
          <a:xfrm>
            <a:off x="685346" y="3971052"/>
            <a:ext cx="78488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S1.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송동호 교수님 회사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Roomba robot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사용하기로 함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예상보다 빠르게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Roomba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조작할 수 있게 되었다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0" indent="0" latinLnBrk="1">
              <a:defRPr/>
            </a:pPr>
            <a:endParaRPr lang="en-US" altLang="ko-KR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S2.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현재의 위치를 카메라를 사용해서 판단한다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각 로봇에 색을 부여할 계획이다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프로그램 적으로 저장된 위치에 현재 카메라가 얻는 데이터를 보정해서 사용할 계획이다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S3.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로봇에 내장된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YAW sensor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사용해서 실시간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PID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컨트롤을 사용해서 보정할 계획이다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1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문제점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대책</a:t>
            </a:r>
            <a:endParaRPr lang="ko-KR" altLang="en-US" sz="2000" b="1" strike="noStrike" cap="none" dirty="0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BE50B395-B977-4125-B7A3-7AC099F3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ROS / Simulator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EBCE8606-9AF5-4A36-875C-0DEBD4A072F4}"/>
              </a:ext>
            </a:extLst>
          </p:cNvPr>
          <p:cNvSpPr txBox="1">
            <a:spLocks/>
          </p:cNvSpPr>
          <p:nvPr/>
        </p:nvSpPr>
        <p:spPr bwMode="auto">
          <a:xfrm>
            <a:off x="755576" y="2033557"/>
            <a:ext cx="74888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P1.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시뮬레이션 상에서도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diff_control_driver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한계로 인해 정확한 직진과 회전이 불가능하다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같은 코드를 여러 번 실행했을 때 결과가 차이를 보인다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0" indent="0" latinLnBrk="1">
              <a:defRPr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924BF555-621B-43E2-8A5B-9C70A982B82F}"/>
              </a:ext>
            </a:extLst>
          </p:cNvPr>
          <p:cNvSpPr txBox="1">
            <a:spLocks/>
          </p:cNvSpPr>
          <p:nvPr/>
        </p:nvSpPr>
        <p:spPr bwMode="auto">
          <a:xfrm>
            <a:off x="755576" y="3883282"/>
            <a:ext cx="71211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S1. Gazebo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내장된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YAW sensor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사용해서 실시간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컨트롤을 사용해서 보정할 계획이다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Roomba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가지고 진행할 때에는 내장된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Yaw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센서를 사용해서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컨트롤을 진행할 예서이다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텍스트 개체 틀 15361"/>
          <p:cNvSpPr txBox="1"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문제점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strike="noStrike" cap="none" dirty="0">
                <a:solidFill>
                  <a:srgbClr val="4591F2"/>
                </a:solidFill>
                <a:latin typeface="맑은 고딕" charset="0"/>
                <a:ea typeface="맑은 고딕" charset="0"/>
              </a:rPr>
              <a:t>대책</a:t>
            </a:r>
            <a:endParaRPr lang="ko-KR" altLang="en-US" sz="2000" b="1" strike="noStrike" cap="none" dirty="0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 bwMode="auto">
          <a:xfrm>
            <a:off x="1068070" y="873125"/>
            <a:ext cx="6668135" cy="784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 strike="noStrike" cap="none" spc="-150" dirty="0">
                <a:solidFill>
                  <a:schemeClr val="bg1"/>
                </a:solidFill>
                <a:latin typeface="Arial" charset="0"/>
                <a:ea typeface="Arial" charset="0"/>
              </a:rPr>
              <a:t>PDDL</a:t>
            </a:r>
            <a:endParaRPr lang="ko-KR" altLang="en-US" sz="45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제목 6"/>
          <p:cNvSpPr txBox="1">
            <a:spLocks/>
          </p:cNvSpPr>
          <p:nvPr/>
        </p:nvSpPr>
        <p:spPr bwMode="auto">
          <a:xfrm>
            <a:off x="878036" y="1859915"/>
            <a:ext cx="7870427" cy="147732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P1. 8-Puzzle 문제 푸는 과정에서 길찾기를 실패하는 </a:t>
            </a:r>
            <a:r>
              <a:rPr lang="en-US" altLang="ko-KR" b="0" strike="noStrike" cap="none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경우가</a:t>
            </a:r>
            <a:r>
              <a:rPr lang="en-US" altLang="ko-KR" b="0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있</a:t>
            </a:r>
            <a:r>
              <a:rPr lang="ko-KR" altLang="en-US" b="0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다</a:t>
            </a:r>
            <a:r>
              <a:rPr lang="en-US" altLang="ko-KR" b="0" strike="noStrike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</a:t>
            </a: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P2. 6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Roomba에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경우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스텝별로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에이전트들이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동시에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움직이는데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이때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겹치는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경로가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발생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한다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strike="noStrike" cap="none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제목 7"/>
          <p:cNvSpPr txBox="1">
            <a:spLocks/>
          </p:cNvSpPr>
          <p:nvPr/>
        </p:nvSpPr>
        <p:spPr bwMode="auto">
          <a:xfrm>
            <a:off x="868044" y="3725317"/>
            <a:ext cx="7736404" cy="2031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S1. 실패하는 경우는 프로그램상 문제가 아니라 </a:t>
            </a:r>
            <a:r>
              <a:rPr lang="en-US" altLang="ko-KR" b="0" strike="noStrike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물리적으로</a:t>
            </a: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0" strike="noStrike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불가능한</a:t>
            </a: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 </a:t>
            </a:r>
            <a:r>
              <a:rPr lang="en-US" altLang="ko-KR" b="0" strike="noStrike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경우이</a:t>
            </a:r>
            <a:r>
              <a:rPr lang="ko-KR" altLang="en-US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다</a:t>
            </a: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불가능한 경우에 대해서는 </a:t>
            </a:r>
            <a:r>
              <a:rPr lang="en-US" altLang="ko-KR" b="0" strike="noStrike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알람을</a:t>
            </a: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b="0" strike="noStrike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팝업</a:t>
            </a:r>
            <a:r>
              <a:rPr lang="ko-KR" altLang="en-US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할 계획이다</a:t>
            </a:r>
            <a:r>
              <a:rPr lang="en-US" altLang="ko-KR" b="0" strike="noStrike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</a:t>
            </a: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chemeClr val="tx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S2.  각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에이전트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Stack을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비교하여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겹치는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경우가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있을때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우선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순위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순으로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이동시킬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계획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하나 또는 그 이상의 명령어들을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Queue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에 저장해두고 다음 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Step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에서 진행하는 방법을 사용할 예정이다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strike="noStrike" cap="none" dirty="0">
              <a:solidFill>
                <a:schemeClr val="tx2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F1CD2143-0D9D-478D-AA8E-5B93D828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2944584"/>
            <a:ext cx="1103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600" dirty="0">
                <a:solidFill>
                  <a:srgbClr val="7DD5C9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05.</a:t>
            </a:r>
            <a:endParaRPr lang="ko-KR" altLang="ko-KR" sz="3600" dirty="0">
              <a:solidFill>
                <a:srgbClr val="7DD5C9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A89F0B-BE49-40CF-87C3-E3CE3268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968136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상세 개발 일정</a:t>
            </a:r>
            <a:endParaRPr kumimoji="0" lang="ko-KR" altLang="ko-KR" sz="2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87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46831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1144905" y="285940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    연</a:t>
            </a:r>
            <a:endParaRPr kumimoji="0" lang="en-US" altLang="ko-KR" sz="4500" b="1" spc="-15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2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E9839-6627-48E8-8A36-C48CA3D4E60D}"/>
              </a:ext>
            </a:extLst>
          </p:cNvPr>
          <p:cNvSpPr txBox="1"/>
          <p:nvPr/>
        </p:nvSpPr>
        <p:spPr>
          <a:xfrm>
            <a:off x="418337" y="3913244"/>
            <a:ext cx="34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송동호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교수님과의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미팅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E02C6-1D7E-4902-89D9-9AA92F55E443}"/>
              </a:ext>
            </a:extLst>
          </p:cNvPr>
          <p:cNvSpPr txBox="1"/>
          <p:nvPr/>
        </p:nvSpPr>
        <p:spPr>
          <a:xfrm>
            <a:off x="376171" y="1124744"/>
            <a:ext cx="410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최차봉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교수님과의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미팅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3132E-FBFC-44B8-AB06-DC4344D44C18}"/>
              </a:ext>
            </a:extLst>
          </p:cNvPr>
          <p:cNvSpPr txBox="1"/>
          <p:nvPr/>
        </p:nvSpPr>
        <p:spPr>
          <a:xfrm>
            <a:off x="206670" y="1636057"/>
            <a:ext cx="58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1,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플래닝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언어에 대한 확정이 필요하다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32F6-96B3-4433-AB6B-24B4044998F1}"/>
              </a:ext>
            </a:extLst>
          </p:cNvPr>
          <p:cNvSpPr txBox="1"/>
          <p:nvPr/>
        </p:nvSpPr>
        <p:spPr>
          <a:xfrm>
            <a:off x="206669" y="2081866"/>
            <a:ext cx="58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로봇이 자신의 위치를 알 수 있도록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해야한다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385C8-DB08-48F1-BD4A-A0758F79A56C}"/>
              </a:ext>
            </a:extLst>
          </p:cNvPr>
          <p:cNvSpPr txBox="1"/>
          <p:nvPr/>
        </p:nvSpPr>
        <p:spPr>
          <a:xfrm>
            <a:off x="206668" y="2594487"/>
            <a:ext cx="69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3,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로봇 제어에서 하드웨어적 제약을 해결할 수 있어야한다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EFD2-CFB7-4596-A8A4-52AE40B1C341}"/>
              </a:ext>
            </a:extLst>
          </p:cNvPr>
          <p:cNvSpPr txBox="1"/>
          <p:nvPr/>
        </p:nvSpPr>
        <p:spPr>
          <a:xfrm>
            <a:off x="219470" y="3107108"/>
            <a:ext cx="75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4,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장애물 식별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리플래닝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기술들을 유동적으로 처리할 수 있어야한다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FC2996-9A87-437C-9B93-9722E201D192}"/>
              </a:ext>
            </a:extLst>
          </p:cNvPr>
          <p:cNvSpPr/>
          <p:nvPr/>
        </p:nvSpPr>
        <p:spPr>
          <a:xfrm>
            <a:off x="219470" y="1235419"/>
            <a:ext cx="153921" cy="183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ㅍ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DB2452-A215-4822-887E-6D748A394113}"/>
              </a:ext>
            </a:extLst>
          </p:cNvPr>
          <p:cNvSpPr/>
          <p:nvPr/>
        </p:nvSpPr>
        <p:spPr>
          <a:xfrm>
            <a:off x="267266" y="3994685"/>
            <a:ext cx="153921" cy="1833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7B0FC-1CD8-4676-8DD7-24F0DE23A7E5}"/>
              </a:ext>
            </a:extLst>
          </p:cNvPr>
          <p:cNvSpPr txBox="1"/>
          <p:nvPr/>
        </p:nvSpPr>
        <p:spPr>
          <a:xfrm>
            <a:off x="206668" y="4440667"/>
            <a:ext cx="846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1, 8puzzle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문제를 해결하고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6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대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룸바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로봇의 임무 수행 제어를 해봤으면 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DAE8E-4446-49DB-8272-7C60AB97B17D}"/>
              </a:ext>
            </a:extLst>
          </p:cNvPr>
          <p:cNvSpPr txBox="1"/>
          <p:nvPr/>
        </p:nvSpPr>
        <p:spPr>
          <a:xfrm>
            <a:off x="206668" y="4979636"/>
            <a:ext cx="846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2,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플래닝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대상이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하나하나씩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움직이는게 아니라 동시에 움직였으면 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F3C6-E5FB-4BFB-BFF6-35F2F24E5EC3}"/>
              </a:ext>
            </a:extLst>
          </p:cNvPr>
          <p:cNvSpPr txBox="1"/>
          <p:nvPr/>
        </p:nvSpPr>
        <p:spPr>
          <a:xfrm>
            <a:off x="234550" y="5563212"/>
            <a:ext cx="846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3,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로봇 제어 라이브러리를 만들었으면 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764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3392170" y="165862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Client Page</a:t>
            </a: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8-PUZZLE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93E001-1250-4F76-BA08-256417AB1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" y="2200645"/>
            <a:ext cx="4115692" cy="3676627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217BC2-9727-4D3E-906F-18BF4C976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55" y="2200645"/>
            <a:ext cx="4624547" cy="366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3392170" y="165862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PDDL</a:t>
            </a: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8-PUZZLE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A7C217B7-EFCA-444E-AAAB-DBE6EE5D7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4" y="2466513"/>
            <a:ext cx="4118655" cy="3960440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303C5BD-E782-4B70-9E25-AC17A835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66513"/>
            <a:ext cx="393455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3392170" y="165862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PDDL</a:t>
            </a: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8-PUZZLE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E723B7C-CE8D-438C-B0FE-5B206101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4" y="2204864"/>
            <a:ext cx="7802012" cy="4258534"/>
          </a:xfrm>
          <a:prstGeom prst="rect">
            <a:avLst/>
          </a:prstGeom>
        </p:spPr>
      </p:pic>
      <p:pic>
        <p:nvPicPr>
          <p:cNvPr id="9" name="그림 8" descr="전자기기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2BBEF3E-B292-4760-A4EE-E30746C7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3" y="2480951"/>
            <a:ext cx="7986593" cy="34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6-Roomba Planning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853055"/>
            <a:ext cx="388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제목 2"/>
          <p:cNvSpPr txBox="1">
            <a:spLocks/>
          </p:cNvSpPr>
          <p:nvPr/>
        </p:nvSpPr>
        <p:spPr bwMode="auto">
          <a:xfrm>
            <a:off x="3488690" y="187706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Mapping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0" y="2853055"/>
            <a:ext cx="388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4288155" y="3950970"/>
            <a:ext cx="467995" cy="5397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2"/>
          <p:cNvSpPr txBox="1">
            <a:spLocks/>
          </p:cNvSpPr>
          <p:nvPr/>
        </p:nvSpPr>
        <p:spPr bwMode="auto">
          <a:xfrm>
            <a:off x="3518535" y="3554730"/>
            <a:ext cx="20193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확장</a:t>
            </a:r>
            <a:endParaRPr lang="en-US" altLang="ko-KR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제목 2"/>
          <p:cNvSpPr txBox="1">
            <a:spLocks/>
          </p:cNvSpPr>
          <p:nvPr/>
        </p:nvSpPr>
        <p:spPr bwMode="auto">
          <a:xfrm>
            <a:off x="1187450" y="5589270"/>
            <a:ext cx="686816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/>
          <a:p>
            <a:pPr marL="182880" indent="-18288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3*3좌표PDDL을 9*9좌표로 확장시켜 PDDL Problem file을 작성하여 활용</a:t>
            </a:r>
            <a:endParaRPr lang="ko-KR" altLang="en-US" sz="13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182880" indent="-18288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각각 에이전트당 스텝들을 정렬해서 한번에 명령전달</a:t>
            </a:r>
            <a:endParaRPr lang="ko-KR" altLang="en-US" sz="13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182880" indent="-18288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겹치는 경로가 있을경우 큐에 있는 스텝을 비교하여 우선순위가 높은 에이전트를 이동</a:t>
            </a:r>
            <a:endParaRPr lang="ko-KR" altLang="en-US" sz="13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프로젝트 진행현황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5793105" y="1732915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Rviz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068070" y="873125"/>
            <a:ext cx="6667500" cy="78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ROS / Simulator</a:t>
            </a: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3652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20675" y="15875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제목 2"/>
          <p:cNvSpPr txBox="1">
            <a:spLocks/>
          </p:cNvSpPr>
          <p:nvPr/>
        </p:nvSpPr>
        <p:spPr bwMode="auto">
          <a:xfrm>
            <a:off x="1040765" y="170053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Gazebo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40F99F-F4E7-4631-9E68-703B6BBF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2420620"/>
            <a:ext cx="8413115" cy="39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Pages>27</Pages>
  <Words>1961</Words>
  <Characters>0</Characters>
  <Application>Microsoft Office PowerPoint</Application>
  <DocSecurity>0</DocSecurity>
  <PresentationFormat>화면 슬라이드 쇼(4:3)</PresentationFormat>
  <Lines>0</Lines>
  <Paragraphs>485</Paragraphs>
  <Slides>39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Arial Black</vt:lpstr>
      <vt:lpstr>Wingdings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프로젝트 진행현황</vt:lpstr>
      <vt:lpstr>프로젝트 진행현황</vt:lpstr>
      <vt:lpstr>프로젝트 진행현황</vt:lpstr>
      <vt:lpstr>프로젝트 진행현황</vt:lpstr>
      <vt:lpstr>프로젝트 진행현황</vt:lpstr>
      <vt:lpstr>프로젝트 진행현황</vt:lpstr>
      <vt:lpstr>프로젝트 진행현황</vt:lpstr>
      <vt:lpstr>PowerPoint 프레젠테이션</vt:lpstr>
      <vt:lpstr>서비스 Framework</vt:lpstr>
      <vt:lpstr>PowerPoint 프레젠테이션</vt:lpstr>
      <vt:lpstr>구성원별 상세 기여 내용 - 김민수 </vt:lpstr>
      <vt:lpstr>구성원별 상세 기여 내용 - 박규영 </vt:lpstr>
      <vt:lpstr>구성원별 상세 기여 내용 - 박규영 </vt:lpstr>
      <vt:lpstr>구성원별 상세 기여 내용 - 박규영 </vt:lpstr>
      <vt:lpstr>구성원별 상세 기여 내용 - 박규영 </vt:lpstr>
      <vt:lpstr>구성원별 상세 기여 내용 - 박규영 </vt:lpstr>
      <vt:lpstr>구성원별 상세 기여 내용 - 허진석 </vt:lpstr>
      <vt:lpstr>구성원별 상세 기여 내용 - 허진석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구성원별 상세 기여 내용 - 전강희 </vt:lpstr>
      <vt:lpstr>구성원별 상세 기여 내용 - 장환석 </vt:lpstr>
      <vt:lpstr>구성원별 상세 기여 내용 - 장환석 </vt:lpstr>
      <vt:lpstr>구성원별 상세 기여 내용 - 장환석 </vt:lpstr>
      <vt:lpstr>PowerPoint 프레젠테이션</vt:lpstr>
      <vt:lpstr>문제점 및 대책</vt:lpstr>
      <vt:lpstr>문제점 및 대책</vt:lpstr>
      <vt:lpstr>문제점 및 대책</vt:lpstr>
      <vt:lpstr>PowerPoint 프레젠테이션</vt:lpstr>
      <vt:lpstr>상세 개발 일정</vt:lpstr>
      <vt:lpstr>PowerPoint 프레젠테이션</vt:lpstr>
    </vt:vector>
  </TitlesOfParts>
  <Company>디브리드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cp:lastModifiedBy>makerkauboy@gmail.com</cp:lastModifiedBy>
  <cp:revision>38</cp:revision>
  <dcterms:modified xsi:type="dcterms:W3CDTF">2019-05-02T07:19:09Z</dcterms:modified>
</cp:coreProperties>
</file>