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80" r:id="rId4"/>
    <p:sldMasterId id="2147484752" r:id="rId5"/>
    <p:sldMasterId id="2147484761" r:id="rId6"/>
    <p:sldMasterId id="2147484765" r:id="rId7"/>
    <p:sldMasterId id="2147484769" r:id="rId8"/>
    <p:sldMasterId id="2147484773" r:id="rId9"/>
    <p:sldMasterId id="2147484777" r:id="rId10"/>
    <p:sldMasterId id="2147484781" r:id="rId11"/>
    <p:sldMasterId id="2147484785" r:id="rId12"/>
    <p:sldMasterId id="2147484789" r:id="rId13"/>
    <p:sldMasterId id="2147484793" r:id="rId14"/>
  </p:sldMasterIdLst>
  <p:notesMasterIdLst>
    <p:notesMasterId r:id="rId38"/>
  </p:notesMasterIdLst>
  <p:handoutMasterIdLst>
    <p:handoutMasterId r:id="rId39"/>
  </p:handoutMasterIdLst>
  <p:sldIdLst>
    <p:sldId id="487" r:id="rId15"/>
    <p:sldId id="857" r:id="rId16"/>
    <p:sldId id="858" r:id="rId17"/>
    <p:sldId id="859" r:id="rId18"/>
    <p:sldId id="861" r:id="rId19"/>
    <p:sldId id="862" r:id="rId20"/>
    <p:sldId id="863" r:id="rId21"/>
    <p:sldId id="865" r:id="rId22"/>
    <p:sldId id="866" r:id="rId23"/>
    <p:sldId id="874" r:id="rId24"/>
    <p:sldId id="875" r:id="rId25"/>
    <p:sldId id="870" r:id="rId26"/>
    <p:sldId id="867" r:id="rId27"/>
    <p:sldId id="869" r:id="rId28"/>
    <p:sldId id="882" r:id="rId29"/>
    <p:sldId id="872" r:id="rId30"/>
    <p:sldId id="876" r:id="rId31"/>
    <p:sldId id="877" r:id="rId32"/>
    <p:sldId id="880" r:id="rId33"/>
    <p:sldId id="881" r:id="rId34"/>
    <p:sldId id="879" r:id="rId35"/>
    <p:sldId id="883" r:id="rId36"/>
    <p:sldId id="884" r:id="rId37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태환" initials="서" lastIdx="13" clrIdx="0">
    <p:extLst>
      <p:ext uri="{19B8F6BF-5375-455C-9EA6-DF929625EA0E}">
        <p15:presenceInfo xmlns:p15="http://schemas.microsoft.com/office/powerpoint/2012/main" userId="서태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FF9933"/>
    <a:srgbClr val="FF3B3B"/>
    <a:srgbClr val="D9D9D9"/>
    <a:srgbClr val="00642D"/>
    <a:srgbClr val="F4E2E2"/>
    <a:srgbClr val="F5BBBB"/>
    <a:srgbClr val="B4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71" autoAdjust="0"/>
  </p:normalViewPr>
  <p:slideViewPr>
    <p:cSldViewPr>
      <p:cViewPr varScale="1">
        <p:scale>
          <a:sx n="109" d="100"/>
          <a:sy n="109" d="100"/>
        </p:scale>
        <p:origin x="76" y="872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1388" y="7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font" Target="fonts/font1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font" Target="fonts/font4.fntdata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0" Type="http://schemas.openxmlformats.org/officeDocument/2006/relationships/slide" Target="slides/slide6.xml"/><Relationship Id="rId41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AC7114-C755-45B0-827B-C04C143FC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D06D0CB9-5A01-44FE-853B-C5595A39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38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24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51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67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450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002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6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078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87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5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840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80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10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0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80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2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96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22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0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1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2068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5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8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4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2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4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30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16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1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1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0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8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57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428112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36.png"/><Relationship Id="rId9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84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시각화 도구 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UI / UX</a:t>
            </a:r>
            <a:endParaRPr lang="ko-KR" altLang="en-US" sz="4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75248"/>
            <a:ext cx="576064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㈜</a:t>
            </a:r>
            <a:r>
              <a:rPr lang="ko-KR" altLang="en-US" sz="1200" dirty="0" err="1">
                <a:latin typeface="나눔고딕" pitchFamily="50" charset="-127"/>
                <a:ea typeface="나눔고딕" pitchFamily="50" charset="-127"/>
              </a:rPr>
              <a:t>큐브리드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개발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팀 서태환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38313"/>
              </p:ext>
            </p:extLst>
          </p:nvPr>
        </p:nvGraphicFramePr>
        <p:xfrm>
          <a:off x="395536" y="836712"/>
          <a:ext cx="8291264" cy="1594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전체검색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properties, edge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중에서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할 수 있는 기능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부분검색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기본적으로 보여주며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,Properties, edge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단일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복수선택하여 해당 범위 내에서만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 : Vertex only)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검색어를 입력 후에 실행 버튼을 누르면 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결과가 실행된다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8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4-2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E4D241-213F-4755-A1E4-9A5C72A50A3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1542492" y="1514034"/>
            <a:ext cx="241294" cy="119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390511-3A1B-432F-B0BA-686C8AD8A67A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5004048" y="1514034"/>
            <a:ext cx="1476164" cy="120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4F3596-2C70-49B8-9F78-3F2B5999ADFB}"/>
              </a:ext>
            </a:extLst>
          </p:cNvPr>
          <p:cNvSpPr/>
          <p:nvPr/>
        </p:nvSpPr>
        <p:spPr>
          <a:xfrm>
            <a:off x="3779912" y="1040364"/>
            <a:ext cx="2448272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91691B-1ECC-4F57-93E3-74BB7ACEFEF3}"/>
              </a:ext>
            </a:extLst>
          </p:cNvPr>
          <p:cNvSpPr/>
          <p:nvPr/>
        </p:nvSpPr>
        <p:spPr>
          <a:xfrm>
            <a:off x="579748" y="1040364"/>
            <a:ext cx="2408076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682EC3-3E20-4CAF-8F4E-85B8BC45E81B}"/>
              </a:ext>
            </a:extLst>
          </p:cNvPr>
          <p:cNvSpPr/>
          <p:nvPr/>
        </p:nvSpPr>
        <p:spPr>
          <a:xfrm>
            <a:off x="3131840" y="1040364"/>
            <a:ext cx="360040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00B96A3-1EE0-4A5C-9868-4ADA9507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08920"/>
            <a:ext cx="2170584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Vertex, Edge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D39C666-D955-4487-88BC-260BC671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2708920"/>
            <a:ext cx="1882552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 실행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76DABA-C1AF-4D22-968C-4AD812F8441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11860" y="1514034"/>
            <a:ext cx="580147" cy="116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7">
            <a:extLst>
              <a:ext uri="{FF2B5EF4-FFF2-40B4-BE49-F238E27FC236}">
                <a16:creationId xmlns:a16="http://schemas.microsoft.com/office/drawing/2014/main" id="{34C6B516-13AB-4954-8290-38D372B7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2714513"/>
            <a:ext cx="2232248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선택 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7C0768F-AEFC-4B60-95D2-1FB72786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24744"/>
            <a:ext cx="6984776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결과창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81936"/>
              </p:ext>
            </p:extLst>
          </p:nvPr>
        </p:nvGraphicFramePr>
        <p:xfrm>
          <a:off x="395536" y="908720"/>
          <a:ext cx="8291264" cy="2218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Gremlin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이용하여 입력 할 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저장할수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로드할수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Custom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자동완성기능이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 형태로 보여주고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입력이 가능하도록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실행 버튼을 누르면 질의가 수행된다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계획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질의 실행 계획 보기 버튼을 누르면 질의계획을 얻어와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Plan View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표시한다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5AC27B-8D14-4533-B99F-39BA0F6C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66949"/>
              </p:ext>
            </p:extLst>
          </p:nvPr>
        </p:nvGraphicFramePr>
        <p:xfrm>
          <a:off x="395536" y="3403655"/>
          <a:ext cx="8291264" cy="1193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수행결과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결과 제공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 여부 및 실패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보여준다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보여준다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89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결과창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5-2-1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있지 않을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1FA4A-7C26-455F-ADC1-6B70163D9D46}"/>
              </a:ext>
            </a:extLst>
          </p:cNvPr>
          <p:cNvSpPr txBox="1"/>
          <p:nvPr/>
        </p:nvSpPr>
        <p:spPr>
          <a:xfrm>
            <a:off x="457200" y="27431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5-2-2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있을경우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67301-4DE1-459C-BC77-CF221F02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0" y="915245"/>
            <a:ext cx="5377862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BC11BF-3C66-41E3-8D13-BCE280BF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90" y="3274619"/>
            <a:ext cx="5377861" cy="188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결과창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6118" y="6483203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79712" y="2068485"/>
            <a:ext cx="936104" cy="13637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11" y="1732637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BE424A-44E5-44B0-9BAE-D77D9F1C92E6}"/>
              </a:ext>
            </a:extLst>
          </p:cNvPr>
          <p:cNvGrpSpPr/>
          <p:nvPr/>
        </p:nvGrpSpPr>
        <p:grpSpPr>
          <a:xfrm>
            <a:off x="395536" y="1014212"/>
            <a:ext cx="1392694" cy="2270771"/>
            <a:chOff x="583214" y="1014212"/>
            <a:chExt cx="1392694" cy="22707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690D695-ED56-4186-9AE2-C559707C6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214" y="1014212"/>
              <a:ext cx="1392694" cy="2270771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D774EFB-CE42-4A76-82BF-D1288811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111" y="1412776"/>
              <a:ext cx="792088" cy="760038"/>
            </a:xfrm>
            <a:prstGeom prst="rect">
              <a:avLst/>
            </a:prstGeom>
          </p:spPr>
        </p:pic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9D03A38-FF34-4B1F-82CF-CAD8A267B613}"/>
              </a:ext>
            </a:extLst>
          </p:cNvPr>
          <p:cNvSpPr/>
          <p:nvPr/>
        </p:nvSpPr>
        <p:spPr>
          <a:xfrm rot="7570856">
            <a:off x="2815341" y="3238920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9E9D3BE-FB45-4F3A-97AF-4FBD482A5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082" y="3068960"/>
            <a:ext cx="285750" cy="2952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486130F-DDCB-485A-B241-01F2AEE0C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2979743"/>
            <a:ext cx="276225" cy="323850"/>
          </a:xfrm>
          <a:prstGeom prst="rect">
            <a:avLst/>
          </a:prstGeom>
        </p:spPr>
      </p:pic>
      <p:sp>
        <p:nvSpPr>
          <p:cNvPr id="36" name="AutoShape 16">
            <a:extLst>
              <a:ext uri="{FF2B5EF4-FFF2-40B4-BE49-F238E27FC236}">
                <a16:creationId xmlns:a16="http://schemas.microsoft.com/office/drawing/2014/main" id="{CF83AA4B-614F-4D0F-9866-C19329FBD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912" y="3048889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E9387383-A104-4E89-9CF2-972AC9BA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66" y="3129099"/>
            <a:ext cx="779059" cy="18716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A5C623D-6B1E-469B-B85B-84BB60026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56" y="1278052"/>
            <a:ext cx="5288116" cy="1536405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05C8B9E-3E45-4346-BF55-2F5CF7BED962}"/>
              </a:ext>
            </a:extLst>
          </p:cNvPr>
          <p:cNvSpPr/>
          <p:nvPr/>
        </p:nvSpPr>
        <p:spPr>
          <a:xfrm rot="2270072">
            <a:off x="4358058" y="3212609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54083C3-0468-4D43-A6C4-8AFFD869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77" y="6198742"/>
            <a:ext cx="3109203" cy="36512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load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폴더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id="{8140050E-D659-4E26-9F5E-90C16526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57" y="6021288"/>
            <a:ext cx="3730686" cy="576064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Save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파일 이름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query.txt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E1A3515-7F9F-49B5-BBBE-84555C4810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805135"/>
            <a:ext cx="3888432" cy="220000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2A3F994-768E-4EE0-B40F-2C8FB30DAF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258" y="3821550"/>
            <a:ext cx="3730686" cy="22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결과창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6118" y="6483203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5-4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자동완성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9B6047A-6635-40EF-B559-17A407E8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0" y="980728"/>
            <a:ext cx="5938862" cy="1499736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0D31D1C-F9F9-4826-91B4-46FE4D601394}"/>
              </a:ext>
            </a:extLst>
          </p:cNvPr>
          <p:cNvSpPr/>
          <p:nvPr/>
        </p:nvSpPr>
        <p:spPr>
          <a:xfrm>
            <a:off x="2951821" y="2564904"/>
            <a:ext cx="46805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03700AA8-D758-42BB-BBF6-931D7635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886" y="2780928"/>
            <a:ext cx="1523186" cy="3065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Ctrl + Space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C07044-EE68-4FFE-A26D-9545BA81E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0" y="3501008"/>
            <a:ext cx="5938862" cy="14997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DE5E01-0AE2-4E88-B359-D0DF5E1C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400" y="4052292"/>
            <a:ext cx="2790825" cy="1104900"/>
          </a:xfrm>
          <a:prstGeom prst="rect">
            <a:avLst/>
          </a:prstGeom>
        </p:spPr>
      </p:pic>
      <p:sp>
        <p:nvSpPr>
          <p:cNvPr id="30" name="AutoShape 7">
            <a:extLst>
              <a:ext uri="{FF2B5EF4-FFF2-40B4-BE49-F238E27FC236}">
                <a16:creationId xmlns:a16="http://schemas.microsoft.com/office/drawing/2014/main" id="{81A17688-5092-4410-A638-2FA16B12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716" y="5414261"/>
            <a:ext cx="3548340" cy="118309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자동완성 기능은 언어 작성을 돕기 위한 기능으로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1. ‘.’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 추천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있을 경우 나타날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Ctrl + Space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시에 나타날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추천되는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없을 경우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없음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930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결과창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5-5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결과 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(Log View, Table View)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C4BDB-1CF0-492C-9676-45AE299C3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221088"/>
            <a:ext cx="3672408" cy="15841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F2AC15-2783-40EC-A515-A10FA9B7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045" y="4199882"/>
            <a:ext cx="4465480" cy="16053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30CA83-A782-4EDA-9330-5E47A0ED5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30" y="1484784"/>
            <a:ext cx="6010870" cy="14997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5A4DF6-A849-42BE-9ED2-D7BC9AE9C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9" y="1020877"/>
            <a:ext cx="6120680" cy="25717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383869" y="3140968"/>
            <a:ext cx="82809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F9346B-49F1-4C65-AE2B-791D73E73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887" y="3290887"/>
            <a:ext cx="426145" cy="426145"/>
          </a:xfrm>
          <a:prstGeom prst="rect">
            <a:avLst/>
          </a:prstGeom>
        </p:spPr>
      </p:pic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682" y="3418608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267B54-39B4-4F5A-A853-272F938FFE9A}"/>
              </a:ext>
            </a:extLst>
          </p:cNvPr>
          <p:cNvSpPr/>
          <p:nvPr/>
        </p:nvSpPr>
        <p:spPr>
          <a:xfrm>
            <a:off x="2771800" y="959004"/>
            <a:ext cx="2880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397314" y="2636912"/>
            <a:ext cx="2880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87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결과창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17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5-6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계획 보기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(Plan View)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30CA83-A782-4EDA-9330-5E47A0ED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0" y="980728"/>
            <a:ext cx="6010870" cy="1499736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092971" y="2708920"/>
            <a:ext cx="542925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717" y="3048870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375012" y="1844824"/>
            <a:ext cx="38056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A5122F-377F-4641-92CB-56BFDF47E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75" y="2871727"/>
            <a:ext cx="542925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881988-944C-4A11-A513-48FD42589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92" y="4006403"/>
            <a:ext cx="5980008" cy="15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04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6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18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96662"/>
              </p:ext>
            </p:extLst>
          </p:nvPr>
        </p:nvGraphicFramePr>
        <p:xfrm>
          <a:off x="395536" y="824070"/>
          <a:ext cx="8291264" cy="573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944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된 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시각화하여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표현한다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194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시 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선택이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6494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 Menu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 Menu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 변경이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색상은 파란색이며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범위를 선택하여 색상을 변경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색상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 변경이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244594"/>
                  </a:ext>
                </a:extLst>
              </a:tr>
              <a:tr h="327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수정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삭제 할 수 있도록 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Undo, Redo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지원한다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7066"/>
                  </a:ext>
                </a:extLst>
              </a:tr>
              <a:tr h="327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Highlight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하이라이트 표시기능 제공하며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단일선택시 활성화 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3025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Setting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표현개수 제한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선택에 따라 표현 개수를 제한 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 및 최대 개수는 성능테스트 후 결정된다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42718"/>
                  </a:ext>
                </a:extLst>
              </a:tr>
              <a:tr h="488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Text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출력 선택기능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Label, Properties,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출력하도록 지원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출력은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75945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 Setting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변경 팝업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 Menu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메뉴를 통해 색상 변경 선택 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활성화 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색상을 선택 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218769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Custom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버튼으로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'+' , '-'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47811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Ctrl+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마우스휠버튼을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5799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지원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결과 수정 기능이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67575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View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이동가능하도록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 오른쪽 하단에 위치한다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23063"/>
                  </a:ext>
                </a:extLst>
              </a:tr>
              <a:tr h="302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결과를 찾을 수 있는 기능을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최단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경로등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66952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내보내기 기능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결과를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png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내보낸다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73137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검색결과를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내보낼수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있으며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정보는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Lable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Property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포함한 형태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데이터를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Style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버튼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5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19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ITEM 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 Context)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210C73C-40CE-422A-A02F-2F266B38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4" y="3933056"/>
            <a:ext cx="1944582" cy="25495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AF6AE2-BDF1-4D30-B73C-C85C9D2D6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85" y="869286"/>
            <a:ext cx="5615277" cy="30404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B24814-50DA-46FD-BF8B-68F7FBB429F5}"/>
              </a:ext>
            </a:extLst>
          </p:cNvPr>
          <p:cNvSpPr/>
          <p:nvPr/>
        </p:nvSpPr>
        <p:spPr>
          <a:xfrm>
            <a:off x="1187624" y="1340768"/>
            <a:ext cx="324036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F58F4C2-E8E7-4340-9684-E1543038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1669450"/>
            <a:ext cx="2504224" cy="172819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빨간색으로 표시 된 영역에 정점 및 간선은 선택을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선택은 개별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복수 선택이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선택을 완료한 후 수정이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 변경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(Design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AE3C021-A86F-4C03-B89F-A0A303D5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4221088"/>
            <a:ext cx="5544616" cy="1872208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또는 위치 변경 되었을 경우 활성화 되며 삭제 및 위치변경을 취소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되돌리기를 한 후 해당 내용을 다시 적용할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선택시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활성화되며 선택 시 선택영역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가장 밝게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흐리게 표시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선택시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활성화되며 결과에서 삭제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2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880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개정이력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83202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696">
            <a:extLst>
              <a:ext uri="{FF2B5EF4-FFF2-40B4-BE49-F238E27FC236}">
                <a16:creationId xmlns:a16="http://schemas.microsoft.com/office/drawing/2014/main" id="{0FFC8E91-046C-4F41-856F-98711CB0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16293"/>
              </p:ext>
            </p:extLst>
          </p:nvPr>
        </p:nvGraphicFramePr>
        <p:xfrm>
          <a:off x="395536" y="620688"/>
          <a:ext cx="8291265" cy="725800"/>
        </p:xfrm>
        <a:graphic>
          <a:graphicData uri="http://schemas.openxmlformats.org/drawingml/2006/table">
            <a:tbl>
              <a:tblPr/>
              <a:tblGrid>
                <a:gridCol w="56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2021-10-18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초안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부분까지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부분 업데이트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7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9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CE97738C-3189-4252-98A3-ABB7C0859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03" y="836712"/>
            <a:ext cx="5615277" cy="304048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6-3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94982E-4227-4A33-8C5E-B4D7278656DC}"/>
              </a:ext>
            </a:extLst>
          </p:cNvPr>
          <p:cNvGrpSpPr/>
          <p:nvPr/>
        </p:nvGrpSpPr>
        <p:grpSpPr>
          <a:xfrm>
            <a:off x="6372200" y="966739"/>
            <a:ext cx="2304256" cy="2750294"/>
            <a:chOff x="5904432" y="899081"/>
            <a:chExt cx="2700015" cy="3105983"/>
          </a:xfrm>
        </p:grpSpPr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A5920851-C05F-43C3-9E1F-FD00271CE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32" y="899081"/>
              <a:ext cx="2556000" cy="3105983"/>
            </a:xfrm>
            <a:prstGeom prst="roundRect">
              <a:avLst>
                <a:gd name="adj" fmla="val 9116"/>
              </a:avLst>
            </a:prstGeom>
            <a:solidFill>
              <a:srgbClr val="FAF8A6"/>
            </a:solidFill>
            <a:ln w="9525">
              <a:solidFill>
                <a:srgbClr val="66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0356A202-488B-4E1F-BAAF-9B75D9338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12160" y="1811917"/>
              <a:ext cx="324250" cy="458606"/>
            </a:xfrm>
            <a:prstGeom prst="rect">
              <a:avLst/>
            </a:prstGeom>
          </p:spPr>
        </p:pic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C844BDE2-80B3-435A-9276-B0AE78195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0269" y="2777138"/>
              <a:ext cx="288032" cy="291822"/>
            </a:xfrm>
            <a:prstGeom prst="rect">
              <a:avLst/>
            </a:prstGeom>
          </p:spPr>
        </p:pic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07A7CDF2-1DE9-4CCD-92DD-E57AB5C24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2160" y="2270523"/>
              <a:ext cx="324250" cy="458606"/>
            </a:xfrm>
            <a:prstGeom prst="rect">
              <a:avLst/>
            </a:prstGeom>
          </p:spPr>
        </p:pic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D75A764C-3AC5-4CEA-93BC-F2E87669A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2160" y="1031965"/>
              <a:ext cx="324250" cy="458606"/>
            </a:xfrm>
            <a:prstGeom prst="rect">
              <a:avLst/>
            </a:prstGeom>
          </p:spPr>
        </p:pic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EBBE08AA-618A-44B6-8DF5-7537DD70D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43341" y="3565535"/>
              <a:ext cx="288031" cy="295513"/>
            </a:xfrm>
            <a:prstGeom prst="rect">
              <a:avLst/>
            </a:prstGeom>
          </p:spPr>
        </p:pic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DFCC89DE-9F02-4705-8D63-13FA21C9E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012160" y="1386865"/>
              <a:ext cx="324250" cy="458606"/>
            </a:xfrm>
            <a:prstGeom prst="rect">
              <a:avLst/>
            </a:prstGeom>
          </p:spPr>
        </p:pic>
        <p:pic>
          <p:nvPicPr>
            <p:cNvPr id="37" name="그래픽 36">
              <a:extLst>
                <a:ext uri="{FF2B5EF4-FFF2-40B4-BE49-F238E27FC236}">
                  <a16:creationId xmlns:a16="http://schemas.microsoft.com/office/drawing/2014/main" id="{34C4ECC6-9969-4DA1-87A3-39BC3C9FE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43341" y="3137178"/>
              <a:ext cx="293069" cy="29182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C9D2AA-30A7-4DF7-9147-7471EF80D1C2}"/>
                </a:ext>
              </a:extLst>
            </p:cNvPr>
            <p:cNvSpPr txBox="1"/>
            <p:nvPr/>
          </p:nvSpPr>
          <p:spPr>
            <a:xfrm>
              <a:off x="6448724" y="1075503"/>
              <a:ext cx="2155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Horizontal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264CBE-0AC7-4308-940C-27863CE09074}"/>
                </a:ext>
              </a:extLst>
            </p:cNvPr>
            <p:cNvSpPr txBox="1"/>
            <p:nvPr/>
          </p:nvSpPr>
          <p:spPr>
            <a:xfrm>
              <a:off x="6447385" y="1452104"/>
              <a:ext cx="2155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Vertical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6B99F0-E72D-42A7-8DA7-6043DAE49C62}"/>
                </a:ext>
              </a:extLst>
            </p:cNvPr>
            <p:cNvSpPr txBox="1"/>
            <p:nvPr/>
          </p:nvSpPr>
          <p:spPr>
            <a:xfrm>
              <a:off x="6447386" y="1870955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circle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9680A0-B19A-4CC6-A0C6-7D4D5CF27D29}"/>
                </a:ext>
              </a:extLst>
            </p:cNvPr>
            <p:cNvSpPr txBox="1"/>
            <p:nvPr/>
          </p:nvSpPr>
          <p:spPr>
            <a:xfrm>
              <a:off x="6438494" y="2327758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grid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97831B-94B7-45F4-8213-455811BCA02F}"/>
                </a:ext>
              </a:extLst>
            </p:cNvPr>
            <p:cNvSpPr txBox="1"/>
            <p:nvPr/>
          </p:nvSpPr>
          <p:spPr>
            <a:xfrm>
              <a:off x="6438494" y="275694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Force directed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64B39C-1519-4116-84EA-9A956DB06FB0}"/>
                </a:ext>
              </a:extLst>
            </p:cNvPr>
            <p:cNvSpPr txBox="1"/>
            <p:nvPr/>
          </p:nvSpPr>
          <p:spPr>
            <a:xfrm>
              <a:off x="6438494" y="3140968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Horizontal Tree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5C0D16-A4CF-4C1E-845B-5B0294D87BDF}"/>
                </a:ext>
              </a:extLst>
            </p:cNvPr>
            <p:cNvSpPr txBox="1"/>
            <p:nvPr/>
          </p:nvSpPr>
          <p:spPr>
            <a:xfrm>
              <a:off x="6438494" y="355189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Vertical Tree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65B27A72-C7D4-42DB-9685-1A1FD6A56E0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536" y="4137039"/>
            <a:ext cx="2701525" cy="2496146"/>
          </a:xfrm>
          <a:prstGeom prst="rect">
            <a:avLst/>
          </a:prstGeom>
        </p:spPr>
      </p:pic>
      <p:sp>
        <p:nvSpPr>
          <p:cNvPr id="46" name="AutoShape 7">
            <a:extLst>
              <a:ext uri="{FF2B5EF4-FFF2-40B4-BE49-F238E27FC236}">
                <a16:creationId xmlns:a16="http://schemas.microsoft.com/office/drawing/2014/main" id="{FB679048-0A2D-452C-A823-FE4D5EAA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4113545"/>
            <a:ext cx="3528392" cy="2223707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그림으로 구성된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  Menu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된 정점과 간선을 정렬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 :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 :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Circle :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 :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Force directed :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 Tree :</a:t>
            </a:r>
          </a:p>
          <a:p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VerticalTree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C84E-0F1E-4F86-A0E6-D64EC9C00AD3}"/>
              </a:ext>
            </a:extLst>
          </p:cNvPr>
          <p:cNvSpPr/>
          <p:nvPr/>
        </p:nvSpPr>
        <p:spPr>
          <a:xfrm>
            <a:off x="311319" y="794530"/>
            <a:ext cx="588273" cy="1889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2281A9-3EDB-47EB-8B2E-FC93596B6C0F}"/>
              </a:ext>
            </a:extLst>
          </p:cNvPr>
          <p:cNvSpPr/>
          <p:nvPr/>
        </p:nvSpPr>
        <p:spPr>
          <a:xfrm>
            <a:off x="1619673" y="4941168"/>
            <a:ext cx="1296144" cy="1692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01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B33DD962-2AC3-405F-86A3-FCFE53D4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581128"/>
            <a:ext cx="2624594" cy="1195341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6-4 Pattern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기능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44759C-E51C-4EAE-B568-44891D44D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4" y="980728"/>
            <a:ext cx="4464494" cy="259228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5171-14ED-4C29-A6DC-BE17682690EC}"/>
              </a:ext>
            </a:extLst>
          </p:cNvPr>
          <p:cNvSpPr/>
          <p:nvPr/>
        </p:nvSpPr>
        <p:spPr>
          <a:xfrm>
            <a:off x="457200" y="2564904"/>
            <a:ext cx="5144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5BFB89-8D25-4A40-8088-5BF746FDB4BB}"/>
              </a:ext>
            </a:extLst>
          </p:cNvPr>
          <p:cNvGrpSpPr/>
          <p:nvPr/>
        </p:nvGrpSpPr>
        <p:grpSpPr>
          <a:xfrm>
            <a:off x="5364088" y="1052736"/>
            <a:ext cx="2700016" cy="506526"/>
            <a:chOff x="5904432" y="1122274"/>
            <a:chExt cx="2700016" cy="506526"/>
          </a:xfrm>
        </p:grpSpPr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BEC07BE4-84CF-4DAB-B723-3990DA16D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32" y="1122274"/>
              <a:ext cx="2700016" cy="506526"/>
            </a:xfrm>
            <a:prstGeom prst="roundRect">
              <a:avLst>
                <a:gd name="adj" fmla="val 9116"/>
              </a:avLst>
            </a:prstGeom>
            <a:solidFill>
              <a:srgbClr val="FAF8A6"/>
            </a:solidFill>
            <a:ln w="9525">
              <a:solidFill>
                <a:srgbClr val="66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5E22C3-4E79-4E28-B455-86A14A0178F1}"/>
                </a:ext>
              </a:extLst>
            </p:cNvPr>
            <p:cNvSpPr txBox="1"/>
            <p:nvPr/>
          </p:nvSpPr>
          <p:spPr>
            <a:xfrm>
              <a:off x="6448724" y="1229432"/>
              <a:ext cx="215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Shortest Path (Gephi)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41B4D587-52F4-479D-845B-B39FEDDA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7950" y="1242732"/>
              <a:ext cx="324250" cy="276964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BC397B8-C7ED-4F2F-BCAF-5EC9870D7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72" y="1704975"/>
            <a:ext cx="3082413" cy="1724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04F4EB-7FDD-4656-BE58-9D2D5B6AF5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7312" y="3955291"/>
            <a:ext cx="3352800" cy="4381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D7859C5-645A-4566-B167-E7F772AEDB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1213" y="5180204"/>
            <a:ext cx="3343275" cy="58671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9997C8-755C-4083-945C-1E549B8A961F}"/>
              </a:ext>
            </a:extLst>
          </p:cNvPr>
          <p:cNvSpPr/>
          <p:nvPr/>
        </p:nvSpPr>
        <p:spPr>
          <a:xfrm>
            <a:off x="6804248" y="2996952"/>
            <a:ext cx="1202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AutoShape 16">
            <a:extLst>
              <a:ext uri="{FF2B5EF4-FFF2-40B4-BE49-F238E27FC236}">
                <a16:creationId xmlns:a16="http://schemas.microsoft.com/office/drawing/2014/main" id="{1075BA9A-6B72-4645-BB10-CAAF90BA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899761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 표시부분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60407615-0F88-4F8A-8DD2-CCF98E01EF10}"/>
              </a:ext>
            </a:extLst>
          </p:cNvPr>
          <p:cNvSpPr/>
          <p:nvPr/>
        </p:nvSpPr>
        <p:spPr>
          <a:xfrm rot="16200000">
            <a:off x="1689681" y="3876735"/>
            <a:ext cx="302681" cy="5867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B694B0A-5A5E-441A-AC44-E4B9DF04E188}"/>
              </a:ext>
            </a:extLst>
          </p:cNvPr>
          <p:cNvSpPr/>
          <p:nvPr/>
        </p:nvSpPr>
        <p:spPr>
          <a:xfrm rot="19511302">
            <a:off x="6728611" y="4427338"/>
            <a:ext cx="302681" cy="5867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9F21C24-5FF5-444D-B51D-6DE33631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806" y="3861048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노트 선택</a:t>
            </a: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1BB5C115-8D58-437D-8366-1D14D98A458C}"/>
              </a:ext>
            </a:extLst>
          </p:cNvPr>
          <p:cNvSpPr/>
          <p:nvPr/>
        </p:nvSpPr>
        <p:spPr>
          <a:xfrm rot="5400000">
            <a:off x="4666381" y="5163156"/>
            <a:ext cx="320240" cy="65301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3206C6F4-523C-4352-A9D8-D1B6BCC2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766918"/>
            <a:ext cx="3672408" cy="72963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  결과가  하이라이트 되어 표시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하이라이트는 노드를 선택하거나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기능을 사용하면 자동으로 풀리게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89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22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6-4 CSV Export , Image Export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44759C-E51C-4EAE-B568-44891D44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80728"/>
            <a:ext cx="3779316" cy="266429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5171-14ED-4C29-A6DC-BE17682690EC}"/>
              </a:ext>
            </a:extLst>
          </p:cNvPr>
          <p:cNvSpPr/>
          <p:nvPr/>
        </p:nvSpPr>
        <p:spPr>
          <a:xfrm>
            <a:off x="323528" y="2996952"/>
            <a:ext cx="4320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CF7A41-6609-4908-92BC-D62CBC811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484" y="1065727"/>
            <a:ext cx="3779316" cy="224100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C90FA91-9E88-4557-A9D9-AEA96E478F9B}"/>
              </a:ext>
            </a:extLst>
          </p:cNvPr>
          <p:cNvSpPr/>
          <p:nvPr/>
        </p:nvSpPr>
        <p:spPr>
          <a:xfrm>
            <a:off x="2051721" y="3696020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5867F3-1AA0-4D5F-8D5B-E79B09129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895" y="3669894"/>
            <a:ext cx="365148" cy="431185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536768B-7934-4E89-BBCB-D124A125F924}"/>
              </a:ext>
            </a:extLst>
          </p:cNvPr>
          <p:cNvSpPr/>
          <p:nvPr/>
        </p:nvSpPr>
        <p:spPr>
          <a:xfrm rot="16200000">
            <a:off x="4507835" y="2132856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38BAAB-2D0B-493F-BFC8-8BEF60887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6748" y="2564904"/>
            <a:ext cx="432048" cy="4320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240702-7FBE-412E-B218-A5A3CB1FB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4238683"/>
            <a:ext cx="3847196" cy="22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50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23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6-4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44759C-E51C-4EAE-B568-44891D44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886" y="1121332"/>
            <a:ext cx="3419276" cy="21113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5C81FF-EF9E-4B13-BD1B-0B87DB617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121332"/>
            <a:ext cx="2448272" cy="211138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0E03FB-30BF-4A15-883A-58AD833F9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018" y="3356439"/>
            <a:ext cx="3419276" cy="20365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313B23-68C1-4D6D-A916-54ACD0E400A4}"/>
              </a:ext>
            </a:extLst>
          </p:cNvPr>
          <p:cNvSpPr txBox="1"/>
          <p:nvPr/>
        </p:nvSpPr>
        <p:spPr>
          <a:xfrm>
            <a:off x="1220452" y="76470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 </a:t>
            </a:r>
            <a:r>
              <a:rPr lang="ko-KR" altLang="en-US" sz="1400" dirty="0" err="1"/>
              <a:t>미니맵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F2464-AE1B-4718-A18A-35403522F136}"/>
              </a:ext>
            </a:extLst>
          </p:cNvPr>
          <p:cNvSpPr txBox="1"/>
          <p:nvPr/>
        </p:nvSpPr>
        <p:spPr>
          <a:xfrm>
            <a:off x="5004048" y="69269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 </a:t>
            </a:r>
            <a:r>
              <a:rPr lang="ko-KR" altLang="en-US" sz="1400" dirty="0" err="1"/>
              <a:t>미니맵에</a:t>
            </a:r>
            <a:r>
              <a:rPr lang="ko-KR" altLang="en-US" sz="1400" dirty="0"/>
              <a:t> 따른 </a:t>
            </a:r>
            <a:r>
              <a:rPr lang="ko-KR" altLang="en-US" sz="1400" dirty="0" err="1"/>
              <a:t>시각화뷰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656B6C05-006D-4655-860F-E03B36292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6" y="5661248"/>
            <a:ext cx="8054279" cy="64807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미니맵에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‘+’, ‘-’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[Ctrl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휠버튼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을 통해 확대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축소가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미니맵에는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시각화뷰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보이는 부분에 대한 빨간색 사각형 표시가 활성화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630B818-ACCE-4548-9BBA-9F1522C88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28" y="3356439"/>
            <a:ext cx="2465995" cy="197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1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54868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메뉴에 포함 되는 기능</a:t>
            </a:r>
          </a:p>
        </p:txBody>
      </p:sp>
    </p:spTree>
    <p:extLst>
      <p:ext uri="{BB962C8B-B14F-4D97-AF65-F5344CB8AC3E}">
        <p14:creationId xmlns:p14="http://schemas.microsoft.com/office/powerpoint/2010/main" val="4035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요구 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5185"/>
              </p:ext>
            </p:extLst>
          </p:nvPr>
        </p:nvGraphicFramePr>
        <p:xfrm>
          <a:off x="395536" y="878003"/>
          <a:ext cx="8291264" cy="2262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32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74837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690495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68799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Platform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확장할 수 있도록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기반으로 개발한다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OpenSource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Lib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Gephi Lib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이용하여 구현한다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16576"/>
                  </a:ext>
                </a:extLst>
              </a:tr>
              <a:tr h="636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Tool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분석을 목표하여 개발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(e.g.Neo4J Bloom)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ReadOnly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가능하며 추가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기능은 제공하지 않는다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5513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</a:t>
                      </a:r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와통신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Apache </a:t>
                      </a: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Tinkerpop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Gremlin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이용한 통신을 사용한다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71224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프로그램 확장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확장시에는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Perspective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추가 하는 형태이다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4534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ML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통신 확장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Machine Learning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연동하여 시각화 할 수 있도록 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추가기능 및 요구사항은 추후 추가 예정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3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90984"/>
              </p:ext>
            </p:extLst>
          </p:nvPr>
        </p:nvGraphicFramePr>
        <p:xfrm>
          <a:off x="395536" y="908720"/>
          <a:ext cx="8291264" cy="16484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VI-UI-01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관련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상단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연결탐색기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하단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쌓이는 형태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-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속성차트뷰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상세정보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상단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하단은 시각화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결과창</a:t>
                      </a:r>
                      <a:endParaRPr lang="ko-KR" altLang="en-US" sz="110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상단은 검색 기능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중단은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Setting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변경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표현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개수등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하단은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Mini Map,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창은 이동이 가능하다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14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3434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2-2 UI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AE895F-A4DC-4F53-9421-8C02757F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966738"/>
            <a:ext cx="8435280" cy="54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81445"/>
              </p:ext>
            </p:extLst>
          </p:nvPr>
        </p:nvGraphicFramePr>
        <p:xfrm>
          <a:off x="395536" y="908720"/>
          <a:ext cx="8291264" cy="4998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자동연결은 프로그램 재시작 또는 연결 실패시 자동연결을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자동연결을 시도한 후 에는 재시도 하지 않는다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다중서버 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 서버연결 기능을 제공해야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연결서버를 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제거가 가능하도록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 저장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연결되었거나 이전에 연결되었던 목록을 저장하여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유무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연결 유무를 탐색기에서 확인 할 수 있도록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목록 비활성화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서버는 목록에서 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있지 않을 경우 활성화 되며 연결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341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연결종료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있는 경우 활성화 되며 연결을 종료한다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0962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Edit Conntion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정보를 수정할 수 있도록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374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목록에 추가할 수 있는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4742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목록을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제거한다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827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서버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서버를 목록에서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324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 설정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자동연결기능을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ON/OFF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할 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(Default : OFF)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439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안에서 서버 연결을 테스트 할수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제공합니다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표시됩니다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8634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Test-Popup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 결과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결과를 표시합니다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표시내용은 아래와 같습니다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소요시간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서버 정보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1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3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17B5C3D-B888-46E8-95E6-26607A77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6" y="918012"/>
            <a:ext cx="1389700" cy="208433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DCF0D91-648B-48CC-BB83-A8779D4A5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46" y="3523745"/>
            <a:ext cx="1389700" cy="2119756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6118" y="6483203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추가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편집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11489" y="1854116"/>
            <a:ext cx="963147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DA2886B-8CDF-4930-9670-5C1208A7A48D}"/>
              </a:ext>
            </a:extLst>
          </p:cNvPr>
          <p:cNvSpPr/>
          <p:nvPr/>
        </p:nvSpPr>
        <p:spPr>
          <a:xfrm>
            <a:off x="6228184" y="1854116"/>
            <a:ext cx="792087" cy="2160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A84A187-847D-42B2-B3BB-D43236A5F220}"/>
              </a:ext>
            </a:extLst>
          </p:cNvPr>
          <p:cNvSpPr/>
          <p:nvPr/>
        </p:nvSpPr>
        <p:spPr>
          <a:xfrm rot="18675991">
            <a:off x="1864901" y="3050358"/>
            <a:ext cx="1099510" cy="19925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2267DB-4A67-4EAD-B0DB-3EAC0AA61A8A}"/>
              </a:ext>
            </a:extLst>
          </p:cNvPr>
          <p:cNvSpPr/>
          <p:nvPr/>
        </p:nvSpPr>
        <p:spPr>
          <a:xfrm rot="5400000">
            <a:off x="4360074" y="3202246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656DC37-3C11-4F78-874B-3FA779CA2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127" y="3726324"/>
            <a:ext cx="3083049" cy="1917177"/>
          </a:xfrm>
          <a:prstGeom prst="rect">
            <a:avLst/>
          </a:prstGeom>
        </p:spPr>
      </p:pic>
      <p:sp>
        <p:nvSpPr>
          <p:cNvPr id="32" name="AutoShape 16">
            <a:extLst>
              <a:ext uri="{FF2B5EF4-FFF2-40B4-BE49-F238E27FC236}">
                <a16:creationId xmlns:a16="http://schemas.microsoft.com/office/drawing/2014/main" id="{930BAD6F-1EC9-4360-ABDB-FB625EFD5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643" y="1350060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739" y="1602088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ADC19E0-5860-4BB4-8764-1CF0C0F8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234" y="3154143"/>
            <a:ext cx="537255" cy="21214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연결편집</a:t>
            </a:r>
          </a:p>
        </p:txBody>
      </p:sp>
      <p:sp>
        <p:nvSpPr>
          <p:cNvPr id="36" name="AutoShape 16">
            <a:extLst>
              <a:ext uri="{FF2B5EF4-FFF2-40B4-BE49-F238E27FC236}">
                <a16:creationId xmlns:a16="http://schemas.microsoft.com/office/drawing/2014/main" id="{C0B89A7F-C0B8-43C3-AB74-79749832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3222268"/>
            <a:ext cx="1113319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5475C583-7259-4FE2-99A2-F559BAD9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704" y="1570259"/>
            <a:ext cx="573552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DD189-E6C3-4B21-A4BC-37B1A1777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6798" y="918012"/>
            <a:ext cx="1437650" cy="2007566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E94AD9B-3200-43BA-9B8A-764A41198529}"/>
              </a:ext>
            </a:extLst>
          </p:cNvPr>
          <p:cNvSpPr/>
          <p:nvPr/>
        </p:nvSpPr>
        <p:spPr>
          <a:xfrm rot="5400000">
            <a:off x="7506650" y="3191034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97C583-BE5D-4FD5-8FF9-C9627D227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6364" y="3618983"/>
            <a:ext cx="1418084" cy="2060849"/>
          </a:xfrm>
          <a:prstGeom prst="rect">
            <a:avLst/>
          </a:prstGeom>
        </p:spPr>
      </p:pic>
      <p:sp>
        <p:nvSpPr>
          <p:cNvPr id="28" name="AutoShape 16">
            <a:extLst>
              <a:ext uri="{FF2B5EF4-FFF2-40B4-BE49-F238E27FC236}">
                <a16:creationId xmlns:a16="http://schemas.microsoft.com/office/drawing/2014/main" id="{CCE45F8C-364F-410E-833B-ED5A3F72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536" y="3019212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01CB136C-1E83-4EA3-B2B9-110A42D8A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758" y="3294276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81C643F-EF3C-4B03-8C11-B7526AA22D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315" y="1786283"/>
            <a:ext cx="883632" cy="86271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7334826-D227-4AAC-95F8-1C68E7D086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0408" y="2214378"/>
            <a:ext cx="1191009" cy="116331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90D1401-B05A-4C78-A984-A8F406FA8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315" y="4581128"/>
            <a:ext cx="883632" cy="84444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3D9705E-8282-44C1-A5FC-0AAA898A98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4814" y="945805"/>
            <a:ext cx="3019484" cy="1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미연결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 활성화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필터버튼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A5F8F0-C28A-4C93-9214-0177AD1C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94718"/>
            <a:ext cx="1584176" cy="24535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7D3448-3B50-4233-9E32-37873833C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994718"/>
            <a:ext cx="1584176" cy="2470733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683F7A5-62E0-4AD3-AEE6-F890D7850EB7}"/>
              </a:ext>
            </a:extLst>
          </p:cNvPr>
          <p:cNvSpPr/>
          <p:nvPr/>
        </p:nvSpPr>
        <p:spPr>
          <a:xfrm>
            <a:off x="2267744" y="2070140"/>
            <a:ext cx="606892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718C70-87F5-4FED-882F-183A63894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467" y="1655232"/>
            <a:ext cx="3143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629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952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930EFD6-240A-4E79-92AB-0E3FAF99B1B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84831</TotalTime>
  <Words>1694</Words>
  <Application>Microsoft Office PowerPoint</Application>
  <PresentationFormat>화면 슬라이드 쇼(4:3)</PresentationFormat>
  <Paragraphs>430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23</vt:i4>
      </vt:variant>
    </vt:vector>
  </HeadingPairs>
  <TitlesOfParts>
    <vt:vector size="38" baseType="lpstr">
      <vt:lpstr>Arial</vt:lpstr>
      <vt:lpstr>나눔고딕</vt:lpstr>
      <vt:lpstr>굴림</vt:lpstr>
      <vt:lpstr>맑은 고딕</vt:lpstr>
      <vt:lpstr>디자인 사용자 지정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PowerPoint 프레젠테이션</vt:lpstr>
      <vt:lpstr>개정이력</vt:lpstr>
      <vt:lpstr>목차</vt:lpstr>
      <vt:lpstr>1. 전체 내용 정의</vt:lpstr>
      <vt:lpstr>2. 전체 UI</vt:lpstr>
      <vt:lpstr>2. 전체 UI</vt:lpstr>
      <vt:lpstr>3. 연결</vt:lpstr>
      <vt:lpstr>3. 연결</vt:lpstr>
      <vt:lpstr>3. 연결</vt:lpstr>
      <vt:lpstr>4. 검색</vt:lpstr>
      <vt:lpstr>4. 검색</vt:lpstr>
      <vt:lpstr>5. 질의창 &amp; 결과창</vt:lpstr>
      <vt:lpstr>5. 질의창 &amp; 결과창</vt:lpstr>
      <vt:lpstr>5. 질의창 &amp; 결과창</vt:lpstr>
      <vt:lpstr>5. 질의창 &amp; 결과창</vt:lpstr>
      <vt:lpstr>5. 질의창 &amp; 결과창</vt:lpstr>
      <vt:lpstr>5. 질의창 &amp; 결과창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</cp:lastModifiedBy>
  <cp:revision>2143</cp:revision>
  <dcterms:created xsi:type="dcterms:W3CDTF">2007-04-17T12:18:50Z</dcterms:created>
  <dcterms:modified xsi:type="dcterms:W3CDTF">2021-11-15T09:18:25Z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