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7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57" r:id="rId4"/>
    <p:sldId id="258" r:id="rId5"/>
    <p:sldId id="274" r:id="rId6"/>
    <p:sldId id="275" r:id="rId7"/>
    <p:sldId id="273" r:id="rId8"/>
    <p:sldId id="267" r:id="rId9"/>
    <p:sldId id="272" r:id="rId10"/>
    <p:sldId id="276" r:id="rId11"/>
    <p:sldId id="271" r:id="rId12"/>
    <p:sldId id="263" r:id="rId13"/>
    <p:sldId id="264" r:id="rId14"/>
    <p:sldId id="266" r:id="rId15"/>
    <p:sldId id="277" r:id="rId16"/>
    <p:sldId id="278" r:id="rId17"/>
    <p:sldId id="270" r:id="rId1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 autoAdjust="0"/>
  </p:normalViewPr>
  <p:slideViewPr>
    <p:cSldViewPr snapToGrid="0">
      <p:cViewPr>
        <p:scale>
          <a:sx n="99" d="100"/>
          <a:sy n="99" d="100"/>
        </p:scale>
        <p:origin x="-1596" y="-3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34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DB764-4AB8-4506-B7F9-08120B37628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A6A83-84E0-4399-9A75-55506443F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0974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47289-8A72-4834-91A1-1A7A4F23F171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0B368-7048-4463-9656-74AC9FBCE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1437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0B368-7048-4463-9656-74AC9FBCE590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8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0B368-7048-4463-9656-74AC9FBCE5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6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94600" y="152399"/>
            <a:ext cx="21463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5100" y="153923"/>
            <a:ext cx="72644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4600" y="2052960"/>
            <a:ext cx="21463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7E00F02-2FB2-4F42-BCD5-E206EFC0B97A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95300" y="2052960"/>
            <a:ext cx="685165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CF42-5A79-4108-9A05-607A058D9974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5100" y="147319"/>
            <a:ext cx="72644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94600" y="147319"/>
            <a:ext cx="211905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9700" y="274640"/>
            <a:ext cx="18161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BC9F-A07A-4ED1-B37A-5CD15E11771C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ACF9-647A-4A4B-86FF-2FF353CAD7C8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94600" y="152399"/>
            <a:ext cx="21463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5100" y="153923"/>
            <a:ext cx="72644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59700" y="2892277"/>
            <a:ext cx="173355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98831A-C8F0-4078-A918-6B5FCCB15B08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12750" y="2892277"/>
            <a:ext cx="685165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719072"/>
            <a:ext cx="437515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719072"/>
            <a:ext cx="437515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436E-3D8D-465B-9941-C2ED00683AEE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722438"/>
            <a:ext cx="4376870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1"/>
            <a:ext cx="4376870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722438"/>
            <a:ext cx="4378589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438401"/>
            <a:ext cx="4378589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976F-3EB8-44A6-8AFD-A5115CD1EF99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37CA-15F4-4D91-A1BE-133F6636C220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100" y="150919"/>
            <a:ext cx="956778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533-49F7-4970-8113-78DB1CA592B7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94600" y="150876"/>
            <a:ext cx="21463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65100" y="152400"/>
            <a:ext cx="72644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304802"/>
            <a:ext cx="63563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56398" y="2130552"/>
            <a:ext cx="1812798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1B6E-4502-4127-A552-5A2FD8A4D729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756398" y="457200"/>
            <a:ext cx="1815298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594600" y="150876"/>
            <a:ext cx="21463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100" y="152400"/>
            <a:ext cx="72644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59700" y="2133600"/>
            <a:ext cx="18161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3675-04ED-4AF0-870A-D2FFB2D68652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759700" y="460248"/>
            <a:ext cx="18161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5100" y="1634971"/>
            <a:ext cx="956778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5100" y="152402"/>
            <a:ext cx="9548551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2750" y="355847"/>
            <a:ext cx="9079698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749" y="1719071"/>
            <a:ext cx="9108551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1795" y="6356350"/>
            <a:ext cx="2311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003E7EBB-A861-4D83-8E9B-F35F05D03D7B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2000" y="6356350"/>
            <a:ext cx="3632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0903" y="6355080"/>
            <a:ext cx="631547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A3589B49-25E7-420E-908D-833535E8BC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1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10049" y="5621154"/>
            <a:ext cx="3156886" cy="793838"/>
          </a:xfrm>
        </p:spPr>
        <p:txBody>
          <a:bodyPr>
            <a:noAutofit/>
          </a:bodyPr>
          <a:lstStyle/>
          <a:p>
            <a:pPr algn="r"/>
            <a:r>
              <a:rPr lang="en-US" altLang="ko-KR" sz="2200" dirty="0" smtClean="0"/>
              <a:t>2008180049 </a:t>
            </a:r>
            <a:r>
              <a:rPr lang="ko-KR" altLang="en-US" sz="2200" dirty="0" smtClean="0"/>
              <a:t>조승환</a:t>
            </a:r>
            <a:endParaRPr lang="ko-KR" altLang="en-US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6668" y="2052960"/>
            <a:ext cx="6330282" cy="2576792"/>
          </a:xfrm>
        </p:spPr>
        <p:txBody>
          <a:bodyPr/>
          <a:lstStyle/>
          <a:p>
            <a:pPr algn="just"/>
            <a:r>
              <a:rPr lang="en-US" altLang="ko-KR" sz="5500" b="1" dirty="0" err="1" smtClean="0">
                <a:latin typeface="맑은 고딕" pitchFamily="50" charset="-127"/>
                <a:ea typeface="맑은 고딕" pitchFamily="50" charset="-127"/>
              </a:rPr>
              <a:t>e.G</a:t>
            </a:r>
            <a:r>
              <a:rPr lang="en-US" altLang="ko-KR" sz="5500" b="1" dirty="0" smtClean="0">
                <a:latin typeface="맑은 고딕" pitchFamily="50" charset="-127"/>
                <a:ea typeface="맑은 고딕" pitchFamily="50" charset="-127"/>
              </a:rPr>
              <a:t> (easy going)</a:t>
            </a:r>
            <a:endParaRPr lang="ko-KR" altLang="en-US" sz="55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317051"/>
              </p:ext>
            </p:extLst>
          </p:nvPr>
        </p:nvGraphicFramePr>
        <p:xfrm>
          <a:off x="262387" y="250387"/>
          <a:ext cx="3509218" cy="9505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609"/>
                <a:gridCol w="1754609"/>
              </a:tblGrid>
              <a:tr h="950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지도교수서명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1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err="1" smtClean="0"/>
              <a:t>서든데스</a:t>
            </a:r>
            <a:r>
              <a:rPr lang="ko-KR" altLang="en-US" sz="2500" dirty="0" smtClean="0"/>
              <a:t> 생존방식 게임</a:t>
            </a:r>
            <a:endParaRPr lang="en-US" altLang="ko-KR" sz="2500" dirty="0" smtClean="0"/>
          </a:p>
          <a:p>
            <a:pPr marL="45720" indent="0">
              <a:buNone/>
            </a:pPr>
            <a:r>
              <a:rPr lang="en-US" altLang="ko-KR" sz="2500" dirty="0" smtClean="0"/>
              <a:t>=&gt;</a:t>
            </a:r>
            <a:r>
              <a:rPr lang="ko-KR" altLang="en-US" sz="2500" dirty="0" smtClean="0"/>
              <a:t>총 </a:t>
            </a:r>
            <a:r>
              <a:rPr lang="ko-KR" altLang="en-US" sz="2500" dirty="0"/>
              <a:t>게임시간 </a:t>
            </a:r>
            <a:r>
              <a:rPr lang="en-US" altLang="ko-KR" sz="2500" dirty="0"/>
              <a:t>20</a:t>
            </a:r>
            <a:r>
              <a:rPr lang="ko-KR" altLang="en-US" sz="2500" dirty="0"/>
              <a:t>분에 </a:t>
            </a:r>
            <a:r>
              <a:rPr lang="en-US" altLang="ko-KR" sz="2500" dirty="0"/>
              <a:t>5</a:t>
            </a:r>
            <a:r>
              <a:rPr lang="ko-KR" altLang="en-US" sz="2500" dirty="0"/>
              <a:t>분마다 활성화된 </a:t>
            </a:r>
            <a:r>
              <a:rPr lang="ko-KR" altLang="en-US" sz="2500" dirty="0" err="1"/>
              <a:t>맵이</a:t>
            </a:r>
            <a:r>
              <a:rPr lang="ko-KR" altLang="en-US" sz="2500" dirty="0"/>
              <a:t> </a:t>
            </a:r>
            <a:r>
              <a:rPr lang="ko-KR" altLang="en-US" sz="2500" dirty="0" smtClean="0"/>
              <a:t>작아진다</a:t>
            </a:r>
            <a:r>
              <a:rPr lang="en-US" altLang="ko-KR" sz="2500" dirty="0" smtClean="0"/>
              <a:t>.</a:t>
            </a:r>
          </a:p>
          <a:p>
            <a:pPr marL="45720" indent="0">
              <a:buNone/>
            </a:pPr>
            <a:endParaRPr lang="en-US" altLang="ko-KR" sz="2500" dirty="0"/>
          </a:p>
          <a:p>
            <a:r>
              <a:rPr lang="ko-KR" altLang="en-US" sz="2500" dirty="0" smtClean="0"/>
              <a:t>우승횟수 등 랭킹 시스템에 의해 지급된 돈으로 게임시작 시 물약 등 게임 상에서 우위를 점할 수 있다</a:t>
            </a:r>
            <a:r>
              <a:rPr lang="en-US" altLang="ko-KR" sz="2500" dirty="0" smtClean="0"/>
              <a:t>.</a:t>
            </a:r>
          </a:p>
          <a:p>
            <a:endParaRPr lang="en-US" altLang="ko-KR" sz="2500" dirty="0"/>
          </a:p>
          <a:p>
            <a:r>
              <a:rPr lang="ko-KR" altLang="en-US" sz="2500" dirty="0" smtClean="0"/>
              <a:t>계정 정보는 </a:t>
            </a:r>
            <a:r>
              <a:rPr lang="en-US" altLang="ko-KR" sz="2500" dirty="0" smtClean="0"/>
              <a:t>MYSQL</a:t>
            </a:r>
            <a:r>
              <a:rPr lang="ko-KR" altLang="en-US" sz="2500" dirty="0" smtClean="0"/>
              <a:t>상에서 </a:t>
            </a:r>
            <a:r>
              <a:rPr lang="en-US" altLang="ko-KR" sz="2500" dirty="0" smtClean="0"/>
              <a:t>D/B</a:t>
            </a:r>
            <a:r>
              <a:rPr lang="ko-KR" altLang="en-US" sz="2500" dirty="0" smtClean="0"/>
              <a:t>로 저장되며 랭킹 또한 유지된다</a:t>
            </a:r>
            <a:r>
              <a:rPr lang="en-US" altLang="ko-KR" sz="2500" dirty="0" smtClean="0"/>
              <a:t>.</a:t>
            </a:r>
          </a:p>
          <a:p>
            <a:pPr marL="45720" indent="0">
              <a:buNone/>
            </a:pPr>
            <a:endParaRPr lang="en-US" altLang="ko-KR" sz="2500" dirty="0" smtClean="0"/>
          </a:p>
          <a:p>
            <a:pPr marL="45720" indent="0">
              <a:buNone/>
            </a:pPr>
            <a:endParaRPr lang="en-US" altLang="ko-KR" sz="2500" dirty="0" smtClean="0"/>
          </a:p>
          <a:p>
            <a:pPr>
              <a:buFont typeface="Symbol"/>
              <a:buChar char="Þ"/>
            </a:pPr>
            <a:endParaRPr lang="en-US" altLang="ko-KR" sz="2500" dirty="0"/>
          </a:p>
          <a:p>
            <a:pPr>
              <a:buFont typeface="Symbol"/>
              <a:buChar char="Þ"/>
            </a:pPr>
            <a:endParaRPr lang="en-US" altLang="ko-KR" sz="25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5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게임방법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85888" y="2117558"/>
            <a:ext cx="1438977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85888" y="3539690"/>
            <a:ext cx="1438977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대기방화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85888" y="4976264"/>
            <a:ext cx="1438977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게임시작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473329" y="2117558"/>
            <a:ext cx="1438977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게임플레이</a:t>
            </a:r>
            <a:endParaRPr lang="ko-KR" altLang="en-US" dirty="0"/>
          </a:p>
        </p:txBody>
      </p:sp>
      <p:sp>
        <p:nvSpPr>
          <p:cNvPr id="4" name="다이아몬드 3"/>
          <p:cNvSpPr/>
          <p:nvPr/>
        </p:nvSpPr>
        <p:spPr>
          <a:xfrm>
            <a:off x="4285637" y="3544491"/>
            <a:ext cx="1814362" cy="10732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성공조건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73328" y="5313125"/>
            <a:ext cx="1438977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게임오버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1" idx="2"/>
            <a:endCxn id="4" idx="0"/>
          </p:cNvCxnSpPr>
          <p:nvPr/>
        </p:nvCxnSpPr>
        <p:spPr>
          <a:xfrm>
            <a:off x="5192818" y="2743200"/>
            <a:ext cx="0" cy="8012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205377" y="4165332"/>
            <a:ext cx="0" cy="7964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099998" y="4081098"/>
            <a:ext cx="2267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318974" y="2440005"/>
            <a:ext cx="0" cy="16507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 flipV="1">
            <a:off x="1079221" y="6333423"/>
            <a:ext cx="4113596" cy="6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9" idx="1"/>
          </p:cNvCxnSpPr>
          <p:nvPr/>
        </p:nvCxnSpPr>
        <p:spPr>
          <a:xfrm rot="5400000" flipH="1" flipV="1">
            <a:off x="36344" y="4890231"/>
            <a:ext cx="2487264" cy="41182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0" idx="3"/>
            <a:endCxn id="11" idx="1"/>
          </p:cNvCxnSpPr>
          <p:nvPr/>
        </p:nvCxnSpPr>
        <p:spPr>
          <a:xfrm flipV="1">
            <a:off x="2924865" y="2430379"/>
            <a:ext cx="1548464" cy="2858706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208458" y="4561177"/>
            <a:ext cx="0" cy="8012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205377" y="2719136"/>
            <a:ext cx="0" cy="8012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192817" y="5948392"/>
            <a:ext cx="0" cy="4010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5912306" y="2440004"/>
            <a:ext cx="41448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132320" y="2430380"/>
            <a:ext cx="2260132" cy="3518013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" indent="0">
              <a:buNone/>
            </a:pP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승리조건 </a:t>
            </a: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marL="45720" indent="0">
              <a:buNone/>
            </a:pP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" indent="0">
              <a:buNone/>
            </a:pP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1.</a:t>
            </a:r>
          </a:p>
          <a:p>
            <a:pPr marL="45720" indent="0">
              <a:buNone/>
            </a:pP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제한시간이 </a:t>
            </a:r>
            <a:r>
              <a:rPr lang="en-US" altLang="ko-KR" sz="1500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500" b="1" dirty="0">
                <a:latin typeface="맑은 고딕" pitchFamily="50" charset="-127"/>
                <a:ea typeface="맑은 고딕" pitchFamily="50" charset="-127"/>
              </a:rPr>
              <a:t>초가 되는 순간 특정지역에 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생존</a:t>
            </a: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" indent="0">
              <a:buNone/>
            </a:pP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" indent="0">
              <a:buNone/>
            </a:pP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2.</a:t>
            </a:r>
          </a:p>
          <a:p>
            <a:pPr marL="45720" indent="0">
              <a:buNone/>
            </a:pP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ko-KR" altLang="en-US" sz="1500" b="1" dirty="0">
                <a:latin typeface="맑은 고딕" pitchFamily="50" charset="-127"/>
                <a:ea typeface="맑은 고딕" pitchFamily="50" charset="-127"/>
              </a:rPr>
              <a:t>플레이어를 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사살</a:t>
            </a:r>
            <a:endParaRPr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56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Windows 7 64bit</a:t>
            </a:r>
          </a:p>
          <a:p>
            <a:r>
              <a:rPr lang="en-US" altLang="ko-KR" sz="2800" dirty="0" smtClean="0"/>
              <a:t>Visual Studio 2015</a:t>
            </a:r>
          </a:p>
          <a:p>
            <a:r>
              <a:rPr lang="en-US" altLang="ko-KR" sz="2800" dirty="0" smtClean="0"/>
              <a:t>UNITY 5</a:t>
            </a:r>
          </a:p>
          <a:p>
            <a:r>
              <a:rPr lang="en-US" altLang="ko-KR" sz="2800" dirty="0" smtClean="0"/>
              <a:t>Photoshop CS5</a:t>
            </a:r>
          </a:p>
          <a:p>
            <a:r>
              <a:rPr lang="en-US" altLang="ko-KR" sz="2800" dirty="0" err="1" smtClean="0"/>
              <a:t>GitHub</a:t>
            </a:r>
            <a:r>
              <a:rPr lang="en-US" altLang="ko-KR" sz="2800" dirty="0" smtClean="0"/>
              <a:t>(or </a:t>
            </a:r>
            <a:r>
              <a:rPr lang="ko-KR" altLang="en-US" sz="2800" dirty="0" err="1" smtClean="0"/>
              <a:t>네이버</a:t>
            </a:r>
            <a:r>
              <a:rPr lang="ko-KR" altLang="en-US" sz="2800" dirty="0" smtClean="0"/>
              <a:t> 개발자 센터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MYSQL</a:t>
            </a:r>
            <a:endParaRPr lang="en-US" altLang="ko-KR" sz="28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2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클라이언트</a:t>
            </a:r>
            <a:endParaRPr lang="en-US" altLang="ko-KR" sz="1800" dirty="0"/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1800" dirty="0" smtClean="0"/>
              <a:t>- UNITY </a:t>
            </a:r>
            <a:r>
              <a:rPr lang="ko-KR" altLang="en-US" sz="1800" dirty="0" err="1" smtClean="0"/>
              <a:t>에셋리소스를</a:t>
            </a:r>
            <a:r>
              <a:rPr lang="ko-KR" altLang="en-US" sz="1800" dirty="0" smtClean="0"/>
              <a:t> 활용한 다양한 플랫폼에서 활용 가능한 게임클라이언트 제작</a:t>
            </a:r>
            <a:endParaRPr lang="en-US" altLang="ko-KR" sz="1800" dirty="0" smtClean="0"/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코루틴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기능 이용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서버</a:t>
            </a:r>
            <a:endParaRPr lang="en-US" altLang="ko-KR" sz="1800" dirty="0" smtClean="0"/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1800" dirty="0" smtClean="0"/>
              <a:t>- IOCP</a:t>
            </a:r>
            <a:r>
              <a:rPr lang="ko-KR" altLang="en-US" sz="1800" dirty="0" smtClean="0"/>
              <a:t>를 이용하여 다수의 클라이언트가 </a:t>
            </a:r>
            <a:r>
              <a:rPr lang="ko-KR" altLang="en-US" sz="1800" dirty="0" err="1" smtClean="0"/>
              <a:t>원할하게</a:t>
            </a:r>
            <a:r>
              <a:rPr lang="ko-KR" altLang="en-US" sz="1800" dirty="0" smtClean="0"/>
              <a:t> 접속할 수 있는 게임 서버를 구축한다</a:t>
            </a:r>
            <a:r>
              <a:rPr lang="en-US" altLang="ko-KR" sz="1800" dirty="0" smtClean="0"/>
              <a:t>.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1800" dirty="0" smtClean="0"/>
              <a:t>- MYSQL</a:t>
            </a:r>
            <a:r>
              <a:rPr lang="ko-KR" altLang="en-US" sz="1800" dirty="0" smtClean="0"/>
              <a:t>을 통한 계정 및 랭킹 관리를 실시한다</a:t>
            </a:r>
            <a:r>
              <a:rPr lang="en-US" altLang="ko-KR" sz="1800" dirty="0" smtClean="0"/>
              <a:t>.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원할하게</a:t>
            </a:r>
            <a:r>
              <a:rPr lang="ko-KR" altLang="en-US" sz="1800" dirty="0"/>
              <a:t> 서비스가 가능한 최대 </a:t>
            </a:r>
            <a:r>
              <a:rPr lang="ko-KR" altLang="en-US" sz="1800" dirty="0" err="1"/>
              <a:t>접속자</a:t>
            </a:r>
            <a:r>
              <a:rPr lang="ko-KR" altLang="en-US" sz="1800" dirty="0"/>
              <a:t> 수는 </a:t>
            </a:r>
            <a:r>
              <a:rPr lang="en-US" altLang="ko-KR" sz="1800" dirty="0"/>
              <a:t>1000</a:t>
            </a:r>
            <a:r>
              <a:rPr lang="ko-KR" altLang="en-US" sz="1800" dirty="0"/>
              <a:t>명으로 목표 설정</a:t>
            </a:r>
            <a:endParaRPr lang="en-US" altLang="ko-KR" sz="1800" dirty="0" smtClean="0"/>
          </a:p>
          <a:p>
            <a:pPr marL="45720" indent="0">
              <a:lnSpc>
                <a:spcPct val="150000"/>
              </a:lnSpc>
              <a:buNone/>
            </a:pPr>
            <a:endParaRPr lang="en-US" altLang="ko-KR" sz="18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5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2749" y="1834570"/>
            <a:ext cx="9108551" cy="4662479"/>
          </a:xfrm>
        </p:spPr>
        <p:txBody>
          <a:bodyPr>
            <a:norm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#</a:t>
            </a:r>
            <a:r>
              <a:rPr lang="ko-KR" altLang="en-US" dirty="0"/>
              <a:t>과 </a:t>
            </a:r>
            <a:r>
              <a:rPr lang="en-US" altLang="ko-KR" dirty="0"/>
              <a:t>C++</a:t>
            </a:r>
            <a:r>
              <a:rPr lang="ko-KR" altLang="en-US" dirty="0"/>
              <a:t>의 통신을 위해 직렬화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45720" indent="0">
              <a:buNone/>
            </a:pPr>
            <a:r>
              <a:rPr lang="ko-KR" altLang="en-US" dirty="0" smtClean="0"/>
              <a:t>다양한 플랫폼의 지원을 위해서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</a:t>
            </a:r>
            <a:r>
              <a:rPr lang="ko-KR" altLang="en-US" dirty="0"/>
              <a:t>형태로 송수신할 </a:t>
            </a:r>
            <a:r>
              <a:rPr lang="en-US" altLang="ko-KR" dirty="0"/>
              <a:t>Serialize/</a:t>
            </a:r>
            <a:r>
              <a:rPr lang="en-US" altLang="ko-KR" dirty="0" err="1"/>
              <a:t>Deserialize</a:t>
            </a:r>
            <a:r>
              <a:rPr lang="ko-KR" altLang="en-US" dirty="0"/>
              <a:t>클래스를 직접 </a:t>
            </a:r>
            <a:r>
              <a:rPr lang="ko-KR" altLang="en-US" dirty="0" smtClean="0"/>
              <a:t>구현한다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5720" indent="0">
              <a:buNone/>
            </a:pPr>
            <a:r>
              <a:rPr lang="ko-KR" altLang="en-US" dirty="0" smtClean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 </a:t>
            </a:r>
            <a:r>
              <a:rPr lang="ko-KR" altLang="en-US" dirty="0" err="1"/>
              <a:t>마샬링</a:t>
            </a:r>
            <a:r>
              <a:rPr lang="en-US" altLang="ko-KR" dirty="0"/>
              <a:t>(Marshal)</a:t>
            </a:r>
            <a:r>
              <a:rPr lang="ko-KR" altLang="en-US" dirty="0"/>
              <a:t>을 통해 구조체를 바이트로 변환하는 방법 </a:t>
            </a:r>
            <a:r>
              <a:rPr lang="ko-KR" altLang="en-US" dirty="0" smtClean="0"/>
              <a:t>대체한다</a:t>
            </a:r>
            <a:r>
              <a:rPr lang="en-US" altLang="ko-KR" dirty="0" smtClean="0"/>
              <a:t>.</a:t>
            </a:r>
          </a:p>
          <a:p>
            <a:pPr marL="45720" indent="0">
              <a:buNone/>
            </a:pPr>
            <a:endParaRPr lang="en-US" altLang="ko-KR" dirty="0"/>
          </a:p>
          <a:p>
            <a:r>
              <a:rPr lang="en-US" altLang="ko-KR" dirty="0" smtClean="0"/>
              <a:t>MYSQL</a:t>
            </a:r>
            <a:r>
              <a:rPr lang="ko-KR" altLang="en-US" dirty="0" smtClean="0"/>
              <a:t>을 통한 계정 정보관리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구축하여 </a:t>
            </a:r>
            <a:r>
              <a:rPr lang="ko-KR" altLang="en-US" dirty="0"/>
              <a:t>저장된 계정 정보를 통한 랭킹 시스템 도입한다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IOCP</a:t>
            </a:r>
            <a:r>
              <a:rPr lang="ko-KR" altLang="en-US" dirty="0" smtClean="0"/>
              <a:t>서버 개발을 통해 다수의 플레이어가 실시간으로 </a:t>
            </a:r>
            <a:r>
              <a:rPr lang="ko-KR" altLang="en-US" dirty="0" err="1" smtClean="0"/>
              <a:t>동접해</a:t>
            </a:r>
            <a:r>
              <a:rPr lang="ko-KR" altLang="en-US" dirty="0" smtClean="0"/>
              <a:t> 게임을 즐길 수 있게 한다</a:t>
            </a:r>
            <a:r>
              <a:rPr lang="en-US" altLang="ko-KR" dirty="0" smtClean="0"/>
              <a:t>.</a:t>
            </a:r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중점 연구 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7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타게임과의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4" y="2081756"/>
            <a:ext cx="4653621" cy="321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 descr="블랙서바이벌 아이템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74" y="2081756"/>
            <a:ext cx="4651943" cy="321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1026" y="5544152"/>
            <a:ext cx="527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생존게임 </a:t>
            </a:r>
            <a:r>
              <a:rPr lang="en-US" altLang="ko-KR" dirty="0" smtClean="0"/>
              <a:t>‘ </a:t>
            </a:r>
            <a:r>
              <a:rPr lang="ko-KR" altLang="en-US" dirty="0" err="1" smtClean="0"/>
              <a:t>블랙서바이벌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25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타게임과의</a:t>
            </a:r>
            <a:r>
              <a:rPr lang="ko-KR" altLang="en-US" dirty="0" smtClean="0"/>
              <a:t> 차별화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718" y="1790301"/>
            <a:ext cx="93220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 smtClean="0"/>
              <a:t>블랙서바이벌은</a:t>
            </a:r>
            <a:r>
              <a:rPr lang="ko-KR" altLang="en-US" dirty="0" smtClean="0"/>
              <a:t> 많은 아이템과 조합법 긴 플레이 시간으로 신규 유저에게 </a:t>
            </a:r>
            <a:r>
              <a:rPr lang="ko-KR" altLang="en-US" dirty="0" err="1" smtClean="0"/>
              <a:t>접근성이</a:t>
            </a:r>
            <a:r>
              <a:rPr lang="ko-KR" altLang="en-US" dirty="0" smtClean="0"/>
              <a:t> 떨어진다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단순한 </a:t>
            </a:r>
            <a:r>
              <a:rPr lang="ko-KR" altLang="en-US" dirty="0"/>
              <a:t>생존을 위한 아이템수급 전략과 운을 가지고 빠르고 직관적으로 게임을 즐길 수 있게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승리조건을 </a:t>
            </a:r>
            <a:r>
              <a:rPr lang="ko-KR" altLang="en-US" dirty="0"/>
              <a:t>늘리면서  </a:t>
            </a:r>
            <a:r>
              <a:rPr lang="en-US" altLang="ko-KR" dirty="0"/>
              <a:t>(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제한시간이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초가 되는 순간 특정지역에 생존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모든 플레이어를 사살</a:t>
            </a:r>
            <a:r>
              <a:rPr lang="en-US" altLang="ko-KR" dirty="0"/>
              <a:t>) PVP</a:t>
            </a:r>
            <a:r>
              <a:rPr lang="ko-KR" altLang="en-US" dirty="0"/>
              <a:t>만을 위한 게임이 아닌 전략적 차별화를 둘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텍스트와 정적인 리소스 게임이 아닌 동적인 리소스를 활용하여 다양한 </a:t>
            </a:r>
            <a:r>
              <a:rPr lang="ko-KR" altLang="en-US" dirty="0" err="1" smtClean="0"/>
              <a:t>시야각을</a:t>
            </a:r>
            <a:r>
              <a:rPr lang="ko-KR" altLang="en-US" dirty="0" smtClean="0"/>
              <a:t> 이용한 게임을 제공한다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Picture 3" descr="C:\Users\ChoSH\Desktop\생존게임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073" y="5306621"/>
            <a:ext cx="1655209" cy="115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 rot="8632575">
            <a:off x="7384980" y="5154669"/>
            <a:ext cx="469232" cy="691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984149"/>
              </p:ext>
            </p:extLst>
          </p:nvPr>
        </p:nvGraphicFramePr>
        <p:xfrm>
          <a:off x="689096" y="1717899"/>
          <a:ext cx="8625152" cy="49883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76967"/>
                <a:gridCol w="877753"/>
                <a:gridCol w="746304"/>
                <a:gridCol w="746304"/>
                <a:gridCol w="746304"/>
                <a:gridCol w="746304"/>
                <a:gridCol w="746304"/>
                <a:gridCol w="746304"/>
                <a:gridCol w="746304"/>
                <a:gridCol w="746304"/>
              </a:tblGrid>
              <a:tr h="32856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</a:tr>
              <a:tr h="485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기획</a:t>
                      </a:r>
                      <a:endParaRPr lang="en-US" altLang="ko-KR" sz="1600" dirty="0" smtClean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</a:tr>
              <a:tr h="485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리소스 수집</a:t>
                      </a:r>
                      <a:endParaRPr lang="en-US" altLang="ko-KR" sz="1600" dirty="0" smtClean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</a:tr>
              <a:tr h="485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클라이언트 개발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74295" marR="74295" anchor="ctr"/>
                </a:tc>
              </a:tr>
              <a:tr h="48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UI </a:t>
                      </a:r>
                      <a:r>
                        <a:rPr lang="ko-KR" altLang="en-US" sz="1600" dirty="0" smtClean="0"/>
                        <a:t>디자인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74295" marR="74295" anchor="ctr"/>
                </a:tc>
              </a:tr>
              <a:tr h="485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프로토콜 설계 및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서버</a:t>
                      </a:r>
                      <a:r>
                        <a:rPr lang="ko-KR" altLang="en-US" sz="1600" baseline="0" dirty="0" smtClean="0"/>
                        <a:t> 구현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chemeClr val="accent5">
                        <a:tint val="20000"/>
                      </a:schemeClr>
                    </a:solidFill>
                  </a:tcPr>
                </a:tc>
              </a:tr>
              <a:tr h="485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충돌체크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</a:tr>
              <a:tr h="485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서버</a:t>
                      </a:r>
                      <a:r>
                        <a:rPr lang="en-US" altLang="ko-KR" sz="1600" dirty="0" smtClean="0"/>
                        <a:t>&amp;</a:t>
                      </a:r>
                      <a:r>
                        <a:rPr lang="ko-KR" altLang="en-US" sz="1600" dirty="0" smtClean="0"/>
                        <a:t>클라 연동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</a:tr>
              <a:tr h="4859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데이터베이스 연동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FF0000"/>
                    </a:solidFill>
                  </a:tcPr>
                </a:tc>
              </a:tr>
              <a:tr h="4859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및 버그 수정</a:t>
                      </a:r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4295" marR="74295" anchor="ctr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8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연구 목적</a:t>
            </a:r>
            <a:endParaRPr lang="en-US" altLang="ko-KR" dirty="0" smtClean="0"/>
          </a:p>
          <a:p>
            <a:pPr marL="45720" indent="0">
              <a:buNone/>
            </a:pPr>
            <a:endParaRPr lang="en-US" altLang="ko-KR" dirty="0"/>
          </a:p>
          <a:p>
            <a:r>
              <a:rPr lang="ko-KR" altLang="en-US" dirty="0" smtClean="0"/>
              <a:t>게임 소개</a:t>
            </a:r>
            <a:endParaRPr lang="en-US" altLang="ko-KR" dirty="0" smtClean="0"/>
          </a:p>
          <a:p>
            <a:pPr marL="4572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게임 방법</a:t>
            </a:r>
            <a:endParaRPr lang="en-US" altLang="ko-KR" dirty="0" smtClean="0"/>
          </a:p>
          <a:p>
            <a:pPr marL="4572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개발 환경 및 기술적 요소</a:t>
            </a:r>
            <a:endParaRPr lang="en-US" altLang="ko-KR" dirty="0" smtClean="0"/>
          </a:p>
          <a:p>
            <a:pPr marL="4572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중점연구 분야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42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2400" dirty="0" smtClean="0"/>
              <a:t>다양</a:t>
            </a:r>
            <a:r>
              <a:rPr lang="ko-KR" altLang="en-US" sz="2400" dirty="0"/>
              <a:t>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플랫폼을 이용한 게임 개발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UNITY</a:t>
            </a:r>
            <a:r>
              <a:rPr lang="ko-KR" altLang="en-US" sz="2400" dirty="0" smtClean="0"/>
              <a:t>를 이용한 게임 클라이언트 및 리소스 활용 능력 배양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IOCP</a:t>
            </a:r>
            <a:r>
              <a:rPr lang="ko-KR" altLang="en-US" sz="2400" dirty="0" smtClean="0"/>
              <a:t>소켓 모델을 이용한 서버 구현 능력 배양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C#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C++</a:t>
            </a:r>
            <a:r>
              <a:rPr lang="ko-KR" altLang="en-US" sz="2400" dirty="0" smtClean="0"/>
              <a:t>간의 통신 및 객체 전달 기법 숙달</a:t>
            </a:r>
            <a:endParaRPr lang="en-US" altLang="ko-KR" sz="24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목적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4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장르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: TPS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게임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시점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: 3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인칭시점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게임진행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45720" indent="0">
              <a:buNone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	1.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게임은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헝거게임을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모티브로한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생존게임이다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2.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시작 지점은 정해진 포인트에서 랜덤으로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리스폰된다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	3.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생존 아이템은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맵의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몬스터와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지역에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랜덤하게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존재한다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4.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총 게임시간은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분이며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분마다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맵이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랜덤하게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비활성화된다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시간경과 후 비활성화 지역에 남은 플레이어는 사망한다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5.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마지막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분에는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ko-KR" altLang="en-US" sz="2400" b="1" smtClean="0">
                <a:latin typeface="맑은 고딕" pitchFamily="50" charset="-127"/>
                <a:ea typeface="맑은 고딕" pitchFamily="50" charset="-127"/>
              </a:rPr>
              <a:t>한명만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올라갈 수 있는 최종장소가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오픈된다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6.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게임시간이 모두 소진 될 때 최종장소에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인이 올라가 있거나 생존한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플레이어가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명일 때까지 진행하는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서바이벌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게임이다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적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marL="45720" indent="0">
              <a:buNone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맵에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랜덤하게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있는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몬스터를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사냥하거나 숨겨진 아이템으로 타 플레이어보다 오래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살아남는 것이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목적이다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승리조건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marL="45720" indent="0">
              <a:buNone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제한시간이 모두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초가 되는 순간 특정지역에 생존해있거나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모든 플레이어를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사살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할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경우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5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95300" y="1719072"/>
            <a:ext cx="8889332" cy="4407408"/>
          </a:xfrm>
        </p:spPr>
        <p:txBody>
          <a:bodyPr anchor="ctr">
            <a:normAutofit/>
          </a:bodyPr>
          <a:lstStyle/>
          <a:p>
            <a:r>
              <a:rPr lang="ko-KR" altLang="en-US" sz="2000" dirty="0" smtClean="0"/>
              <a:t>플레이어는 게임시작과 동시에 정해진 </a:t>
            </a:r>
            <a:r>
              <a:rPr lang="ko-KR" altLang="en-US" sz="2000" dirty="0" err="1" smtClean="0"/>
              <a:t>리스폰</a:t>
            </a:r>
            <a:r>
              <a:rPr lang="ko-KR" altLang="en-US" sz="2000" dirty="0" smtClean="0"/>
              <a:t> 장소 중 </a:t>
            </a:r>
            <a:r>
              <a:rPr lang="ko-KR" altLang="en-US" sz="2000" dirty="0" err="1" smtClean="0"/>
              <a:t>랜덤하게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리스폰된다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고를 수 있는 </a:t>
            </a:r>
            <a:r>
              <a:rPr lang="ko-KR" altLang="en-US" sz="2000" dirty="0" err="1" smtClean="0"/>
              <a:t>케릭터는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가지지만 머리 위의 특정 색으로 </a:t>
            </a:r>
            <a:r>
              <a:rPr lang="ko-KR" altLang="en-US" sz="2000" u="sng" dirty="0" smtClean="0">
                <a:solidFill>
                  <a:srgbClr val="FF0000"/>
                </a:solidFill>
              </a:rPr>
              <a:t>플레이어</a:t>
            </a:r>
            <a:r>
              <a:rPr lang="ko-KR" altLang="en-US" sz="2000" dirty="0" smtClean="0"/>
              <a:t>를 구분한다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첫 무기는 주먹으로 시작한다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상태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대기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뛰기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공격 등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플레이어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사각형 설명선 3"/>
          <p:cNvSpPr/>
          <p:nvPr/>
        </p:nvSpPr>
        <p:spPr>
          <a:xfrm>
            <a:off x="5812301" y="4588844"/>
            <a:ext cx="3100839" cy="1203157"/>
          </a:xfrm>
          <a:prstGeom prst="wedgeRectCallout">
            <a:avLst>
              <a:gd name="adj1" fmla="val 29542"/>
              <a:gd name="adj2" fmla="val -1247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각형 2"/>
          <p:cNvSpPr/>
          <p:nvPr/>
        </p:nvSpPr>
        <p:spPr>
          <a:xfrm rot="5400000">
            <a:off x="5677344" y="4983179"/>
            <a:ext cx="904775" cy="414488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각형 5"/>
          <p:cNvSpPr/>
          <p:nvPr/>
        </p:nvSpPr>
        <p:spPr>
          <a:xfrm rot="5400000">
            <a:off x="6170037" y="4983178"/>
            <a:ext cx="904775" cy="414488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각형 6"/>
          <p:cNvSpPr/>
          <p:nvPr/>
        </p:nvSpPr>
        <p:spPr>
          <a:xfrm rot="5400000">
            <a:off x="6662730" y="4983178"/>
            <a:ext cx="904775" cy="414488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각형 7"/>
          <p:cNvSpPr/>
          <p:nvPr/>
        </p:nvSpPr>
        <p:spPr>
          <a:xfrm rot="5400000">
            <a:off x="7163243" y="4983178"/>
            <a:ext cx="904775" cy="414488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 rot="5400000">
            <a:off x="7655936" y="4983179"/>
            <a:ext cx="904775" cy="414488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 rot="5400000">
            <a:off x="8148629" y="4983179"/>
            <a:ext cx="904775" cy="414488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1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5439176" y="2444818"/>
            <a:ext cx="2232761" cy="1203157"/>
          </a:xfrm>
          <a:prstGeom prst="wedgeRectCallout">
            <a:avLst>
              <a:gd name="adj1" fmla="val -60787"/>
              <a:gd name="adj2" fmla="val 768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ko-KR" altLang="en-US" sz="2200" dirty="0" err="1" smtClean="0"/>
              <a:t>몬스터는</a:t>
            </a:r>
            <a:r>
              <a:rPr lang="ko-KR" altLang="en-US" sz="2200" dirty="0" smtClean="0"/>
              <a:t> 게임시작과 동시에 </a:t>
            </a:r>
            <a:r>
              <a:rPr lang="ko-KR" altLang="en-US" sz="2200" dirty="0" err="1" smtClean="0"/>
              <a:t>랜덤하게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리스폰된다</a:t>
            </a:r>
            <a:r>
              <a:rPr lang="en-US" altLang="ko-KR" sz="2200" dirty="0" smtClean="0"/>
              <a:t>.</a:t>
            </a:r>
          </a:p>
          <a:p>
            <a:endParaRPr lang="en-US" altLang="ko-KR" sz="2200" dirty="0" smtClean="0"/>
          </a:p>
          <a:p>
            <a:r>
              <a:rPr lang="ko-KR" altLang="en-US" sz="2200" dirty="0" err="1" smtClean="0"/>
              <a:t>몬스터</a:t>
            </a:r>
            <a:r>
              <a:rPr lang="ko-KR" altLang="en-US" sz="2200" dirty="0" smtClean="0"/>
              <a:t> 종류는 </a:t>
            </a:r>
            <a:r>
              <a:rPr lang="ko-KR" altLang="en-US" sz="2200" dirty="0" err="1" smtClean="0"/>
              <a:t>좀비</a:t>
            </a:r>
            <a:r>
              <a:rPr lang="ko-KR" altLang="en-US" sz="2200" dirty="0" smtClean="0"/>
              <a:t> 한가지로 </a:t>
            </a:r>
            <a:r>
              <a:rPr lang="ko-KR" altLang="en-US" sz="2200" dirty="0" err="1" smtClean="0"/>
              <a:t>드랍하는</a:t>
            </a:r>
            <a:r>
              <a:rPr lang="ko-KR" altLang="en-US" sz="2200" dirty="0" smtClean="0"/>
              <a:t> 아이템은 </a:t>
            </a:r>
            <a:r>
              <a:rPr lang="ko-KR" altLang="en-US" sz="2200" dirty="0" err="1" smtClean="0"/>
              <a:t>랜덤하게</a:t>
            </a:r>
            <a:r>
              <a:rPr lang="ko-KR" altLang="en-US" sz="2200" dirty="0" smtClean="0"/>
              <a:t> 정한다</a:t>
            </a:r>
            <a:r>
              <a:rPr lang="en-US" altLang="ko-KR" sz="2200" dirty="0" smtClean="0"/>
              <a:t>.</a:t>
            </a:r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상태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대기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이동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공격 등</a:t>
            </a:r>
            <a:endParaRPr lang="ko-KR" altLang="en-US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몬스터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831" y="2508233"/>
            <a:ext cx="2043113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맵구성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7053" y="1973180"/>
            <a:ext cx="4629752" cy="4369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0002" y="2098308"/>
            <a:ext cx="2166285" cy="203093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활성화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0001" y="4177363"/>
            <a:ext cx="2166285" cy="203093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활성화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799750" y="2098308"/>
            <a:ext cx="2166285" cy="203093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비활성화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99750" y="4177363"/>
            <a:ext cx="2166285" cy="203093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활성화</a:t>
            </a:r>
            <a:endParaRPr lang="ko-KR" alt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23" y="1930520"/>
            <a:ext cx="3827930" cy="310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/>
          <p:nvPr/>
        </p:nvSpPr>
        <p:spPr>
          <a:xfrm>
            <a:off x="5521282" y="1679615"/>
            <a:ext cx="1008848" cy="124165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5005126" y="1838424"/>
            <a:ext cx="539617" cy="91472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16292" y="5192828"/>
            <a:ext cx="4393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게임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- 5</a:t>
            </a:r>
            <a:r>
              <a:rPr lang="ko-KR" altLang="en-US" dirty="0" smtClean="0"/>
              <a:t>분마다 특정 구역이 비활성화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9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9B49-25E7-420E-908D-833535E8BC4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플레이 </a:t>
            </a:r>
            <a:r>
              <a:rPr lang="en-US" altLang="ko-KR" dirty="0" smtClean="0"/>
              <a:t>UI)</a:t>
            </a:r>
            <a:endParaRPr lang="ko-KR" altLang="en-US" dirty="0"/>
          </a:p>
        </p:txBody>
      </p:sp>
      <p:pic>
        <p:nvPicPr>
          <p:cNvPr id="29" name="Picture 3" descr="C:\Users\ChoSH\Desktop\생존게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49" y="1790298"/>
            <a:ext cx="6749368" cy="471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사각형 설명선 2"/>
          <p:cNvSpPr/>
          <p:nvPr/>
        </p:nvSpPr>
        <p:spPr>
          <a:xfrm>
            <a:off x="1845642" y="2338939"/>
            <a:ext cx="1196540" cy="837398"/>
          </a:xfrm>
          <a:prstGeom prst="wedgeRoundRectCallout">
            <a:avLst>
              <a:gd name="adj1" fmla="val -70507"/>
              <a:gd name="adj2" fmla="val 72845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상태</a:t>
            </a:r>
            <a:r>
              <a:rPr lang="ko-KR" altLang="en-US" dirty="0" err="1"/>
              <a:t>창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9229" y="2223437"/>
            <a:ext cx="1126156" cy="17902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1720514" y="4148488"/>
            <a:ext cx="1196540" cy="837398"/>
          </a:xfrm>
          <a:prstGeom prst="wedgeRoundRectCallout">
            <a:avLst>
              <a:gd name="adj1" fmla="val -41749"/>
              <a:gd name="adj2" fmla="val 76293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방향조작</a:t>
            </a:r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594676" y="4576813"/>
            <a:ext cx="1485899" cy="1790299"/>
          </a:xfrm>
          <a:prstGeom prst="roundRect">
            <a:avLst/>
          </a:prstGeom>
          <a:solidFill>
            <a:srgbClr val="92D050"/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594675" y="2338940"/>
            <a:ext cx="1485899" cy="2112745"/>
          </a:xfrm>
          <a:prstGeom prst="roundRect">
            <a:avLst/>
          </a:prstGeom>
          <a:solidFill>
            <a:srgbClr val="00B050"/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소유 아이템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12192" y="1886552"/>
            <a:ext cx="22210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생존게임인만큼</a:t>
            </a:r>
            <a:r>
              <a:rPr lang="ko-KR" altLang="en-US" dirty="0" smtClean="0"/>
              <a:t> 플레이어가 게임을 </a:t>
            </a:r>
            <a:r>
              <a:rPr lang="ko-KR" altLang="en-US" dirty="0" err="1" smtClean="0"/>
              <a:t>플레이하면서</a:t>
            </a:r>
            <a:r>
              <a:rPr lang="ko-KR" altLang="en-US" dirty="0" smtClean="0"/>
              <a:t> 가장 직관적으로 </a:t>
            </a:r>
            <a:r>
              <a:rPr lang="ko-KR" altLang="en-US" dirty="0" smtClean="0"/>
              <a:t>확인가능 </a:t>
            </a:r>
            <a:r>
              <a:rPr lang="ko-KR" altLang="en-US" dirty="0" smtClean="0"/>
              <a:t>정보는 </a:t>
            </a:r>
            <a:r>
              <a:rPr lang="ko-KR" altLang="en-US" dirty="0" smtClean="0"/>
              <a:t>최대한 한눈에 볼 수 있도록 </a:t>
            </a:r>
            <a:r>
              <a:rPr lang="ko-KR" altLang="en-US" dirty="0" smtClean="0"/>
              <a:t>배치한다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미니맵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소유아이템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남은 시간 등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287624" y="1872116"/>
            <a:ext cx="1485899" cy="543827"/>
          </a:xfrm>
          <a:prstGeom prst="roundRect">
            <a:avLst/>
          </a:prstGeom>
          <a:solidFill>
            <a:srgbClr val="FF0000"/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남은시간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/>
          <p:cNvSpPr>
            <a:spLocks noGrp="1"/>
          </p:cNvSpPr>
          <p:nvPr>
            <p:ph idx="1"/>
          </p:nvPr>
        </p:nvSpPr>
        <p:spPr>
          <a:xfrm>
            <a:off x="412749" y="1719071"/>
            <a:ext cx="9108551" cy="4407408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등급 아이템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근접 무기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등급 아이템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원거리 무기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등급 아이템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범위형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무기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45720" indent="0" algn="r">
              <a:buNone/>
            </a:pP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아이템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무기</a:t>
            </a:r>
            <a:r>
              <a:rPr lang="en-US" altLang="ko-KR" dirty="0" smtClean="0"/>
              <a:t>&gt;)</a:t>
            </a:r>
            <a:endParaRPr lang="ko-KR" altLang="en-US" dirty="0"/>
          </a:p>
        </p:txBody>
      </p:sp>
      <p:pic>
        <p:nvPicPr>
          <p:cNvPr id="4098" name="Picture 2" descr="http://static.inven.co.kr/column/2016/05/20/news/i125287624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0" y="2298064"/>
            <a:ext cx="1380459" cy="94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static.inven.co.kr/column/2016/05/20/news/i115879695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50" y="2266431"/>
            <a:ext cx="1286612" cy="87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static.inven.co.kr/column/2016/05/20/news/i133081476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156" y="2393447"/>
            <a:ext cx="1211910" cy="82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static.inven.co.kr/column/2016/05/20/news/i1205725671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262" y="2245057"/>
            <a:ext cx="1317895" cy="90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static.inven.co.kr/column/2016/05/20/news/i1136179062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912" y="2279363"/>
            <a:ext cx="1435202" cy="98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static.inven.co.kr/column/2016/05/20/news/i1123077110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14" y="2313111"/>
            <a:ext cx="1329490" cy="9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static.inven.co.kr/column/2016/05/22/news/i1312562976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22" y="3807096"/>
            <a:ext cx="1609277" cy="109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static.inven.co.kr/column/2016/05/22/news/i1259333916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88" y="3914566"/>
            <a:ext cx="1294433" cy="88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http://static.inven.co.kr/column/2016/05/23/news/i1138764130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0" y="5501347"/>
            <a:ext cx="1239689" cy="84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tatic.inven.co.kr/column/2016/05/20/news/i1241390994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19" y="5528018"/>
            <a:ext cx="1366434" cy="93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87578" y="5924511"/>
            <a:ext cx="201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이미지 출처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블랙서바이벌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인벤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5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눈금">
  <a:themeElements>
    <a:clrScheme name="눈금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눈금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1206</TotalTime>
  <Words>520</Words>
  <Application>Microsoft Office PowerPoint</Application>
  <PresentationFormat>A4 용지(210x297mm)</PresentationFormat>
  <Paragraphs>177</Paragraphs>
  <Slides>17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눈금</vt:lpstr>
      <vt:lpstr>e.G (easy going)</vt:lpstr>
      <vt:lpstr>목차</vt:lpstr>
      <vt:lpstr>연구 목적</vt:lpstr>
      <vt:lpstr>게임 소개</vt:lpstr>
      <vt:lpstr>게임소개 (플레이어)</vt:lpstr>
      <vt:lpstr>게임소개 (몬스터)</vt:lpstr>
      <vt:lpstr>게임 소개(맵구성)</vt:lpstr>
      <vt:lpstr>게임소개(플레이 UI)</vt:lpstr>
      <vt:lpstr>게임소개 (아이템&lt;무기&gt;)</vt:lpstr>
      <vt:lpstr>게임 특징</vt:lpstr>
      <vt:lpstr>게임방법</vt:lpstr>
      <vt:lpstr>개발 환경</vt:lpstr>
      <vt:lpstr>기술적 요소</vt:lpstr>
      <vt:lpstr>중점 연구 분야</vt:lpstr>
      <vt:lpstr>타게임과의 비교</vt:lpstr>
      <vt:lpstr>타게임과의 차별화</vt:lpstr>
      <vt:lpstr>개발일정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</dc:creator>
  <cp:lastModifiedBy>Windows 사용자</cp:lastModifiedBy>
  <cp:revision>104</cp:revision>
  <dcterms:created xsi:type="dcterms:W3CDTF">2014-12-23T04:11:36Z</dcterms:created>
  <dcterms:modified xsi:type="dcterms:W3CDTF">2016-12-23T03:32:41Z</dcterms:modified>
</cp:coreProperties>
</file>