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5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2CDD-5DA6-5C03-241E-5C4FDD08E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EEA7D-BD69-9BC4-2678-66D406295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DD827-9821-0A94-62B6-FE1E7109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28D8-3EE2-6F44-9C7B-D1AB4BF01772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9E13C-B205-5BC8-2DE9-8C0EA97D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C7643-4E50-6835-3D23-F8689B95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8E44-828C-D149-8025-BDE3AE05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7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57BB-EFEB-4EB7-F96C-CCACFFFF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4ED48-49B2-41DC-1C8B-3BA892023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DBA22-25A8-A108-BE42-B8E47352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28D8-3EE2-6F44-9C7B-D1AB4BF01772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09C46-A87D-28FF-DD52-939FFF0E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CA45A-48C3-8377-128D-53565257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8E44-828C-D149-8025-BDE3AE05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9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09DFF-04F6-60F1-FE57-727303B72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B8DF4-8FBD-8E4E-BA50-2F88969E5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7BE0E-2852-08F0-94A9-259441AE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28D8-3EE2-6F44-9C7B-D1AB4BF01772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EDE16-E8B9-A8F0-6422-9EDD19AC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9F11-9ED4-89D3-5549-E28F1CE9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8E44-828C-D149-8025-BDE3AE05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8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8548-8C55-2E72-E27E-6D0EE0BE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6"/>
            <a:ext cx="11102009" cy="365125"/>
          </a:xfrm>
        </p:spPr>
        <p:txBody>
          <a:bodyPr>
            <a:normAutofit/>
          </a:bodyPr>
          <a:lstStyle>
            <a:lvl1pPr>
              <a:defRPr sz="2400" b="1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15C2E-9DD0-9314-0D75-A9E1A90EC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934278"/>
            <a:ext cx="11102009" cy="55585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7B1408-A68D-840F-9E18-4AE6CB624BF7}"/>
              </a:ext>
            </a:extLst>
          </p:cNvPr>
          <p:cNvCxnSpPr/>
          <p:nvPr userDrawn="1"/>
        </p:nvCxnSpPr>
        <p:spPr>
          <a:xfrm>
            <a:off x="0" y="735496"/>
            <a:ext cx="10555357" cy="0"/>
          </a:xfrm>
          <a:prstGeom prst="line">
            <a:avLst/>
          </a:prstGeom>
          <a:ln w="254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29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CEDE-2BEA-355A-74A7-CF6BF005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4826E-4541-A2F3-A718-7B7D6ECBC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F6469-6B1E-166B-D789-34958420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28D8-3EE2-6F44-9C7B-D1AB4BF01772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83F2E-D9C2-65EC-596B-BE01B2CF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21247-1CAE-E2BA-BEC7-8552AE11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8E44-828C-D149-8025-BDE3AE05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8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1D50-ACCA-D140-2089-09641614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A236-9549-61ED-349F-A5B760470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F46DA-1FB6-2D93-E05F-72BE14DCD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43CE6-4329-B398-9ED5-9075CCD4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28D8-3EE2-6F44-9C7B-D1AB4BF01772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04EEB-B4B2-EA44-F261-57F480B8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187BF-B1D7-E7D4-2FE4-7FBD4CFC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8E44-828C-D149-8025-BDE3AE05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4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B4E8-A389-ADE3-18F9-B9BBDF1C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D1C5E-56A2-B355-3D5B-5B7FF6A58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90A96-DDF8-EC6F-0C4B-B28122F47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E1B73-BAAE-CAA6-98A2-8B9DB030D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3B1C6-C07F-6737-BA3B-CD78E7F1B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89E7C-49F6-3C3B-866B-DCDB1AB4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28D8-3EE2-6F44-9C7B-D1AB4BF01772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1F41D-3539-52A2-51CC-187161E5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F4337-2ACF-5383-62F4-5DB34AF0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8E44-828C-D149-8025-BDE3AE05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9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7AC6-300C-69E0-5169-F3ACFFBB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49106-3AF6-6709-ACCC-2FC13803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28D8-3EE2-6F44-9C7B-D1AB4BF01772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1D54C-9B40-E822-94AF-B4568CE2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C010F-8C5B-3111-03AA-6D38C5DF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8E44-828C-D149-8025-BDE3AE05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89B96-7845-AAAB-6954-858FA5B1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28D8-3EE2-6F44-9C7B-D1AB4BF01772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B72C3-2B20-7332-2235-84765E44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CA9E-E13B-4102-CE04-806671B9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8E44-828C-D149-8025-BDE3AE05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5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A79C2-DD17-3A2C-18AE-05DD1E32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88782-5D18-5CA8-E6CB-08AF1346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0B309-FB1E-7ECA-B521-069B97C27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375CB-88FE-68FB-CAAD-CD2AF700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28D8-3EE2-6F44-9C7B-D1AB4BF01772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5D02D-B7EE-0D52-8403-0907FDEA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DCBB8-BF8B-BF50-37F1-34835710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8E44-828C-D149-8025-BDE3AE05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8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F244-2C98-60E7-B23C-B327C53F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BE5DE-A167-3D1A-1075-57F109128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1F99D-CA0A-96BF-65A6-9696F8925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5D06A-8C50-7EE4-7361-A61F5ECA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28D8-3EE2-6F44-9C7B-D1AB4BF01772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C7CE9-B308-5157-34A7-EB09DAAA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A71AF-3512-854B-2A66-A93C2813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68E44-828C-D149-8025-BDE3AE05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2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18FE5-A353-916D-C663-76BE6334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11766-24C0-E31C-4AB5-4FFB4C354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ED9FA-086A-DDCA-8D63-EFC07B994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28D8-3EE2-6F44-9C7B-D1AB4BF01772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F6ADC-2641-7AAB-ED2C-EC3280FD6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DDB56-476D-71C5-4E68-0BD3B28A4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68E44-828C-D149-8025-BDE3AE05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1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45C4-338C-A60E-1CB8-B481D5A98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Planning (draft)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1A24C-0826-1BB0-0D3B-C57412B92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2022.07.??</a:t>
            </a:r>
          </a:p>
        </p:txBody>
      </p:sp>
    </p:spTree>
    <p:extLst>
      <p:ext uri="{BB962C8B-B14F-4D97-AF65-F5344CB8AC3E}">
        <p14:creationId xmlns:p14="http://schemas.microsoft.com/office/powerpoint/2010/main" val="335699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4953-06D8-184E-BBB7-268471F1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Vision &amp;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C65B5-23CD-7799-15BF-77BF85E8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Vision </a:t>
            </a:r>
          </a:p>
          <a:p>
            <a:pPr lvl="1"/>
            <a:r>
              <a:rPr lang="en-US" dirty="0"/>
              <a:t>(</a:t>
            </a:r>
            <a:r>
              <a:rPr lang="ko-KR" altLang="en-US" dirty="0"/>
              <a:t>사업의 </a:t>
            </a:r>
            <a:r>
              <a:rPr lang="en-US" altLang="ko-KR" dirty="0"/>
              <a:t>vision, </a:t>
            </a:r>
            <a:r>
              <a:rPr lang="ko-KR" altLang="en-US" dirty="0"/>
              <a:t>사업 형태</a:t>
            </a:r>
            <a:r>
              <a:rPr lang="en-US" altLang="ko-KR" dirty="0"/>
              <a:t>,</a:t>
            </a:r>
            <a:r>
              <a:rPr lang="ko-KR" altLang="en-US" dirty="0"/>
              <a:t> 원대한 희망</a:t>
            </a:r>
            <a:r>
              <a:rPr lang="en-US" altLang="ko-KR" dirty="0"/>
              <a:t>/</a:t>
            </a:r>
            <a:r>
              <a:rPr lang="ko-KR" altLang="en-US" dirty="0"/>
              <a:t>정성적 목표를 정리</a:t>
            </a:r>
            <a:r>
              <a:rPr lang="en-US" altLang="ko-KR" dirty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Goal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사업의 달성 여부를 판단할 수 있는 목표를 정의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4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4EAF-4150-E3E5-D1C2-A62B5D96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5C27-40DE-29C5-705E-E144EBFEB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(Goal</a:t>
            </a:r>
            <a:r>
              <a:rPr lang="ko-KR" altLang="en-US" dirty="0"/>
              <a:t>을 달성하기 위한 구체적인 목표를 정량적으로 정리</a:t>
            </a:r>
            <a:r>
              <a:rPr lang="en-US" altLang="ko-KR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5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3941-B927-7281-D40E-E3935A9A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SWOT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1CC95E-5D93-3D7A-9CAB-E5A7A8A91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29337"/>
              </p:ext>
            </p:extLst>
          </p:nvPr>
        </p:nvGraphicFramePr>
        <p:xfrm>
          <a:off x="643037" y="928010"/>
          <a:ext cx="10700153" cy="5472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1005">
                  <a:extLst>
                    <a:ext uri="{9D8B030D-6E8A-4147-A177-3AD203B41FA5}">
                      <a16:colId xmlns:a16="http://schemas.microsoft.com/office/drawing/2014/main" val="1237421061"/>
                    </a:ext>
                  </a:extLst>
                </a:gridCol>
                <a:gridCol w="5149148">
                  <a:extLst>
                    <a:ext uri="{9D8B030D-6E8A-4147-A177-3AD203B41FA5}">
                      <a16:colId xmlns:a16="http://schemas.microsoft.com/office/drawing/2014/main" val="635289579"/>
                    </a:ext>
                  </a:extLst>
                </a:gridCol>
              </a:tblGrid>
              <a:tr h="273639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Open Source</a:t>
                      </a:r>
                      <a:r>
                        <a:rPr lang="ko-KR" altLang="en-US" sz="1200" dirty="0"/>
                        <a:t>로 저렴한 가격</a:t>
                      </a: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기능적으로 부족함 없음</a:t>
                      </a: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타 솔루션 대비 상대적 안정적 운영 가능</a:t>
                      </a: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RPA end-to-end </a:t>
                      </a:r>
                      <a:r>
                        <a:rPr lang="ko-KR" altLang="en-US" sz="1200" dirty="0"/>
                        <a:t>프로젝트 경험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상대적 강점은 아님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RPA 1</a:t>
                      </a:r>
                      <a:r>
                        <a:rPr lang="ko-KR" altLang="en-US" sz="1200" dirty="0"/>
                        <a:t>세대 제품의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적용 후 </a:t>
                      </a:r>
                      <a:r>
                        <a:rPr lang="en-US" altLang="ko-KR" sz="1200" dirty="0"/>
                        <a:t>ROI </a:t>
                      </a:r>
                      <a:r>
                        <a:rPr lang="ko-KR" altLang="en-US" sz="1200" dirty="0"/>
                        <a:t>이슈 </a:t>
                      </a: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현재까지 </a:t>
                      </a:r>
                      <a:r>
                        <a:rPr lang="en-US" altLang="ko-KR" sz="1200" dirty="0"/>
                        <a:t>RPA</a:t>
                      </a:r>
                      <a:r>
                        <a:rPr lang="ko-KR" altLang="en-US" sz="1200" dirty="0"/>
                        <a:t>는 대기업에서 도입</a:t>
                      </a: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공공 기관에서의 </a:t>
                      </a:r>
                      <a:r>
                        <a:rPr lang="en-US" altLang="ko-KR" sz="1200" dirty="0"/>
                        <a:t>RPA </a:t>
                      </a:r>
                      <a:r>
                        <a:rPr lang="ko-KR" altLang="en-US" sz="1200" dirty="0"/>
                        <a:t>도입 움직임</a:t>
                      </a: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비용 이슈인 기 사용 고객에 판매 기회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?)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중소기업은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?)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Open Source</a:t>
                      </a:r>
                      <a:r>
                        <a:rPr lang="ko-KR" altLang="en-US" sz="1200" dirty="0"/>
                        <a:t>에 대한 거부감 약화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/>
                        <a:t>ML, AI </a:t>
                      </a:r>
                      <a:r>
                        <a:rPr lang="ko-KR" altLang="en-US" sz="1200" dirty="0"/>
                        <a:t>등에서 연계 비즈니스 창출 가능성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고도화된 </a:t>
                      </a:r>
                      <a:r>
                        <a:rPr lang="en-US" altLang="ko-KR" sz="1200" dirty="0"/>
                        <a:t>RPA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/>
                        <a:t>RPA</a:t>
                      </a:r>
                      <a:r>
                        <a:rPr lang="ko-KR" altLang="en-US" sz="1200" dirty="0"/>
                        <a:t>의 다양한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고도화된  </a:t>
                      </a:r>
                      <a:r>
                        <a:rPr lang="en-US" altLang="ko-KR" sz="1200" dirty="0"/>
                        <a:t>Use Case </a:t>
                      </a:r>
                      <a:r>
                        <a:rPr lang="ko-KR" altLang="en-US" sz="1200" dirty="0"/>
                        <a:t>경험</a:t>
                      </a: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080272"/>
                  </a:ext>
                </a:extLst>
              </a:tr>
              <a:tr h="273639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조직 내 인력 부족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영업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마케팅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개발 및 지원 조직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유관 협력회사 부족 </a:t>
                      </a: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국내 기업에서 많이 사용하는 </a:t>
                      </a:r>
                      <a:r>
                        <a:rPr lang="en-US" altLang="ko-KR" sz="1200" dirty="0"/>
                        <a:t>X-Internet </a:t>
                      </a:r>
                      <a:r>
                        <a:rPr lang="ko-KR" altLang="en-US" sz="1200" dirty="0"/>
                        <a:t>적용 가능 미지수</a:t>
                      </a: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국내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외 </a:t>
                      </a:r>
                      <a:r>
                        <a:rPr lang="en-US" altLang="ko-KR" sz="1200" dirty="0"/>
                        <a:t>Reference </a:t>
                      </a:r>
                      <a:r>
                        <a:rPr lang="ko-KR" altLang="en-US" sz="1200" dirty="0"/>
                        <a:t>부족</a:t>
                      </a: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개발자 학습 </a:t>
                      </a: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충실한 교육 자료 부재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아직 찾지 못한 것일 수도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Vendor license </a:t>
                      </a:r>
                      <a:r>
                        <a:rPr lang="ko-KR" altLang="en-US" sz="1200" dirty="0"/>
                        <a:t>비용의 공개</a:t>
                      </a: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MS </a:t>
                      </a:r>
                      <a:r>
                        <a:rPr lang="ko-KR" altLang="en-US" sz="1200" dirty="0"/>
                        <a:t>솔루션</a:t>
                      </a: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과 비교 우위 모호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비용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지명도 등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국내 관행상 도입 전 </a:t>
                      </a:r>
                      <a:r>
                        <a:rPr lang="en-US" altLang="ko-KR" sz="1200" dirty="0"/>
                        <a:t>BMT </a:t>
                      </a:r>
                      <a:r>
                        <a:rPr lang="ko-KR" altLang="en-US" sz="1200" dirty="0"/>
                        <a:t>수행</a:t>
                      </a: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Vendor</a:t>
                      </a:r>
                      <a:r>
                        <a:rPr lang="ko-KR" altLang="en-US" sz="1200" dirty="0"/>
                        <a:t>사 마케팅 및 기술 역량</a:t>
                      </a:r>
                      <a:endParaRPr lang="en-US" altLang="ko-KR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FF0000"/>
                          </a:solidFill>
                        </a:rPr>
                        <a:t>한글 처리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?)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초기 사업 운영 비용 조달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7525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3644DA-7842-6E46-F755-A42E40A54D31}"/>
              </a:ext>
            </a:extLst>
          </p:cNvPr>
          <p:cNvSpPr txBox="1"/>
          <p:nvPr/>
        </p:nvSpPr>
        <p:spPr>
          <a:xfrm>
            <a:off x="4816654" y="928010"/>
            <a:ext cx="1364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AC7BB-A350-6950-0BC1-CBDD1453D3FA}"/>
              </a:ext>
            </a:extLst>
          </p:cNvPr>
          <p:cNvSpPr txBox="1"/>
          <p:nvPr/>
        </p:nvSpPr>
        <p:spPr>
          <a:xfrm>
            <a:off x="4722471" y="3664405"/>
            <a:ext cx="147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Weakness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688D8-67BA-6345-7938-BAB8E1F54107}"/>
              </a:ext>
            </a:extLst>
          </p:cNvPr>
          <p:cNvSpPr txBox="1"/>
          <p:nvPr/>
        </p:nvSpPr>
        <p:spPr>
          <a:xfrm>
            <a:off x="9587096" y="928010"/>
            <a:ext cx="1742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Opportunity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53E37-67AB-1553-6565-5D0D4DC2A323}"/>
              </a:ext>
            </a:extLst>
          </p:cNvPr>
          <p:cNvSpPr txBox="1"/>
          <p:nvPr/>
        </p:nvSpPr>
        <p:spPr>
          <a:xfrm>
            <a:off x="9871619" y="3664405"/>
            <a:ext cx="147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Threat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9C475-717E-8B48-147E-2A4C545F618E}"/>
              </a:ext>
            </a:extLst>
          </p:cNvPr>
          <p:cNvSpPr txBox="1"/>
          <p:nvPr/>
        </p:nvSpPr>
        <p:spPr>
          <a:xfrm>
            <a:off x="694478" y="6458668"/>
            <a:ext cx="2892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시장 상황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경쟁사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솔루션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조직</a:t>
            </a: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인력</a:t>
            </a:r>
            <a:endParaRPr lang="en-US"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95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A94E-C85D-6838-3D27-2884583C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3640-0DF6-1FFE-78BC-67C16053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(SWOT  </a:t>
            </a:r>
            <a:r>
              <a:rPr lang="ko-KR" altLang="en-US" dirty="0"/>
              <a:t>분석 </a:t>
            </a:r>
            <a:r>
              <a:rPr lang="en-US" altLang="ko-KR" dirty="0"/>
              <a:t>SW, OT, SO, WT </a:t>
            </a:r>
            <a:r>
              <a:rPr lang="ko-KR" altLang="en-US" dirty="0"/>
              <a:t>각 대응 전략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7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CBE5-E890-ACA4-1909-730C815F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Action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41A1-0B8A-CFEF-00CF-A1B51CFC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Item</a:t>
            </a:r>
          </a:p>
          <a:p>
            <a:pPr lvl="1"/>
            <a:r>
              <a:rPr lang="en-US" dirty="0"/>
              <a:t>(</a:t>
            </a:r>
            <a:r>
              <a:rPr lang="ko-KR" altLang="en-US" dirty="0"/>
              <a:t>전략 목표를 달성하기에 필요한 활동</a:t>
            </a:r>
            <a:r>
              <a:rPr lang="en-US" altLang="ko-KR" dirty="0"/>
              <a:t>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2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530A-4C55-59F9-F61B-E42FEFE7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3DB2-A7F0-570B-4366-2709598B2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  <a:p>
            <a:pPr lvl="1"/>
            <a:r>
              <a:rPr lang="en-US" dirty="0"/>
              <a:t>(</a:t>
            </a:r>
            <a:r>
              <a:rPr lang="ko-KR" altLang="en-US" dirty="0"/>
              <a:t>전략 목표를 달성하기에 필요한 자원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3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08E9-A7B0-62FF-BE4C-2CBCE998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89C8-3A5C-6BDD-3030-B2B69E4E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Schedule</a:t>
            </a:r>
          </a:p>
          <a:p>
            <a:pPr lvl="1"/>
            <a:r>
              <a:rPr lang="en-US" dirty="0"/>
              <a:t>(</a:t>
            </a:r>
            <a:r>
              <a:rPr lang="ko-KR" altLang="en-US" dirty="0"/>
              <a:t>상기 활동에 대한 시간 흐름 정리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담당자</a:t>
            </a:r>
            <a:r>
              <a:rPr lang="en-US" altLang="ko-KR" dirty="0"/>
              <a:t>,</a:t>
            </a:r>
            <a:r>
              <a:rPr lang="ko-KR" altLang="en-US" dirty="0"/>
              <a:t> 성과물</a:t>
            </a:r>
            <a:r>
              <a:rPr lang="en-US" altLang="ko-KR" dirty="0"/>
              <a:t>,</a:t>
            </a:r>
            <a:r>
              <a:rPr lang="ko-KR" altLang="en-US" dirty="0"/>
              <a:t> 목표 시간 필요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4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280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Malgun Gothic</vt:lpstr>
      <vt:lpstr>Arial</vt:lpstr>
      <vt:lpstr>Calibri</vt:lpstr>
      <vt:lpstr>Calibri Light</vt:lpstr>
      <vt:lpstr>Office Theme</vt:lpstr>
      <vt:lpstr>Planning (draft)</vt:lpstr>
      <vt:lpstr>Vision &amp; Goal</vt:lpstr>
      <vt:lpstr>Objectives</vt:lpstr>
      <vt:lpstr>SWOT Analysis</vt:lpstr>
      <vt:lpstr>Business Strategy</vt:lpstr>
      <vt:lpstr>Action Item</vt:lpstr>
      <vt:lpstr>Resources</vt:lpstr>
      <vt:lpstr>Time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Planning</dc:title>
  <dc:creator>윤 백희</dc:creator>
  <cp:lastModifiedBy>윤 백희</cp:lastModifiedBy>
  <cp:revision>13</cp:revision>
  <dcterms:created xsi:type="dcterms:W3CDTF">2022-07-26T15:03:39Z</dcterms:created>
  <dcterms:modified xsi:type="dcterms:W3CDTF">2022-07-28T10:47:19Z</dcterms:modified>
</cp:coreProperties>
</file>