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FF31EF-9281-4720-A2FB-BE928BB40C82}" v="15" dt="2022-07-21T15:00:50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14C0B-19A9-4B56-B722-1565C5CC4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6C46A5-E00B-4190-B93F-75BB0B004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C5525-6EF7-4A57-B604-573AE4E9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053EFD-4CBD-4D00-A448-EDE7D7C8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4FFA94-A3F5-4F85-9E6F-A50A2043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9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5D9EA-2B31-4BED-8FBA-1EF4FC12C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596280-24DA-4AD5-9B67-2C15F3F08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F80A0-1093-4BBF-A1E5-DD0C30EC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A8825-9A61-4EE0-B026-FCD9B5ED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8A7E5-F9CB-44DA-8BCC-05B4A9E2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20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D7342E-48AE-409A-9157-EC11DBA73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3ABE32-A106-4A50-8DAE-EA8B263BF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3EAC8E-AC84-49C9-8D9B-1B8D2E62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867BE5-C51F-4456-BF27-16FFA0E1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6FB5C-F2C2-4E1A-AE4F-F23CE138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0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F453A-BD91-432A-B7BC-31446FEF1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DA4DA-883C-4001-87EC-DC5F5F650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B163A-77EB-45A8-964F-C3648E0C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7F880-5E2E-4A7C-A960-AD6823C0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16E8B-02EE-4D86-9444-FE214986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827E6-C2E5-48C9-861E-BB54B04E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CC3D76-310E-4D41-B408-B365667C8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F1A7E-8AE8-4D89-B128-7796ADE7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3AA06-EC51-495C-A12D-1C39FA442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15CF0C-059D-45A6-9440-8EB3E3B6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39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594A3-4A5B-4F44-B8B1-8489AD9C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60E0F-B21C-46EA-8711-FD4E04CBB3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DD21A-07BD-4C87-BF50-2FD8F0543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80345E-19B9-45AB-B95B-95CDA4F2E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85E1B5-507F-4387-B3A4-05651261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9E451F-1AF0-436A-B63F-3EE83254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448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06BD4-7DB1-4D5F-B624-D9BF67B8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0905C-8427-4385-8A93-11D9A403D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C374AB-68BA-4BB0-9321-595E782EC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088DA5-0825-4A2C-83ED-BEE3B5D04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ECD5D9-5A85-488A-9BD4-7535401F0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04CFF2C-7990-4278-AC1D-72D9A0AC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7EFB85-2FDB-4082-A6E4-7BA1EC1B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CFA8C3-E7B4-4B88-8065-C34E6D77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6A985D-87A7-4102-BE1A-1CFCED27C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8714E-098C-47C9-9654-144EF53B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F06355-021B-4474-BE94-7C8F18C5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F69E5C-BF5A-4B8C-8967-A156E927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01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7331C8-2F9A-48EF-9A0A-5F1AF8F7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F08C00-6116-4C4F-91C7-F9558844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4EBAD-3A01-4A81-9608-EAE851EA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7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D1FE3-E86F-4596-9AEB-762ACCD9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7AE7E-8FD0-418F-92B0-B6D92C0C3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1EEF2-12CE-4A55-9E64-2318BF7EE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E65195-2055-4E30-BCC5-F84424D9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97D4F2-5BD4-462C-A3C2-32D9D0FD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8E1FB-FBF9-4355-9172-AFD1D4A5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45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8EE42-B756-488E-A9E5-F8770FBB8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C5F129-8C95-46DE-B428-08958A32E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64B1F-E2B0-498F-8A0C-7FDC2296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C0FDA6-E57B-4937-8ED0-DED572A7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9A7DAA-2C80-4F98-B0D2-94C8109E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B8022-2112-4F14-8B55-17E22304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15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6A2017A-92BD-4A76-883E-5DF1A56C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E7F2FE-E7A2-405E-966C-369747E08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C4B88-065F-44E7-8CF4-CE24D9F47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6EED6-C7FE-4D8F-B10A-38E7B3A92FC7}" type="datetimeFigureOut">
              <a:rPr lang="ko-KR" altLang="en-US" smtClean="0"/>
              <a:t>2022. 7. 26.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A8D8B-EAE6-4590-9565-E2888FEF7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05345-929E-4830-89D3-5660E9380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53849-9304-47E5-8ED9-BB81C83D58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EC00B0-114C-4240-BD25-8EED74C221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b="1" u="sng" dirty="0" err="1"/>
              <a:t>Robocorp</a:t>
            </a:r>
            <a:r>
              <a:rPr lang="en-US" altLang="ko-KR" b="1" u="sng" dirty="0"/>
              <a:t> </a:t>
            </a:r>
            <a:r>
              <a:rPr lang="ko-KR" altLang="en-US" b="1" u="sng" dirty="0"/>
              <a:t>사업 계획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E39BF-9C82-4631-AB12-A20AD5CB7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3924"/>
            <a:ext cx="9144000" cy="1655762"/>
          </a:xfrm>
        </p:spPr>
        <p:txBody>
          <a:bodyPr anchor="ctr"/>
          <a:lstStyle/>
          <a:p>
            <a:r>
              <a:rPr lang="en-US" altLang="ko-KR" dirty="0"/>
              <a:t>2022. 7</a:t>
            </a:r>
          </a:p>
          <a:p>
            <a:endParaRPr lang="en-US" altLang="ko-KR" dirty="0"/>
          </a:p>
          <a:p>
            <a:r>
              <a:rPr lang="en-US" altLang="ko-KR" dirty="0" err="1"/>
              <a:t>Robocorp</a:t>
            </a:r>
            <a:r>
              <a:rPr lang="en-US" altLang="ko-KR" dirty="0"/>
              <a:t> 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54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8. </a:t>
            </a:r>
            <a:r>
              <a:rPr lang="ko-KR" altLang="en-US" sz="3200" b="1" dirty="0"/>
              <a:t>사업 </a:t>
            </a:r>
            <a:r>
              <a:rPr lang="ko-KR" altLang="en-US" sz="3200" b="1" dirty="0" err="1"/>
              <a:t>수행시</a:t>
            </a:r>
            <a:r>
              <a:rPr lang="ko-KR" altLang="en-US" sz="3200" b="1" dirty="0"/>
              <a:t> 고려사항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516915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</a:t>
            </a:r>
            <a:r>
              <a:rPr lang="ko-KR" altLang="en-US" sz="2000" dirty="0"/>
              <a:t>개발자 확보 전략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- Python 1</a:t>
            </a:r>
            <a:r>
              <a:rPr lang="ko-KR" altLang="en-US" sz="2000" dirty="0"/>
              <a:t>년 이상 개발 경력자 </a:t>
            </a:r>
            <a:r>
              <a:rPr lang="en-US" altLang="ko-KR" sz="2000" dirty="0"/>
              <a:t>: Robot Framework </a:t>
            </a:r>
            <a:r>
              <a:rPr lang="ko-KR" altLang="en-US" sz="2000" dirty="0"/>
              <a:t>및 </a:t>
            </a:r>
            <a:r>
              <a:rPr lang="en-US" altLang="ko-KR" sz="2000" dirty="0"/>
              <a:t>Control Room </a:t>
            </a:r>
            <a:r>
              <a:rPr lang="ko-KR" altLang="en-US" sz="2000" dirty="0"/>
              <a:t>교육 후 투입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사업 시작 시점에 몇 명 정도를 확보 할 것인가 </a:t>
            </a:r>
            <a:r>
              <a:rPr lang="en-US" altLang="ko-KR" sz="2000" dirty="0"/>
              <a:t>?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</a:t>
            </a:r>
            <a:r>
              <a:rPr lang="ko-KR" altLang="en-US" sz="2000" dirty="0"/>
              <a:t>홍보 및 마케팅 방안 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-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</a:t>
            </a:r>
            <a:r>
              <a:rPr lang="ko-KR" altLang="en-US" sz="2000" dirty="0"/>
              <a:t>본사는 </a:t>
            </a:r>
            <a:r>
              <a:rPr lang="en-US" altLang="ko-KR" sz="2000" dirty="0" err="1"/>
              <a:t>Youtube</a:t>
            </a:r>
            <a:r>
              <a:rPr lang="en-US" altLang="ko-KR" sz="2000" dirty="0"/>
              <a:t> </a:t>
            </a:r>
            <a:r>
              <a:rPr lang="ko-KR" altLang="en-US" sz="2000" dirty="0"/>
              <a:t>및 </a:t>
            </a:r>
            <a:r>
              <a:rPr lang="en-US" altLang="ko-KR" sz="2000" dirty="0"/>
              <a:t>SNS</a:t>
            </a:r>
            <a:r>
              <a:rPr lang="ko-KR" altLang="en-US" sz="2000" dirty="0"/>
              <a:t>에 광고 진행중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- </a:t>
            </a:r>
            <a:r>
              <a:rPr lang="ko-KR" altLang="en-US" sz="2000" dirty="0"/>
              <a:t>홍보용 </a:t>
            </a:r>
            <a:r>
              <a:rPr lang="en-US" altLang="ko-KR" sz="2000" dirty="0" err="1"/>
              <a:t>Youtube</a:t>
            </a:r>
            <a:r>
              <a:rPr lang="en-US" altLang="ko-KR" sz="2000" dirty="0"/>
              <a:t>, Facebook,</a:t>
            </a:r>
            <a:r>
              <a:rPr lang="ko-KR" altLang="en-US" sz="2000" dirty="0"/>
              <a:t> </a:t>
            </a:r>
            <a:r>
              <a:rPr lang="en-US" altLang="ko-KR" sz="2000" dirty="0"/>
              <a:t>Homepage</a:t>
            </a:r>
            <a:r>
              <a:rPr lang="ko-KR" altLang="en-US" sz="2000" dirty="0"/>
              <a:t> 가입 및 </a:t>
            </a:r>
            <a:r>
              <a:rPr lang="en-US" altLang="ko-KR" sz="2000" dirty="0"/>
              <a:t>Open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Pricing Plan </a:t>
            </a:r>
            <a:r>
              <a:rPr lang="ko-KR" altLang="en-US" sz="2000" dirty="0"/>
              <a:t>중 </a:t>
            </a:r>
            <a:r>
              <a:rPr lang="en-US" altLang="ko-KR" sz="2000" dirty="0"/>
              <a:t>“Pro“ </a:t>
            </a:r>
            <a:r>
              <a:rPr lang="ko-KR" altLang="en-US" sz="2000" dirty="0"/>
              <a:t>및 </a:t>
            </a:r>
            <a:r>
              <a:rPr lang="en-US" altLang="ko-KR" sz="2000" dirty="0"/>
              <a:t>“Enterprise” </a:t>
            </a:r>
            <a:r>
              <a:rPr lang="ko-KR" altLang="en-US" sz="2000" dirty="0"/>
              <a:t>에 대한 국내 판매 가격 결정 </a:t>
            </a:r>
            <a:r>
              <a:rPr lang="en-US" altLang="ko-KR" sz="2000" dirty="0"/>
              <a:t>( </a:t>
            </a:r>
            <a:r>
              <a:rPr lang="ko-KR" altLang="en-US" sz="2000" dirty="0"/>
              <a:t>유통 마진 등 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917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9. RPA </a:t>
            </a:r>
            <a:r>
              <a:rPr lang="ko-KR" altLang="en-US" sz="3200" b="1" dirty="0"/>
              <a:t>운영을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위한 비용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516915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75369"/>
                </a:solidFill>
                <a:effectLst/>
                <a:latin typeface="Inter"/>
              </a:rPr>
              <a:t>Every runtime environment (this is the bot license)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75369"/>
                </a:solidFill>
                <a:effectLst/>
                <a:latin typeface="Inter"/>
              </a:rPr>
              <a:t>Unattended bot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75369"/>
                </a:solidFill>
                <a:effectLst/>
                <a:latin typeface="Inter"/>
              </a:rPr>
              <a:t>The orchestrator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75369"/>
                </a:solidFill>
                <a:effectLst/>
                <a:latin typeface="Inter"/>
              </a:rPr>
              <a:t>Developer tools for everyone building RPA bots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75369"/>
                </a:solidFill>
                <a:effectLst/>
                <a:latin typeface="Inter"/>
              </a:rPr>
              <a:t>Add-ons like intelligent document processing or process discovery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475369"/>
              </a:solidFill>
              <a:effectLst/>
              <a:latin typeface="Inter"/>
            </a:endParaRPr>
          </a:p>
          <a:p>
            <a:pPr marL="0" indent="0" algn="l">
              <a:buNone/>
            </a:pPr>
            <a:r>
              <a:rPr lang="en-US" altLang="ko-KR" b="1" i="0" dirty="0">
                <a:solidFill>
                  <a:srgbClr val="475369"/>
                </a:solidFill>
                <a:effectLst/>
                <a:latin typeface="Inter"/>
              </a:rPr>
              <a:t>In addition, you'll need to think about: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75369"/>
                </a:solidFill>
                <a:effectLst/>
                <a:latin typeface="Inter"/>
              </a:rPr>
              <a:t>Infrastructure for bot runners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75369"/>
                </a:solidFill>
                <a:effectLst/>
                <a:latin typeface="Inter"/>
              </a:rPr>
              <a:t>The orchestrator database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475369"/>
                </a:solidFill>
                <a:effectLst/>
                <a:latin typeface="Inter"/>
              </a:rPr>
              <a:t>Software licenses for business applications used by bots</a:t>
            </a:r>
          </a:p>
        </p:txBody>
      </p:sp>
    </p:spTree>
    <p:extLst>
      <p:ext uri="{BB962C8B-B14F-4D97-AF65-F5344CB8AC3E}">
        <p14:creationId xmlns:p14="http://schemas.microsoft.com/office/powerpoint/2010/main" val="281197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* </a:t>
            </a:r>
            <a:r>
              <a:rPr lang="en-US" altLang="ko-KR" sz="3200" b="1" dirty="0" err="1"/>
              <a:t>Robocorp’s</a:t>
            </a:r>
            <a:r>
              <a:rPr lang="en-US" altLang="ko-KR" sz="3200" b="1" dirty="0"/>
              <a:t> RPA Platform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F6FA18-99D3-4EE1-BBD9-D5D775944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1488706"/>
            <a:ext cx="10694438" cy="507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3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* </a:t>
            </a:r>
            <a:r>
              <a:rPr lang="en-US" altLang="ko-KR" sz="3200" b="1" dirty="0" err="1"/>
              <a:t>Robocorp’s</a:t>
            </a:r>
            <a:r>
              <a:rPr lang="en-US" altLang="ko-KR" sz="3200" b="1" dirty="0"/>
              <a:t> RPA Platform : Develop-Deploy-Executions</a:t>
            </a:r>
            <a:endParaRPr lang="ko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0AB246-6A68-4CFC-8028-F3E6EEDC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22" y="1559054"/>
            <a:ext cx="8915710" cy="477085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43670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* Control Room(Cloud), Robot(On-Premise)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BF6EA7-83C8-4D7C-A01A-D2C430D9F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12" y="1426086"/>
            <a:ext cx="8635566" cy="499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1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* </a:t>
            </a:r>
            <a:r>
              <a:rPr lang="en-US" altLang="ko-KR" sz="3200" b="1" dirty="0" err="1"/>
              <a:t>Robocorp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비용 비교 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기존 </a:t>
            </a:r>
            <a:r>
              <a:rPr lang="en-US" altLang="ko-KR" sz="3200" b="1" dirty="0"/>
              <a:t>RPA </a:t>
            </a:r>
            <a:r>
              <a:rPr lang="ko-KR" altLang="en-US" sz="3200" b="1" dirty="0"/>
              <a:t>솔루션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481D37-0D4E-4697-A721-9E2193D87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7" y="1408296"/>
            <a:ext cx="9764943" cy="508457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FDA7F-8CD7-48B0-A77C-5EA94E123080}"/>
              </a:ext>
            </a:extLst>
          </p:cNvPr>
          <p:cNvSpPr txBox="1"/>
          <p:nvPr/>
        </p:nvSpPr>
        <p:spPr>
          <a:xfrm>
            <a:off x="5767668" y="3290500"/>
            <a:ext cx="7168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( 70% 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6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1. Open Source</a:t>
            </a:r>
            <a:r>
              <a:rPr lang="ko-KR" altLang="en-US" sz="3200" b="1" dirty="0"/>
              <a:t>가 승리한다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4814596"/>
          </a:xfrm>
          <a:ln>
            <a:solidFill>
              <a:schemeClr val="tx1"/>
            </a:solidFill>
            <a:prstDash val="dash"/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IBM</a:t>
            </a:r>
            <a:r>
              <a:rPr lang="ko-KR" altLang="en-US" sz="2000" dirty="0"/>
              <a:t> </a:t>
            </a:r>
            <a:r>
              <a:rPr lang="en-US" altLang="ko-KR" sz="2000" dirty="0"/>
              <a:t>Mainframe</a:t>
            </a:r>
            <a:r>
              <a:rPr lang="ko-KR" altLang="en-US" sz="2000" dirty="0"/>
              <a:t>에서 시작된 서버는 </a:t>
            </a:r>
            <a:r>
              <a:rPr lang="en-US" altLang="ko-KR" sz="2000" dirty="0"/>
              <a:t>Open Source</a:t>
            </a:r>
            <a:r>
              <a:rPr lang="ko-KR" altLang="en-US" sz="2000" dirty="0"/>
              <a:t>인 </a:t>
            </a:r>
            <a:r>
              <a:rPr lang="en-US" altLang="ko-KR" sz="2000" dirty="0"/>
              <a:t>x86(HW)</a:t>
            </a:r>
            <a:r>
              <a:rPr lang="ko-KR" altLang="en-US" sz="2000" dirty="0"/>
              <a:t>와 </a:t>
            </a:r>
            <a:r>
              <a:rPr lang="en-US" altLang="ko-KR" sz="2000" dirty="0"/>
              <a:t>Linux(OS)</a:t>
            </a:r>
            <a:r>
              <a:rPr lang="ko-KR" altLang="en-US" sz="2000" dirty="0"/>
              <a:t>가 표준이 되었다</a:t>
            </a:r>
            <a:r>
              <a:rPr lang="en-US" altLang="ko-KR" sz="2000" dirty="0"/>
              <a:t>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IBM DB2, Oracle,</a:t>
            </a:r>
            <a:r>
              <a:rPr lang="ko-KR" altLang="en-US" sz="2000" dirty="0"/>
              <a:t> </a:t>
            </a:r>
            <a:r>
              <a:rPr lang="en-US" altLang="ko-KR" sz="2000" dirty="0"/>
              <a:t>Sybase</a:t>
            </a:r>
            <a:r>
              <a:rPr lang="ko-KR" altLang="en-US" sz="2000" dirty="0"/>
              <a:t>등 비표준 </a:t>
            </a:r>
            <a:r>
              <a:rPr lang="en-US" altLang="ko-KR" sz="2000" dirty="0"/>
              <a:t>DBMS</a:t>
            </a:r>
            <a:r>
              <a:rPr lang="ko-KR" altLang="en-US" sz="2000" dirty="0"/>
              <a:t>는 </a:t>
            </a:r>
            <a:r>
              <a:rPr lang="en-US" altLang="ko-KR" sz="2000" dirty="0"/>
              <a:t>PostgreSQL, MySQL</a:t>
            </a:r>
            <a:r>
              <a:rPr lang="ko-KR" altLang="en-US" sz="2000" dirty="0"/>
              <a:t>등으로 표준이 되었다</a:t>
            </a:r>
            <a:r>
              <a:rPr lang="en-US" altLang="ko-KR" sz="2000" dirty="0"/>
              <a:t>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 </a:t>
            </a:r>
            <a:r>
              <a:rPr lang="en-US" altLang="ko-KR" sz="2000" dirty="0"/>
              <a:t>Oracle WebLogic, IBM WebSphere, </a:t>
            </a:r>
            <a:r>
              <a:rPr lang="ko-KR" altLang="en-US" sz="2000" dirty="0" err="1"/>
              <a:t>티맥스</a:t>
            </a:r>
            <a:r>
              <a:rPr lang="ko-KR" altLang="en-US" sz="2000" dirty="0"/>
              <a:t> </a:t>
            </a:r>
            <a:r>
              <a:rPr lang="en-US" altLang="ko-KR" sz="2000" dirty="0" err="1"/>
              <a:t>Jeus</a:t>
            </a:r>
            <a:r>
              <a:rPr lang="ko-KR" altLang="en-US" sz="2000" dirty="0"/>
              <a:t>등 비표준 </a:t>
            </a:r>
            <a:r>
              <a:rPr lang="en-US" altLang="ko-KR" sz="2000" dirty="0"/>
              <a:t>WAS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Jboss</a:t>
            </a:r>
            <a:r>
              <a:rPr lang="ko-KR" altLang="en-US" sz="2000" dirty="0"/>
              <a:t>등으로 표준이 되었다</a:t>
            </a:r>
            <a:r>
              <a:rPr lang="en-US" altLang="ko-KR" sz="2000" dirty="0"/>
              <a:t>!</a:t>
            </a:r>
            <a:endParaRPr lang="en-US" altLang="ko-KR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국내 </a:t>
            </a:r>
            <a:r>
              <a:rPr lang="en-US" altLang="ko-KR" sz="2000" dirty="0">
                <a:solidFill>
                  <a:srgbClr val="0070C0"/>
                </a:solidFill>
              </a:rPr>
              <a:t>RPA </a:t>
            </a:r>
            <a:r>
              <a:rPr lang="ko-KR" altLang="en-US" sz="2000" dirty="0">
                <a:solidFill>
                  <a:srgbClr val="0070C0"/>
                </a:solidFill>
              </a:rPr>
              <a:t>시장은 </a:t>
            </a:r>
            <a:r>
              <a:rPr lang="en-US" altLang="ko-KR" sz="2000" dirty="0">
                <a:solidFill>
                  <a:srgbClr val="0070C0"/>
                </a:solidFill>
              </a:rPr>
              <a:t>2017</a:t>
            </a:r>
            <a:r>
              <a:rPr lang="ko-KR" altLang="en-US" sz="2000" dirty="0">
                <a:solidFill>
                  <a:srgbClr val="0070C0"/>
                </a:solidFill>
              </a:rPr>
              <a:t>년 전</a:t>
            </a:r>
            <a:r>
              <a:rPr lang="en-US" altLang="ko-KR" sz="2000" dirty="0">
                <a:solidFill>
                  <a:srgbClr val="0070C0"/>
                </a:solidFill>
              </a:rPr>
              <a:t>.</a:t>
            </a:r>
            <a:r>
              <a:rPr lang="ko-KR" altLang="en-US" sz="2000" dirty="0">
                <a:solidFill>
                  <a:srgbClr val="0070C0"/>
                </a:solidFill>
              </a:rPr>
              <a:t>후로 한국</a:t>
            </a:r>
            <a:r>
              <a:rPr lang="en-US" altLang="ko-KR" sz="2000" dirty="0">
                <a:solidFill>
                  <a:srgbClr val="0070C0"/>
                </a:solidFill>
              </a:rPr>
              <a:t>IBM</a:t>
            </a:r>
            <a:r>
              <a:rPr lang="ko-KR" altLang="en-US" sz="2000" dirty="0">
                <a:solidFill>
                  <a:srgbClr val="0070C0"/>
                </a:solidFill>
              </a:rPr>
              <a:t>에서 </a:t>
            </a:r>
            <a:r>
              <a:rPr lang="en-US" altLang="ko-KR" sz="2000" dirty="0">
                <a:solidFill>
                  <a:srgbClr val="0070C0"/>
                </a:solidFill>
              </a:rPr>
              <a:t>Automation Anywhere, UiPath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Partner</a:t>
            </a:r>
            <a:r>
              <a:rPr lang="ko-KR" altLang="en-US" sz="2000" dirty="0">
                <a:solidFill>
                  <a:srgbClr val="0070C0"/>
                </a:solidFill>
              </a:rPr>
              <a:t>사에서 사업을 시작 했으며 </a:t>
            </a:r>
            <a:r>
              <a:rPr lang="en-US" altLang="ko-KR" sz="2000" dirty="0">
                <a:solidFill>
                  <a:srgbClr val="0070C0"/>
                </a:solidFill>
              </a:rPr>
              <a:t>2018</a:t>
            </a:r>
            <a:r>
              <a:rPr lang="ko-KR" altLang="en-US" sz="2000" dirty="0">
                <a:solidFill>
                  <a:srgbClr val="0070C0"/>
                </a:solidFill>
              </a:rPr>
              <a:t>년 </a:t>
            </a:r>
            <a:r>
              <a:rPr lang="en-US" altLang="ko-KR" sz="2000" dirty="0">
                <a:solidFill>
                  <a:srgbClr val="0070C0"/>
                </a:solidFill>
              </a:rPr>
              <a:t>UiPath Korea, AA Korea,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2021</a:t>
            </a:r>
            <a:r>
              <a:rPr lang="ko-KR" altLang="en-US" sz="2000" dirty="0">
                <a:solidFill>
                  <a:srgbClr val="0070C0"/>
                </a:solidFill>
              </a:rPr>
              <a:t>년 </a:t>
            </a:r>
            <a:r>
              <a:rPr lang="en-US" altLang="ko-KR" sz="2000" dirty="0" err="1">
                <a:solidFill>
                  <a:srgbClr val="0070C0"/>
                </a:solidFill>
              </a:rPr>
              <a:t>BluePrism</a:t>
            </a:r>
            <a:r>
              <a:rPr lang="en-US" altLang="ko-KR" sz="2000" dirty="0">
                <a:solidFill>
                  <a:srgbClr val="0070C0"/>
                </a:solidFill>
              </a:rPr>
              <a:t> Korea</a:t>
            </a:r>
            <a:r>
              <a:rPr lang="ko-KR" altLang="en-US" sz="2000" dirty="0">
                <a:solidFill>
                  <a:srgbClr val="0070C0"/>
                </a:solidFill>
              </a:rPr>
              <a:t>가 지사를 </a:t>
            </a:r>
            <a:r>
              <a:rPr lang="en-US" altLang="ko-KR" sz="2000" dirty="0">
                <a:solidFill>
                  <a:srgbClr val="0070C0"/>
                </a:solidFill>
              </a:rPr>
              <a:t>Open!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>
                <a:solidFill>
                  <a:srgbClr val="0070C0"/>
                </a:solidFill>
              </a:rPr>
              <a:t>국내 기업으로는 </a:t>
            </a:r>
            <a:r>
              <a:rPr lang="en-US" altLang="ko-KR" sz="2000" dirty="0">
                <a:solidFill>
                  <a:srgbClr val="0070C0"/>
                </a:solidFill>
              </a:rPr>
              <a:t>2017</a:t>
            </a:r>
            <a:r>
              <a:rPr lang="ko-KR" altLang="en-US" sz="2000" dirty="0">
                <a:solidFill>
                  <a:srgbClr val="0070C0"/>
                </a:solidFill>
              </a:rPr>
              <a:t>년부터 그리드원</a:t>
            </a:r>
            <a:r>
              <a:rPr lang="en-US" altLang="ko-KR" sz="2000" dirty="0">
                <a:solidFill>
                  <a:srgbClr val="0070C0"/>
                </a:solidFill>
              </a:rPr>
              <a:t>, Checkmate, </a:t>
            </a:r>
            <a:r>
              <a:rPr lang="en-US" altLang="ko-KR" sz="2000" dirty="0" err="1">
                <a:solidFill>
                  <a:srgbClr val="0070C0"/>
                </a:solidFill>
              </a:rPr>
              <a:t>Brity</a:t>
            </a:r>
            <a:r>
              <a:rPr lang="en-US" altLang="ko-KR" sz="2000" dirty="0">
                <a:solidFill>
                  <a:srgbClr val="0070C0"/>
                </a:solidFill>
              </a:rPr>
              <a:t> RPA</a:t>
            </a:r>
            <a:r>
              <a:rPr lang="ko-KR" altLang="en-US" sz="2000" dirty="0">
                <a:solidFill>
                  <a:srgbClr val="0070C0"/>
                </a:solidFill>
              </a:rPr>
              <a:t>등 국산 제품도 출시 되었다</a:t>
            </a:r>
            <a:r>
              <a:rPr lang="en-US" altLang="ko-KR" sz="2000" dirty="0">
                <a:solidFill>
                  <a:srgbClr val="0070C0"/>
                </a:solidFill>
              </a:rPr>
              <a:t>!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0070C0"/>
                </a:solidFill>
              </a:rPr>
              <a:t> 2022</a:t>
            </a:r>
            <a:r>
              <a:rPr lang="ko-KR" altLang="en-US" sz="2000" dirty="0">
                <a:solidFill>
                  <a:srgbClr val="0070C0"/>
                </a:solidFill>
              </a:rPr>
              <a:t>년 </a:t>
            </a:r>
            <a:r>
              <a:rPr lang="en-US" altLang="ko-KR" sz="2000" dirty="0">
                <a:solidFill>
                  <a:srgbClr val="0070C0"/>
                </a:solidFill>
              </a:rPr>
              <a:t>7</a:t>
            </a:r>
            <a:r>
              <a:rPr lang="ko-KR" altLang="en-US" sz="2000" dirty="0">
                <a:solidFill>
                  <a:srgbClr val="0070C0"/>
                </a:solidFill>
              </a:rPr>
              <a:t>월 현재 </a:t>
            </a:r>
            <a:r>
              <a:rPr lang="en-US" altLang="ko-KR" sz="2000" dirty="0">
                <a:solidFill>
                  <a:srgbClr val="0070C0"/>
                </a:solidFill>
              </a:rPr>
              <a:t>UiPath, AA, </a:t>
            </a:r>
            <a:r>
              <a:rPr lang="en-US" altLang="ko-KR" sz="2000" dirty="0" err="1">
                <a:solidFill>
                  <a:srgbClr val="0070C0"/>
                </a:solidFill>
              </a:rPr>
              <a:t>Brity</a:t>
            </a:r>
            <a:r>
              <a:rPr lang="en-US" altLang="ko-KR" sz="2000" dirty="0">
                <a:solidFill>
                  <a:srgbClr val="0070C0"/>
                </a:solidFill>
              </a:rPr>
              <a:t> RPA</a:t>
            </a:r>
            <a:r>
              <a:rPr lang="ko-KR" altLang="en-US" sz="2000" dirty="0">
                <a:solidFill>
                  <a:srgbClr val="0070C0"/>
                </a:solidFill>
              </a:rPr>
              <a:t>등이 </a:t>
            </a:r>
            <a:r>
              <a:rPr lang="en-US" altLang="ko-KR" sz="2000" dirty="0">
                <a:solidFill>
                  <a:srgbClr val="0070C0"/>
                </a:solidFill>
              </a:rPr>
              <a:t>3</a:t>
            </a:r>
            <a:r>
              <a:rPr lang="ko-KR" altLang="en-US" sz="2000" dirty="0">
                <a:solidFill>
                  <a:srgbClr val="0070C0"/>
                </a:solidFill>
              </a:rPr>
              <a:t>강 구도를 형성 하고 있으며 매년 증가 하는 라이선스 비용으로 </a:t>
            </a:r>
            <a:r>
              <a:rPr lang="en-US" altLang="ko-KR" sz="2000" dirty="0">
                <a:solidFill>
                  <a:srgbClr val="0070C0"/>
                </a:solidFill>
              </a:rPr>
              <a:t>MS Power Automate </a:t>
            </a:r>
            <a:r>
              <a:rPr lang="ko-KR" altLang="en-US" sz="2000" dirty="0">
                <a:solidFill>
                  <a:srgbClr val="0070C0"/>
                </a:solidFill>
              </a:rPr>
              <a:t>및 저가 </a:t>
            </a:r>
            <a:r>
              <a:rPr lang="en-US" altLang="ko-KR" sz="2000" dirty="0">
                <a:solidFill>
                  <a:srgbClr val="0070C0"/>
                </a:solidFill>
              </a:rPr>
              <a:t>RPA </a:t>
            </a:r>
            <a:r>
              <a:rPr lang="ko-KR" altLang="en-US" sz="2000" dirty="0">
                <a:solidFill>
                  <a:srgbClr val="0070C0"/>
                </a:solidFill>
              </a:rPr>
              <a:t>제품을 검토 하거나 </a:t>
            </a:r>
            <a:r>
              <a:rPr lang="en-US" altLang="ko-KR" sz="2000" dirty="0">
                <a:solidFill>
                  <a:srgbClr val="0070C0"/>
                </a:solidFill>
              </a:rPr>
              <a:t>Migration </a:t>
            </a:r>
            <a:r>
              <a:rPr lang="ko-KR" altLang="en-US" sz="2000" dirty="0">
                <a:solidFill>
                  <a:srgbClr val="0070C0"/>
                </a:solidFill>
              </a:rPr>
              <a:t>하고 있음</a:t>
            </a:r>
            <a:r>
              <a:rPr lang="en-US" altLang="ko-KR" sz="2000" dirty="0">
                <a:solidFill>
                  <a:srgbClr val="0070C0"/>
                </a:solidFill>
              </a:rPr>
              <a:t>!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en-US" altLang="ko-KR" sz="2000" dirty="0">
                <a:solidFill>
                  <a:srgbClr val="0070C0"/>
                </a:solidFill>
              </a:rPr>
              <a:t>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>
                <a:solidFill>
                  <a:srgbClr val="FF0000"/>
                </a:solidFill>
              </a:rPr>
              <a:t> RPA </a:t>
            </a:r>
            <a:r>
              <a:rPr lang="ko-KR" altLang="en-US" sz="2000" dirty="0">
                <a:solidFill>
                  <a:srgbClr val="FF0000"/>
                </a:solidFill>
              </a:rPr>
              <a:t>분야도</a:t>
            </a:r>
            <a:r>
              <a:rPr lang="en-US" altLang="ko-KR" sz="2000" dirty="0">
                <a:solidFill>
                  <a:srgbClr val="FF0000"/>
                </a:solidFill>
              </a:rPr>
              <a:t> Open Source </a:t>
            </a:r>
            <a:r>
              <a:rPr lang="ko-KR" altLang="en-US" sz="2000" dirty="0">
                <a:solidFill>
                  <a:srgbClr val="FF0000"/>
                </a:solidFill>
              </a:rPr>
              <a:t>기반의 </a:t>
            </a:r>
            <a:r>
              <a:rPr lang="en-US" altLang="ko-KR" sz="2000" dirty="0">
                <a:solidFill>
                  <a:srgbClr val="FF0000"/>
                </a:solidFill>
              </a:rPr>
              <a:t>RPA </a:t>
            </a:r>
            <a:r>
              <a:rPr lang="ko-KR" altLang="en-US" sz="2000" dirty="0">
                <a:solidFill>
                  <a:srgbClr val="FF0000"/>
                </a:solidFill>
              </a:rPr>
              <a:t>제품을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>
                <a:solidFill>
                  <a:srgbClr val="FF0000"/>
                </a:solidFill>
              </a:rPr>
              <a:t>소개할 경우 고객의 선택이 가능한 시점 </a:t>
            </a:r>
            <a:r>
              <a:rPr lang="en-US" altLang="ko-KR" sz="2000" dirty="0">
                <a:solidFill>
                  <a:srgbClr val="FF0000"/>
                </a:solidFill>
              </a:rPr>
              <a:t>!</a:t>
            </a:r>
            <a:r>
              <a:rPr lang="ko-KR" altLang="en-US" sz="2000" dirty="0">
                <a:solidFill>
                  <a:srgbClr val="FF0000"/>
                </a:solidFill>
              </a:rPr>
              <a:t>  </a:t>
            </a:r>
            <a:r>
              <a:rPr lang="en-US" altLang="ko-KR" sz="2000" dirty="0">
                <a:solidFill>
                  <a:srgbClr val="FF0000"/>
                </a:solidFill>
              </a:rPr>
              <a:t>  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7476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 fontScale="90000"/>
          </a:bodyPr>
          <a:lstStyle/>
          <a:p>
            <a:r>
              <a:rPr lang="en-US" altLang="ko-KR" sz="3200" b="1" dirty="0"/>
              <a:t>2. Open Source Gen2 RPA, </a:t>
            </a:r>
            <a:r>
              <a:rPr lang="en-US" altLang="ko-KR" sz="3200" b="1" dirty="0" err="1"/>
              <a:t>Robocorp</a:t>
            </a:r>
            <a:r>
              <a:rPr lang="ko-KR" altLang="en-US" sz="3200" b="1" dirty="0"/>
              <a:t>을 한국에 상륙 시킨다</a:t>
            </a:r>
            <a:r>
              <a:rPr lang="en-US" altLang="ko-KR" sz="3200" b="1" dirty="0"/>
              <a:t> !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4814596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Open</a:t>
            </a:r>
            <a:r>
              <a:rPr lang="ko-KR" altLang="en-US" sz="2000" dirty="0"/>
              <a:t> </a:t>
            </a:r>
            <a:r>
              <a:rPr lang="en-US" altLang="ko-KR" sz="2000" dirty="0"/>
              <a:t>Source </a:t>
            </a:r>
            <a:r>
              <a:rPr lang="ko-KR" altLang="en-US" sz="2000" dirty="0"/>
              <a:t>기반의 </a:t>
            </a:r>
            <a:r>
              <a:rPr lang="en-US" altLang="ko-KR" sz="2000" dirty="0"/>
              <a:t>Gen2 RPA Platform</a:t>
            </a:r>
            <a:r>
              <a:rPr lang="ko-KR" altLang="en-US" sz="2000" dirty="0"/>
              <a:t>인 </a:t>
            </a:r>
            <a:r>
              <a:rPr lang="en-US" altLang="ko-KR" sz="2000" dirty="0"/>
              <a:t>“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” </a:t>
            </a:r>
            <a:r>
              <a:rPr lang="ko-KR" altLang="en-US" sz="2000" dirty="0"/>
              <a:t>을 선택한다</a:t>
            </a:r>
            <a:r>
              <a:rPr lang="en-US" altLang="ko-KR" sz="2000" dirty="0"/>
              <a:t>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Open Source </a:t>
            </a:r>
            <a:r>
              <a:rPr lang="ko-KR" altLang="en-US" sz="2000" dirty="0"/>
              <a:t>기반의 개발 </a:t>
            </a:r>
            <a:r>
              <a:rPr lang="en-US" altLang="ko-KR" sz="2000" dirty="0"/>
              <a:t>Language : Native</a:t>
            </a:r>
            <a:r>
              <a:rPr lang="ko-KR" altLang="en-US" sz="2000" dirty="0"/>
              <a:t> </a:t>
            </a:r>
            <a:r>
              <a:rPr lang="en-US" altLang="ko-KR" sz="2000" dirty="0"/>
              <a:t>Python, Robot Framework,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Open Source </a:t>
            </a:r>
            <a:r>
              <a:rPr lang="ko-KR" altLang="en-US" sz="2000" dirty="0"/>
              <a:t>기반의 개발 </a:t>
            </a:r>
            <a:r>
              <a:rPr lang="en-US" altLang="ko-KR" sz="2000" dirty="0"/>
              <a:t>Tool : Visual Studio Code, </a:t>
            </a:r>
            <a:r>
              <a:rPr lang="en-US" altLang="ko-KR" sz="2000" dirty="0" err="1"/>
              <a:t>Jupyter</a:t>
            </a:r>
            <a:r>
              <a:rPr lang="en-US" altLang="ko-KR" sz="2000" dirty="0"/>
              <a:t>, GitHub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 </a:t>
            </a:r>
            <a:r>
              <a:rPr lang="en-US" altLang="ko-KR" sz="2000" dirty="0"/>
              <a:t>Orchestration </a:t>
            </a:r>
            <a:r>
              <a:rPr lang="ko-KR" altLang="en-US" sz="2000" dirty="0"/>
              <a:t>기능을 제공하는 </a:t>
            </a:r>
            <a:r>
              <a:rPr lang="en-US" altLang="ko-KR" sz="2000" dirty="0"/>
              <a:t>Cloud </a:t>
            </a:r>
            <a:r>
              <a:rPr lang="ko-KR" altLang="en-US" sz="2000" dirty="0"/>
              <a:t>기반의 </a:t>
            </a:r>
            <a:r>
              <a:rPr lang="en-US" altLang="ko-KR" sz="2000" dirty="0" err="1"/>
              <a:t>Robocorp’s</a:t>
            </a:r>
            <a:r>
              <a:rPr lang="en-US" altLang="ko-KR" sz="2000" dirty="0"/>
              <a:t> Control Room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통합 </a:t>
            </a:r>
            <a:r>
              <a:rPr lang="ko-KR" altLang="en-US" sz="2000" dirty="0" err="1"/>
              <a:t>데시보드에서</a:t>
            </a:r>
            <a:r>
              <a:rPr lang="ko-KR" altLang="en-US" sz="2000" dirty="0"/>
              <a:t>  자동화를 </a:t>
            </a:r>
            <a:r>
              <a:rPr lang="en-US" altLang="ko-KR" sz="2000" dirty="0"/>
              <a:t>Monitor, Manage</a:t>
            </a:r>
            <a:r>
              <a:rPr lang="ko-KR" altLang="en-US" sz="2000" dirty="0"/>
              <a:t> 및 </a:t>
            </a:r>
            <a:r>
              <a:rPr lang="en-US" altLang="ko-KR" sz="2000" dirty="0"/>
              <a:t>Visualize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개발된 </a:t>
            </a:r>
            <a:r>
              <a:rPr lang="en-US" altLang="ko-KR" sz="2000" dirty="0"/>
              <a:t>Bot(Unattended, Attended)</a:t>
            </a:r>
            <a:r>
              <a:rPr lang="ko-KR" altLang="en-US" sz="2000" dirty="0"/>
              <a:t>을 </a:t>
            </a:r>
            <a:r>
              <a:rPr lang="en-US" altLang="ko-KR" sz="2000" dirty="0"/>
              <a:t>Deploy, Monitor </a:t>
            </a:r>
            <a:r>
              <a:rPr lang="ko-KR" altLang="en-US" sz="2000" dirty="0"/>
              <a:t>및 </a:t>
            </a:r>
            <a:r>
              <a:rPr lang="en-US" altLang="ko-KR" sz="2000" dirty="0"/>
              <a:t>Manage </a:t>
            </a:r>
            <a:r>
              <a:rPr lang="ko-KR" altLang="en-US" sz="2000" dirty="0"/>
              <a:t>한다</a:t>
            </a:r>
            <a:r>
              <a:rPr lang="en-US" altLang="ko-KR" sz="2000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ko-KR" altLang="en-US" sz="2000" dirty="0"/>
              <a:t> </a:t>
            </a:r>
            <a:r>
              <a:rPr lang="en-US" altLang="ko-KR" sz="2000" dirty="0"/>
              <a:t>Control Room</a:t>
            </a:r>
            <a:r>
              <a:rPr lang="ko-KR" altLang="en-US" sz="2000" dirty="0"/>
              <a:t>의 </a:t>
            </a:r>
            <a:r>
              <a:rPr lang="en-US" altLang="ko-KR" sz="2000" dirty="0"/>
              <a:t>Consumption Based Pricing(</a:t>
            </a:r>
            <a:r>
              <a:rPr lang="ko-KR" altLang="en-US" sz="2000" dirty="0"/>
              <a:t> 종량제</a:t>
            </a:r>
            <a:r>
              <a:rPr lang="en-US" altLang="ko-KR" sz="2000" dirty="0"/>
              <a:t> ) </a:t>
            </a:r>
            <a:r>
              <a:rPr lang="ko-KR" altLang="en-US" sz="2000" dirty="0"/>
              <a:t>체계를 적용 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Unattended Robot</a:t>
            </a:r>
            <a:r>
              <a:rPr lang="ko-KR" altLang="en-US" sz="2000" dirty="0"/>
              <a:t>의 월간 가동 시간의 합산 하여 가격체계</a:t>
            </a:r>
            <a:r>
              <a:rPr lang="en-US" altLang="ko-KR" sz="2000" dirty="0"/>
              <a:t>(Plan)</a:t>
            </a:r>
            <a:r>
              <a:rPr lang="ko-KR" altLang="en-US" sz="2000" dirty="0"/>
              <a:t> 적용 후 청구 한다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Attended Robot(Assistant)</a:t>
            </a:r>
            <a:r>
              <a:rPr lang="ko-KR" altLang="en-US" sz="2000" dirty="0"/>
              <a:t>은 사용자 수만큼 가격체계</a:t>
            </a:r>
            <a:r>
              <a:rPr lang="en-US" altLang="ko-KR" sz="2000" dirty="0"/>
              <a:t>(Plan)</a:t>
            </a:r>
            <a:r>
              <a:rPr lang="ko-KR" altLang="en-US" sz="2000" dirty="0"/>
              <a:t> 적용 후 청구 한다</a:t>
            </a:r>
            <a:r>
              <a:rPr lang="en-US" altLang="ko-KR" sz="2000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UiPath, AA</a:t>
            </a:r>
            <a:r>
              <a:rPr lang="ko-KR" altLang="en-US" sz="2000" dirty="0"/>
              <a:t>등 외산 라이선스 비용의 </a:t>
            </a:r>
            <a:r>
              <a:rPr lang="en-US" altLang="ko-KR" sz="2000" dirty="0"/>
              <a:t>10% ~ 30% </a:t>
            </a:r>
            <a:r>
              <a:rPr lang="ko-KR" altLang="en-US" sz="2000" dirty="0"/>
              <a:t>정도의</a:t>
            </a:r>
            <a:r>
              <a:rPr lang="en-US" altLang="ko-KR" sz="2000" dirty="0"/>
              <a:t> </a:t>
            </a:r>
            <a:r>
              <a:rPr lang="ko-KR" altLang="en-US" sz="2000" dirty="0"/>
              <a:t>라이선스 비용으로 운영 가능 하다</a:t>
            </a:r>
            <a:r>
              <a:rPr lang="en-US" altLang="ko-KR" sz="2000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Control Room</a:t>
            </a:r>
            <a:r>
              <a:rPr lang="ko-KR" altLang="en-US" sz="2000" dirty="0"/>
              <a:t>은 </a:t>
            </a:r>
            <a:r>
              <a:rPr lang="en-US" altLang="ko-KR" sz="2000" dirty="0"/>
              <a:t>Cloud</a:t>
            </a:r>
            <a:r>
              <a:rPr lang="ko-KR" altLang="en-US" sz="2000" dirty="0"/>
              <a:t>가 기본 이며 고객 </a:t>
            </a:r>
            <a:r>
              <a:rPr lang="ko-KR" altLang="en-US" sz="2000" dirty="0" err="1"/>
              <a:t>요청시</a:t>
            </a:r>
            <a:r>
              <a:rPr lang="ko-KR" altLang="en-US" sz="2000" dirty="0"/>
              <a:t> </a:t>
            </a:r>
            <a:r>
              <a:rPr lang="en-US" altLang="ko-KR" sz="2000" dirty="0"/>
              <a:t>On-Prem</a:t>
            </a:r>
            <a:r>
              <a:rPr lang="ko-KR" altLang="en-US" sz="2000" dirty="0"/>
              <a:t>에서도 설치하여 운영 가능 하다</a:t>
            </a:r>
            <a:r>
              <a:rPr lang="en-US" altLang="ko-K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943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한국에서 </a:t>
            </a:r>
            <a:r>
              <a:rPr lang="en-US" altLang="ko-KR" sz="3200" b="1" dirty="0" err="1"/>
              <a:t>Robocorp</a:t>
            </a:r>
            <a:r>
              <a:rPr lang="ko-KR" altLang="en-US" sz="3200" b="1" dirty="0"/>
              <a:t>의 성공 전략은 무엇 인가 </a:t>
            </a:r>
            <a:r>
              <a:rPr lang="en-US" altLang="ko-KR" sz="3200" b="1" dirty="0"/>
              <a:t>? 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4814596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</a:t>
            </a:r>
            <a:r>
              <a:rPr lang="ko-KR" altLang="en-US" sz="2000" dirty="0"/>
              <a:t>사업을 위한 주식회사를 설립 한다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</a:t>
            </a:r>
            <a:r>
              <a:rPr lang="ko-KR" altLang="en-US" sz="2000" dirty="0"/>
              <a:t>한국</a:t>
            </a:r>
            <a:r>
              <a:rPr lang="en-US" altLang="ko-KR" sz="2000" dirty="0"/>
              <a:t> Distributor</a:t>
            </a:r>
            <a:r>
              <a:rPr lang="ko-KR" altLang="en-US" sz="2000" dirty="0"/>
              <a:t> 판권을 확보하여 </a:t>
            </a:r>
            <a:r>
              <a:rPr lang="en-US" altLang="ko-KR" sz="2000" dirty="0"/>
              <a:t>Control Room </a:t>
            </a:r>
            <a:r>
              <a:rPr lang="ko-KR" altLang="en-US" sz="2000" dirty="0"/>
              <a:t>라이선스를 판매 한다</a:t>
            </a:r>
            <a:r>
              <a:rPr lang="en-US" altLang="ko-KR" sz="2000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Reseller</a:t>
            </a:r>
            <a:r>
              <a:rPr lang="ko-KR" altLang="en-US" sz="2000" dirty="0"/>
              <a:t>를 모집 한다</a:t>
            </a:r>
            <a:r>
              <a:rPr lang="en-US" altLang="ko-KR" sz="2000" dirty="0"/>
              <a:t>. ( Gen1 RPA </a:t>
            </a:r>
            <a:r>
              <a:rPr lang="ko-KR" altLang="en-US" sz="2000" dirty="0"/>
              <a:t>파트너</a:t>
            </a:r>
            <a:r>
              <a:rPr lang="en-US" altLang="ko-KR" sz="2000" dirty="0"/>
              <a:t>, </a:t>
            </a:r>
            <a:r>
              <a:rPr lang="ko-KR" altLang="en-US" sz="2000" dirty="0"/>
              <a:t>신규 파트너 </a:t>
            </a:r>
            <a:r>
              <a:rPr lang="en-US" altLang="ko-KR" sz="2000" dirty="0"/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</a:t>
            </a:r>
            <a:r>
              <a:rPr lang="ko-KR" altLang="en-US" sz="2000" dirty="0"/>
              <a:t>기반의 </a:t>
            </a:r>
            <a:r>
              <a:rPr lang="en-US" altLang="ko-KR" sz="2000" dirty="0"/>
              <a:t>BPO </a:t>
            </a:r>
            <a:r>
              <a:rPr lang="ko-KR" altLang="en-US" sz="2000" dirty="0"/>
              <a:t>서비스를</a:t>
            </a:r>
            <a:r>
              <a:rPr lang="en-US" altLang="ko-KR" sz="2000" dirty="0"/>
              <a:t> </a:t>
            </a:r>
            <a:r>
              <a:rPr lang="ko-KR" altLang="en-US" sz="2000" dirty="0"/>
              <a:t>개발하여 판매 한다</a:t>
            </a:r>
            <a:r>
              <a:rPr lang="en-US" altLang="ko-KR" sz="2000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Robot Framework </a:t>
            </a:r>
            <a:r>
              <a:rPr lang="ko-KR" altLang="en-US" sz="2000" dirty="0"/>
              <a:t>및 </a:t>
            </a:r>
            <a:r>
              <a:rPr lang="en-US" altLang="ko-KR" sz="2000" dirty="0"/>
              <a:t>Python </a:t>
            </a:r>
            <a:r>
              <a:rPr lang="ko-KR" altLang="en-US" sz="2000" dirty="0"/>
              <a:t>기반의 교육 프로그램 개발 및 개발자를 양성 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신입 개발자는 지양하고 </a:t>
            </a:r>
            <a:r>
              <a:rPr lang="en-US" altLang="ko-KR" sz="2000" dirty="0"/>
              <a:t>Python </a:t>
            </a:r>
            <a:r>
              <a:rPr lang="ko-KR" altLang="en-US" sz="2000" dirty="0"/>
              <a:t>개발 경력 </a:t>
            </a:r>
            <a:r>
              <a:rPr lang="en-US" altLang="ko-KR" sz="2000" dirty="0"/>
              <a:t>1</a:t>
            </a:r>
            <a:r>
              <a:rPr lang="ko-KR" altLang="en-US" sz="2000" dirty="0"/>
              <a:t>년 이상 개발자를 선정 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채용 하는 개발자의 연봉은 기본급 </a:t>
            </a:r>
            <a:r>
              <a:rPr lang="en-US" altLang="ko-KR" sz="2000" dirty="0"/>
              <a:t>+ </a:t>
            </a:r>
            <a:r>
              <a:rPr lang="ko-KR" altLang="en-US" sz="2000" dirty="0"/>
              <a:t>능력급의 연봉 체계를 적용 한다</a:t>
            </a:r>
            <a:r>
              <a:rPr lang="en-US" altLang="ko-KR" sz="2000" dirty="0"/>
              <a:t>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Man/Month </a:t>
            </a:r>
            <a:r>
              <a:rPr lang="ko-KR" altLang="en-US" sz="2000" dirty="0"/>
              <a:t>기반이 아닌 과제 기반의 </a:t>
            </a:r>
            <a:r>
              <a:rPr lang="en-US" altLang="ko-KR" sz="2000" dirty="0"/>
              <a:t>Bot </a:t>
            </a:r>
            <a:r>
              <a:rPr lang="ko-KR" altLang="en-US" sz="2000" dirty="0"/>
              <a:t>개발비 견적 체계를 적용 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자동화 대상 과제를 사전 분석하여 </a:t>
            </a:r>
            <a:r>
              <a:rPr lang="en-US" altLang="ko-KR" sz="2000" dirty="0"/>
              <a:t>Bot Size</a:t>
            </a:r>
            <a:r>
              <a:rPr lang="ko-KR" altLang="en-US" sz="2000" dirty="0"/>
              <a:t>를 산정 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과제별</a:t>
            </a:r>
            <a:r>
              <a:rPr lang="en-US" altLang="ko-KR" sz="2000" dirty="0"/>
              <a:t> Bot</a:t>
            </a:r>
            <a:r>
              <a:rPr lang="ko-KR" altLang="en-US" sz="2000" dirty="0"/>
              <a:t>을 </a:t>
            </a:r>
            <a:r>
              <a:rPr lang="en-US" altLang="ko-KR" sz="2000" dirty="0"/>
              <a:t>Small,</a:t>
            </a:r>
            <a:r>
              <a:rPr lang="ko-KR" altLang="en-US" sz="2000" dirty="0"/>
              <a:t> </a:t>
            </a:r>
            <a:r>
              <a:rPr lang="en-US" altLang="ko-KR" sz="2000" dirty="0"/>
              <a:t>Medium,</a:t>
            </a:r>
            <a:r>
              <a:rPr lang="ko-KR" altLang="en-US" sz="2000" dirty="0"/>
              <a:t> </a:t>
            </a:r>
            <a:r>
              <a:rPr lang="en-US" altLang="ko-KR" sz="2000" dirty="0"/>
              <a:t>Large,</a:t>
            </a:r>
            <a:r>
              <a:rPr lang="ko-KR" altLang="en-US" sz="2000" dirty="0"/>
              <a:t> </a:t>
            </a:r>
            <a:r>
              <a:rPr lang="en-US" altLang="ko-KR" sz="2000" dirty="0"/>
              <a:t>X-Large</a:t>
            </a:r>
            <a:r>
              <a:rPr lang="ko-KR" altLang="en-US" sz="2000" dirty="0"/>
              <a:t>로 구분하여 </a:t>
            </a:r>
            <a:r>
              <a:rPr lang="en-US" altLang="ko-KR" sz="2000" dirty="0"/>
              <a:t>Man/Day</a:t>
            </a:r>
            <a:r>
              <a:rPr lang="ko-KR" altLang="en-US" sz="2000" dirty="0"/>
              <a:t>를 적용 한다</a:t>
            </a:r>
            <a:r>
              <a:rPr lang="en-US" altLang="ko-KR" sz="20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합산된</a:t>
            </a:r>
            <a:r>
              <a:rPr lang="en-US" altLang="ko-KR" sz="2000" dirty="0"/>
              <a:t> Man/Day</a:t>
            </a:r>
            <a:r>
              <a:rPr lang="ko-KR" altLang="en-US" sz="2000" dirty="0"/>
              <a:t>를 기반으로 고객에게 견적 하며 투입 개발자는 비상주를 기본으로 한다</a:t>
            </a:r>
            <a:r>
              <a:rPr lang="en-US" altLang="ko-KR" sz="2000" dirty="0"/>
              <a:t>.      </a:t>
            </a:r>
          </a:p>
        </p:txBody>
      </p:sp>
    </p:spTree>
    <p:extLst>
      <p:ext uri="{BB962C8B-B14F-4D97-AF65-F5344CB8AC3E}">
        <p14:creationId xmlns:p14="http://schemas.microsoft.com/office/powerpoint/2010/main" val="397499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4. Business Structure : Direct Sales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516915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Korea</a:t>
            </a:r>
            <a:r>
              <a:rPr lang="ko-KR" altLang="en-US" sz="2000" dirty="0"/>
              <a:t>의 </a:t>
            </a:r>
            <a:r>
              <a:rPr lang="en-US" altLang="ko-KR" sz="2000" dirty="0"/>
              <a:t>Control Room </a:t>
            </a:r>
            <a:r>
              <a:rPr lang="ko-KR" altLang="en-US" sz="2000" dirty="0"/>
              <a:t>에서 고객사별 </a:t>
            </a:r>
            <a:r>
              <a:rPr lang="en-US" altLang="ko-KR" sz="2000" dirty="0"/>
              <a:t>Robot-as-a-Service</a:t>
            </a:r>
            <a:r>
              <a:rPr lang="ko-KR" altLang="en-US" sz="2000" dirty="0"/>
              <a:t>를 직접</a:t>
            </a:r>
            <a:r>
              <a:rPr lang="en-US" altLang="ko-KR" sz="2000" dirty="0"/>
              <a:t> </a:t>
            </a:r>
            <a:r>
              <a:rPr lang="ko-KR" altLang="en-US" sz="2000" dirty="0"/>
              <a:t>제공 한다</a:t>
            </a:r>
            <a:r>
              <a:rPr lang="en-US" altLang="ko-KR" sz="2000" dirty="0"/>
              <a:t>.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C6D5D-05F7-4674-8F20-824686FECE91}"/>
              </a:ext>
            </a:extLst>
          </p:cNvPr>
          <p:cNvSpPr txBox="1"/>
          <p:nvPr/>
        </p:nvSpPr>
        <p:spPr>
          <a:xfrm>
            <a:off x="9757749" y="3244334"/>
            <a:ext cx="1742849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……Customer-n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53860A0-72B7-4907-BFEB-1C31D621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54114"/>
              </p:ext>
            </p:extLst>
          </p:nvPr>
        </p:nvGraphicFramePr>
        <p:xfrm>
          <a:off x="567092" y="2292254"/>
          <a:ext cx="9034110" cy="4200621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05685">
                  <a:extLst>
                    <a:ext uri="{9D8B030D-6E8A-4147-A177-3AD203B41FA5}">
                      <a16:colId xmlns:a16="http://schemas.microsoft.com/office/drawing/2014/main" val="134971530"/>
                    </a:ext>
                  </a:extLst>
                </a:gridCol>
                <a:gridCol w="1505685">
                  <a:extLst>
                    <a:ext uri="{9D8B030D-6E8A-4147-A177-3AD203B41FA5}">
                      <a16:colId xmlns:a16="http://schemas.microsoft.com/office/drawing/2014/main" val="3716620368"/>
                    </a:ext>
                  </a:extLst>
                </a:gridCol>
                <a:gridCol w="1505685">
                  <a:extLst>
                    <a:ext uri="{9D8B030D-6E8A-4147-A177-3AD203B41FA5}">
                      <a16:colId xmlns:a16="http://schemas.microsoft.com/office/drawing/2014/main" val="3058029677"/>
                    </a:ext>
                  </a:extLst>
                </a:gridCol>
                <a:gridCol w="1505685">
                  <a:extLst>
                    <a:ext uri="{9D8B030D-6E8A-4147-A177-3AD203B41FA5}">
                      <a16:colId xmlns:a16="http://schemas.microsoft.com/office/drawing/2014/main" val="3993218001"/>
                    </a:ext>
                  </a:extLst>
                </a:gridCol>
                <a:gridCol w="1505685">
                  <a:extLst>
                    <a:ext uri="{9D8B030D-6E8A-4147-A177-3AD203B41FA5}">
                      <a16:colId xmlns:a16="http://schemas.microsoft.com/office/drawing/2014/main" val="1014692145"/>
                    </a:ext>
                  </a:extLst>
                </a:gridCol>
                <a:gridCol w="1505685">
                  <a:extLst>
                    <a:ext uri="{9D8B030D-6E8A-4147-A177-3AD203B41FA5}">
                      <a16:colId xmlns:a16="http://schemas.microsoft.com/office/drawing/2014/main" val="4257226838"/>
                    </a:ext>
                  </a:extLst>
                </a:gridCol>
              </a:tblGrid>
              <a:tr h="599004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/>
                        <a:t>Robots as a Service Platform : </a:t>
                      </a:r>
                      <a:r>
                        <a:rPr lang="en-US" altLang="ko-KR" sz="2000" dirty="0" err="1"/>
                        <a:t>Robocorp</a:t>
                      </a:r>
                      <a:r>
                        <a:rPr lang="en-US" altLang="ko-KR" sz="2000" dirty="0"/>
                        <a:t> Korea </a:t>
                      </a:r>
                      <a:r>
                        <a:rPr lang="en-US" altLang="ko-KR" sz="2000" dirty="0">
                          <a:solidFill>
                            <a:srgbClr val="00B0F0"/>
                          </a:solidFill>
                        </a:rPr>
                        <a:t>Control Room</a:t>
                      </a:r>
                      <a:endParaRPr lang="ko-KR" altLang="en-US" sz="20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85431"/>
                  </a:ext>
                </a:extLst>
              </a:tr>
              <a:tr h="507671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Orgnation-1</a:t>
                      </a:r>
                      <a:r>
                        <a:rPr lang="en-US" altLang="ko-KR" dirty="0"/>
                        <a:t> : </a:t>
                      </a:r>
                      <a:r>
                        <a:rPr lang="en-US" altLang="ko-KR" dirty="0" err="1"/>
                        <a:t>Cusromer</a:t>
                      </a:r>
                      <a:r>
                        <a:rPr lang="en-US" altLang="ko-KR" dirty="0"/>
                        <a:t> -1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Orgnation-2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Cusromer</a:t>
                      </a:r>
                      <a:r>
                        <a:rPr lang="en-US" altLang="ko-KR" dirty="0"/>
                        <a:t> -2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118714"/>
                  </a:ext>
                </a:extLst>
              </a:tr>
              <a:tr h="6498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Workspace</a:t>
                      </a:r>
                    </a:p>
                    <a:p>
                      <a:pPr algn="ctr" latinLnBrk="1"/>
                      <a:r>
                        <a:rPr lang="ko-KR" altLang="en-US" dirty="0"/>
                        <a:t>재무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Workspace</a:t>
                      </a:r>
                    </a:p>
                    <a:p>
                      <a:pPr algn="ctr" latinLnBrk="1"/>
                      <a:r>
                        <a:rPr lang="ko-KR" altLang="en-US" dirty="0"/>
                        <a:t>인사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Workspace</a:t>
                      </a:r>
                    </a:p>
                    <a:p>
                      <a:pPr algn="ctr" latinLnBrk="1"/>
                      <a:r>
                        <a:rPr lang="ko-KR" altLang="en-US" dirty="0"/>
                        <a:t>생산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Workspace</a:t>
                      </a:r>
                    </a:p>
                    <a:p>
                      <a:pPr algn="ctr" latinLnBrk="1"/>
                      <a:r>
                        <a:rPr lang="ko-KR" altLang="en-US" dirty="0"/>
                        <a:t>영업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Workspace</a:t>
                      </a:r>
                    </a:p>
                    <a:p>
                      <a:pPr algn="ctr" latinLnBrk="1"/>
                      <a:r>
                        <a:rPr lang="ko-KR" altLang="en-US" dirty="0"/>
                        <a:t>인사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00B0F0"/>
                          </a:solidFill>
                        </a:rPr>
                        <a:t>Workspace</a:t>
                      </a:r>
                    </a:p>
                    <a:p>
                      <a:pPr algn="ctr" latinLnBrk="1"/>
                      <a:r>
                        <a:rPr lang="ko-KR" altLang="en-US" dirty="0"/>
                        <a:t>고객관리</a:t>
                      </a:r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311726"/>
                  </a:ext>
                </a:extLst>
              </a:tr>
              <a:tr h="244412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72237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38720BCD-1414-4913-AFD0-0CDE8FF5540C}"/>
              </a:ext>
            </a:extLst>
          </p:cNvPr>
          <p:cNvGrpSpPr/>
          <p:nvPr/>
        </p:nvGrpSpPr>
        <p:grpSpPr>
          <a:xfrm>
            <a:off x="567092" y="4235175"/>
            <a:ext cx="1419024" cy="2081649"/>
            <a:chOff x="567092" y="4235175"/>
            <a:chExt cx="1419024" cy="20816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D37FC-3C37-4419-B981-9D0523237CD6}"/>
                </a:ext>
              </a:extLst>
            </p:cNvPr>
            <p:cNvSpPr txBox="1"/>
            <p:nvPr/>
          </p:nvSpPr>
          <p:spPr>
            <a:xfrm rot="10800000">
              <a:off x="56709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Workforce Process</a:t>
              </a:r>
            </a:p>
            <a:p>
              <a:r>
                <a:rPr lang="en-US" altLang="ko-KR" dirty="0"/>
                <a:t>Invoice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A3E39F-6077-4DBF-83B8-2128C5C603FC}"/>
                </a:ext>
              </a:extLst>
            </p:cNvPr>
            <p:cNvSpPr txBox="1"/>
            <p:nvPr/>
          </p:nvSpPr>
          <p:spPr>
            <a:xfrm rot="10800000">
              <a:off x="124745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Assistants</a:t>
              </a:r>
            </a:p>
            <a:p>
              <a:r>
                <a:rPr lang="en-US" altLang="ko-KR" dirty="0"/>
                <a:t>Monthly Report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9B2A2AF-84CA-4B9F-94DB-834605D33B4D}"/>
              </a:ext>
            </a:extLst>
          </p:cNvPr>
          <p:cNvGrpSpPr/>
          <p:nvPr/>
        </p:nvGrpSpPr>
        <p:grpSpPr>
          <a:xfrm>
            <a:off x="2070096" y="4244506"/>
            <a:ext cx="1419024" cy="2081649"/>
            <a:chOff x="567092" y="4235175"/>
            <a:chExt cx="1419024" cy="208164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2D43E8-D3F9-4F6D-A2D6-4FD441C02A54}"/>
                </a:ext>
              </a:extLst>
            </p:cNvPr>
            <p:cNvSpPr txBox="1"/>
            <p:nvPr/>
          </p:nvSpPr>
          <p:spPr>
            <a:xfrm rot="10800000">
              <a:off x="56709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Workforce Process</a:t>
              </a:r>
            </a:p>
            <a:p>
              <a:r>
                <a:rPr lang="en-US" altLang="ko-KR" dirty="0"/>
                <a:t>Invoice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9C8873-C0A2-45C4-8BFC-94EA09E8E78E}"/>
                </a:ext>
              </a:extLst>
            </p:cNvPr>
            <p:cNvSpPr txBox="1"/>
            <p:nvPr/>
          </p:nvSpPr>
          <p:spPr>
            <a:xfrm rot="10800000">
              <a:off x="124745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Assistants</a:t>
              </a:r>
            </a:p>
            <a:p>
              <a:r>
                <a:rPr lang="en-US" altLang="ko-KR" dirty="0"/>
                <a:t>Monthly Report</a:t>
              </a:r>
              <a:endParaRPr lang="ko-KR" altLang="en-US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11EE45-C051-48E5-B5CB-AFD86C641022}"/>
              </a:ext>
            </a:extLst>
          </p:cNvPr>
          <p:cNvGrpSpPr/>
          <p:nvPr/>
        </p:nvGrpSpPr>
        <p:grpSpPr>
          <a:xfrm>
            <a:off x="3611853" y="4244506"/>
            <a:ext cx="1419024" cy="2081649"/>
            <a:chOff x="567092" y="4235175"/>
            <a:chExt cx="1419024" cy="208164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B5135E-37A7-43E0-B6F0-7BA984D8F1B4}"/>
                </a:ext>
              </a:extLst>
            </p:cNvPr>
            <p:cNvSpPr txBox="1"/>
            <p:nvPr/>
          </p:nvSpPr>
          <p:spPr>
            <a:xfrm rot="10800000">
              <a:off x="56709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Workforce Process</a:t>
              </a:r>
            </a:p>
            <a:p>
              <a:r>
                <a:rPr lang="en-US" altLang="ko-KR" dirty="0"/>
                <a:t>Invoice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6BC027-D73E-4883-82E2-16B3CF8901F1}"/>
                </a:ext>
              </a:extLst>
            </p:cNvPr>
            <p:cNvSpPr txBox="1"/>
            <p:nvPr/>
          </p:nvSpPr>
          <p:spPr>
            <a:xfrm rot="10800000">
              <a:off x="124745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Assistants</a:t>
              </a:r>
            </a:p>
            <a:p>
              <a:r>
                <a:rPr lang="en-US" altLang="ko-KR" dirty="0"/>
                <a:t>Monthly Report</a:t>
              </a:r>
              <a:endParaRPr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A864BEA-BC0E-4CD4-BBE5-0D833EE42DE0}"/>
              </a:ext>
            </a:extLst>
          </p:cNvPr>
          <p:cNvGrpSpPr/>
          <p:nvPr/>
        </p:nvGrpSpPr>
        <p:grpSpPr>
          <a:xfrm>
            <a:off x="5160870" y="4235174"/>
            <a:ext cx="1419024" cy="2081649"/>
            <a:chOff x="567092" y="4235175"/>
            <a:chExt cx="1419024" cy="208164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E400B7-85CB-440E-AF04-4EAFBF703918}"/>
                </a:ext>
              </a:extLst>
            </p:cNvPr>
            <p:cNvSpPr txBox="1"/>
            <p:nvPr/>
          </p:nvSpPr>
          <p:spPr>
            <a:xfrm rot="10800000">
              <a:off x="56709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Workforce Process</a:t>
              </a:r>
            </a:p>
            <a:p>
              <a:r>
                <a:rPr lang="en-US" altLang="ko-KR" dirty="0"/>
                <a:t>Invoice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D093DD-AE31-42B0-9477-2AFEBF31BBB9}"/>
                </a:ext>
              </a:extLst>
            </p:cNvPr>
            <p:cNvSpPr txBox="1"/>
            <p:nvPr/>
          </p:nvSpPr>
          <p:spPr>
            <a:xfrm rot="10800000">
              <a:off x="124745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Assistants</a:t>
              </a:r>
            </a:p>
            <a:p>
              <a:r>
                <a:rPr lang="en-US" altLang="ko-KR" dirty="0"/>
                <a:t>Monthly Report</a:t>
              </a:r>
              <a:endParaRPr lang="ko-KR" altLang="en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BD65099-E01B-45D3-9CEF-BEAF5ACCE913}"/>
              </a:ext>
            </a:extLst>
          </p:cNvPr>
          <p:cNvGrpSpPr/>
          <p:nvPr/>
        </p:nvGrpSpPr>
        <p:grpSpPr>
          <a:xfrm>
            <a:off x="6606001" y="4235175"/>
            <a:ext cx="1419024" cy="2081649"/>
            <a:chOff x="567092" y="4235175"/>
            <a:chExt cx="1419024" cy="208164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7566E4B-E8EB-4C76-853C-E35F3521606D}"/>
                </a:ext>
              </a:extLst>
            </p:cNvPr>
            <p:cNvSpPr txBox="1"/>
            <p:nvPr/>
          </p:nvSpPr>
          <p:spPr>
            <a:xfrm rot="10800000">
              <a:off x="56709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Workforce Process</a:t>
              </a:r>
            </a:p>
            <a:p>
              <a:r>
                <a:rPr lang="en-US" altLang="ko-KR" dirty="0"/>
                <a:t>Invoice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ED97A0-792A-4B9D-939D-D2E021173B1B}"/>
                </a:ext>
              </a:extLst>
            </p:cNvPr>
            <p:cNvSpPr txBox="1"/>
            <p:nvPr/>
          </p:nvSpPr>
          <p:spPr>
            <a:xfrm rot="10800000">
              <a:off x="124745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Assistants</a:t>
              </a:r>
            </a:p>
            <a:p>
              <a:r>
                <a:rPr lang="en-US" altLang="ko-KR" dirty="0"/>
                <a:t>Monthly Report</a:t>
              </a:r>
              <a:endParaRPr lang="ko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C450656-24B1-48F4-BD1D-28D1D7737443}"/>
              </a:ext>
            </a:extLst>
          </p:cNvPr>
          <p:cNvGrpSpPr/>
          <p:nvPr/>
        </p:nvGrpSpPr>
        <p:grpSpPr>
          <a:xfrm>
            <a:off x="8143084" y="4234713"/>
            <a:ext cx="1419024" cy="2081649"/>
            <a:chOff x="567092" y="4235175"/>
            <a:chExt cx="1419024" cy="20816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BC2661-6750-4037-9455-57BA2A304289}"/>
                </a:ext>
              </a:extLst>
            </p:cNvPr>
            <p:cNvSpPr txBox="1"/>
            <p:nvPr/>
          </p:nvSpPr>
          <p:spPr>
            <a:xfrm rot="10800000">
              <a:off x="56709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Workforce Process</a:t>
              </a:r>
            </a:p>
            <a:p>
              <a:r>
                <a:rPr lang="en-US" altLang="ko-KR" dirty="0"/>
                <a:t>Invoice</a:t>
              </a:r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7668895-2023-474B-B966-DF47F4BB6210}"/>
                </a:ext>
              </a:extLst>
            </p:cNvPr>
            <p:cNvSpPr txBox="1"/>
            <p:nvPr/>
          </p:nvSpPr>
          <p:spPr>
            <a:xfrm rot="10800000">
              <a:off x="1247452" y="4235175"/>
              <a:ext cx="738664" cy="208164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ko-KR" dirty="0">
                  <a:solidFill>
                    <a:srgbClr val="00B0F0"/>
                  </a:solidFill>
                </a:rPr>
                <a:t>Assistants</a:t>
              </a:r>
            </a:p>
            <a:p>
              <a:r>
                <a:rPr lang="en-US" altLang="ko-KR" dirty="0"/>
                <a:t>Monthly Report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334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4. Business Structure : In-Direct Sales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516915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Korea</a:t>
            </a:r>
            <a:r>
              <a:rPr lang="ko-KR" altLang="en-US" sz="2000" dirty="0"/>
              <a:t>에서 국내 </a:t>
            </a:r>
            <a:r>
              <a:rPr lang="en-US" altLang="ko-KR" sz="2000" dirty="0"/>
              <a:t>Service Provider </a:t>
            </a:r>
            <a:r>
              <a:rPr lang="ko-KR" altLang="en-US" sz="2000" dirty="0"/>
              <a:t>및 </a:t>
            </a:r>
            <a:r>
              <a:rPr lang="en-US" altLang="ko-KR" sz="2000" dirty="0"/>
              <a:t>Enterprise </a:t>
            </a:r>
            <a:r>
              <a:rPr lang="ko-KR" altLang="en-US" sz="2000" dirty="0"/>
              <a:t>고객에게 </a:t>
            </a:r>
            <a:r>
              <a:rPr lang="en-US" altLang="ko-KR" sz="2000" dirty="0"/>
              <a:t>Control Room</a:t>
            </a:r>
            <a:r>
              <a:rPr lang="ko-KR" altLang="en-US" sz="2000" dirty="0"/>
              <a:t>을 판매 한다</a:t>
            </a:r>
            <a:r>
              <a:rPr lang="en-US" altLang="ko-KR" sz="2000" dirty="0"/>
              <a:t>.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A29B1CF-0419-473A-A647-921549CE670F}"/>
              </a:ext>
            </a:extLst>
          </p:cNvPr>
          <p:cNvGrpSpPr/>
          <p:nvPr/>
        </p:nvGrpSpPr>
        <p:grpSpPr>
          <a:xfrm>
            <a:off x="607998" y="3855986"/>
            <a:ext cx="10895132" cy="2696874"/>
            <a:chOff x="481642" y="3577794"/>
            <a:chExt cx="10895132" cy="2696874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04F2DB7-38A2-43FE-9334-19889BC96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474" y="3885920"/>
              <a:ext cx="5039039" cy="238874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B3FFD0D2-A0BF-421F-BE4B-88F0D243D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7735" y="3896298"/>
              <a:ext cx="5039039" cy="2359318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D1ACA90-7192-4471-8BAE-6FC288FBB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8558" y="3765051"/>
              <a:ext cx="5039039" cy="2388748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2052FCDA-F212-4A59-BA75-48848AC35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0819" y="3779766"/>
              <a:ext cx="5039039" cy="2359318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539FB1C-A78E-43AC-9CF8-B9CA5F554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642" y="3577794"/>
              <a:ext cx="5039039" cy="2388748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34BEE4C-95E7-4CD5-8784-9CF2115CE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4489" y="3577794"/>
              <a:ext cx="5039039" cy="2359318"/>
            </a:xfrm>
            <a:prstGeom prst="rect">
              <a:avLst/>
            </a:prstGeom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59AF6C-2DFF-4C69-9B39-D2FAB8903ADC}"/>
              </a:ext>
            </a:extLst>
          </p:cNvPr>
          <p:cNvSpPr/>
          <p:nvPr/>
        </p:nvSpPr>
        <p:spPr>
          <a:xfrm>
            <a:off x="1928649" y="2289831"/>
            <a:ext cx="8334702" cy="62457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Robocorp</a:t>
            </a:r>
            <a:r>
              <a:rPr lang="en-US" altLang="ko-K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Korea Support Center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845C00-629D-47C9-824A-407682922F3F}"/>
              </a:ext>
            </a:extLst>
          </p:cNvPr>
          <p:cNvGrpSpPr/>
          <p:nvPr/>
        </p:nvGrpSpPr>
        <p:grpSpPr>
          <a:xfrm>
            <a:off x="7150835" y="2977897"/>
            <a:ext cx="2013197" cy="848816"/>
            <a:chOff x="2653396" y="2960790"/>
            <a:chExt cx="2013197" cy="848816"/>
          </a:xfrm>
        </p:grpSpPr>
        <p:sp>
          <p:nvSpPr>
            <p:cNvPr id="32" name="화살표: 위쪽/아래쪽 31">
              <a:extLst>
                <a:ext uri="{FF2B5EF4-FFF2-40B4-BE49-F238E27FC236}">
                  <a16:creationId xmlns:a16="http://schemas.microsoft.com/office/drawing/2014/main" id="{EEC6657F-0F62-4016-8564-D26BC9D26555}"/>
                </a:ext>
              </a:extLst>
            </p:cNvPr>
            <p:cNvSpPr/>
            <p:nvPr/>
          </p:nvSpPr>
          <p:spPr>
            <a:xfrm>
              <a:off x="2653396" y="2960790"/>
              <a:ext cx="110825" cy="831709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화살표: 위쪽/아래쪽 32">
              <a:extLst>
                <a:ext uri="{FF2B5EF4-FFF2-40B4-BE49-F238E27FC236}">
                  <a16:creationId xmlns:a16="http://schemas.microsoft.com/office/drawing/2014/main" id="{A3FCEB31-861A-4565-869C-1AAEECA87B98}"/>
                </a:ext>
              </a:extLst>
            </p:cNvPr>
            <p:cNvSpPr/>
            <p:nvPr/>
          </p:nvSpPr>
          <p:spPr>
            <a:xfrm>
              <a:off x="3604582" y="2977897"/>
              <a:ext cx="110825" cy="831709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화살표: 위쪽/아래쪽 33">
              <a:extLst>
                <a:ext uri="{FF2B5EF4-FFF2-40B4-BE49-F238E27FC236}">
                  <a16:creationId xmlns:a16="http://schemas.microsoft.com/office/drawing/2014/main" id="{C3DC1439-E9B1-4DF8-B7BE-F629FE4398E8}"/>
                </a:ext>
              </a:extLst>
            </p:cNvPr>
            <p:cNvSpPr/>
            <p:nvPr/>
          </p:nvSpPr>
          <p:spPr>
            <a:xfrm>
              <a:off x="4555768" y="2963375"/>
              <a:ext cx="110825" cy="831709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361951E-AC70-428A-8F17-DC792E3142B7}"/>
              </a:ext>
            </a:extLst>
          </p:cNvPr>
          <p:cNvGrpSpPr/>
          <p:nvPr/>
        </p:nvGrpSpPr>
        <p:grpSpPr>
          <a:xfrm>
            <a:off x="2653396" y="2960790"/>
            <a:ext cx="2013197" cy="848816"/>
            <a:chOff x="2653396" y="2960790"/>
            <a:chExt cx="2013197" cy="848816"/>
          </a:xfrm>
        </p:grpSpPr>
        <p:sp>
          <p:nvSpPr>
            <p:cNvPr id="37" name="화살표: 위쪽/아래쪽 36">
              <a:extLst>
                <a:ext uri="{FF2B5EF4-FFF2-40B4-BE49-F238E27FC236}">
                  <a16:creationId xmlns:a16="http://schemas.microsoft.com/office/drawing/2014/main" id="{4B24655A-C0D1-4170-A94F-BEBE6CC51DB6}"/>
                </a:ext>
              </a:extLst>
            </p:cNvPr>
            <p:cNvSpPr/>
            <p:nvPr/>
          </p:nvSpPr>
          <p:spPr>
            <a:xfrm>
              <a:off x="2653396" y="2960790"/>
              <a:ext cx="110825" cy="831709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위쪽/아래쪽 37">
              <a:extLst>
                <a:ext uri="{FF2B5EF4-FFF2-40B4-BE49-F238E27FC236}">
                  <a16:creationId xmlns:a16="http://schemas.microsoft.com/office/drawing/2014/main" id="{0AE98FD9-E9F2-4C76-9A6A-58329D0BE4B2}"/>
                </a:ext>
              </a:extLst>
            </p:cNvPr>
            <p:cNvSpPr/>
            <p:nvPr/>
          </p:nvSpPr>
          <p:spPr>
            <a:xfrm>
              <a:off x="3604582" y="2977897"/>
              <a:ext cx="110825" cy="831709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위쪽/아래쪽 38">
              <a:extLst>
                <a:ext uri="{FF2B5EF4-FFF2-40B4-BE49-F238E27FC236}">
                  <a16:creationId xmlns:a16="http://schemas.microsoft.com/office/drawing/2014/main" id="{E6C48409-7532-40DB-ACDC-C374127E223C}"/>
                </a:ext>
              </a:extLst>
            </p:cNvPr>
            <p:cNvSpPr/>
            <p:nvPr/>
          </p:nvSpPr>
          <p:spPr>
            <a:xfrm>
              <a:off x="4555768" y="2963375"/>
              <a:ext cx="110825" cy="831709"/>
            </a:xfrm>
            <a:prstGeom prst="up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4174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5. </a:t>
            </a:r>
            <a:r>
              <a:rPr lang="en-US" altLang="ko-KR" sz="3200" b="1" dirty="0" err="1"/>
              <a:t>Robocorp</a:t>
            </a:r>
            <a:r>
              <a:rPr lang="en-US" altLang="ko-KR" sz="3200" b="1" dirty="0"/>
              <a:t> Service Matrix : Sample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516915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Korea</a:t>
            </a:r>
            <a:r>
              <a:rPr lang="ko-KR" altLang="en-US" sz="2000" dirty="0"/>
              <a:t>에서 국내 고객들을</a:t>
            </a:r>
            <a:r>
              <a:rPr lang="en-US" altLang="ko-KR" sz="2000" dirty="0"/>
              <a:t> </a:t>
            </a:r>
            <a:r>
              <a:rPr lang="ko-KR" altLang="en-US" sz="2000" dirty="0"/>
              <a:t>위하여 </a:t>
            </a:r>
            <a:r>
              <a:rPr lang="en-US" altLang="ko-KR" sz="2000" dirty="0"/>
              <a:t>Control Room</a:t>
            </a:r>
            <a:r>
              <a:rPr lang="ko-KR" altLang="en-US" sz="2000" dirty="0"/>
              <a:t>에 </a:t>
            </a:r>
            <a:r>
              <a:rPr lang="en-US" altLang="ko-KR" sz="2000" dirty="0"/>
              <a:t>Sample Service</a:t>
            </a:r>
            <a:r>
              <a:rPr lang="ko-KR" altLang="en-US" sz="2000" dirty="0"/>
              <a:t>를 </a:t>
            </a:r>
            <a:r>
              <a:rPr lang="en-US" altLang="ko-KR" sz="2000" dirty="0"/>
              <a:t>Open </a:t>
            </a:r>
            <a:r>
              <a:rPr lang="ko-KR" altLang="en-US" sz="2000" dirty="0"/>
              <a:t>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1EF574-2862-31FF-3DE1-C3CC616F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476826"/>
              </p:ext>
            </p:extLst>
          </p:nvPr>
        </p:nvGraphicFramePr>
        <p:xfrm>
          <a:off x="595085" y="2091267"/>
          <a:ext cx="10806923" cy="3655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98">
                  <a:extLst>
                    <a:ext uri="{9D8B030D-6E8A-4147-A177-3AD203B41FA5}">
                      <a16:colId xmlns:a16="http://schemas.microsoft.com/office/drawing/2014/main" val="2869241426"/>
                    </a:ext>
                  </a:extLst>
                </a:gridCol>
                <a:gridCol w="4696887">
                  <a:extLst>
                    <a:ext uri="{9D8B030D-6E8A-4147-A177-3AD203B41FA5}">
                      <a16:colId xmlns:a16="http://schemas.microsoft.com/office/drawing/2014/main" val="3403222435"/>
                    </a:ext>
                  </a:extLst>
                </a:gridCol>
                <a:gridCol w="1086707">
                  <a:extLst>
                    <a:ext uri="{9D8B030D-6E8A-4147-A177-3AD203B41FA5}">
                      <a16:colId xmlns:a16="http://schemas.microsoft.com/office/drawing/2014/main" val="2601727431"/>
                    </a:ext>
                  </a:extLst>
                </a:gridCol>
                <a:gridCol w="2701731">
                  <a:extLst>
                    <a:ext uri="{9D8B030D-6E8A-4147-A177-3AD203B41FA5}">
                      <a16:colId xmlns:a16="http://schemas.microsoft.com/office/drawing/2014/main" val="1153629155"/>
                    </a:ext>
                  </a:extLst>
                </a:gridCol>
              </a:tblGrid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 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Service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 고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097131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IDP/OCR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Google Cloud Vision </a:t>
                      </a:r>
                      <a:r>
                        <a:rPr lang="ko-KR" altLang="en-US" dirty="0"/>
                        <a:t>주요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서비스</a:t>
                      </a:r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이화수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Robot Framework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68157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AI/ML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OpenCV </a:t>
                      </a:r>
                      <a:r>
                        <a:rPr lang="ko-KR" altLang="en-US" dirty="0"/>
                        <a:t>서비스 사례</a:t>
                      </a:r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779096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RPA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Native Python </a:t>
                      </a:r>
                      <a:r>
                        <a:rPr lang="ko-KR" altLang="en-US" dirty="0"/>
                        <a:t>기반 </a:t>
                      </a:r>
                      <a:r>
                        <a:rPr lang="en-US" altLang="ko-KR" dirty="0"/>
                        <a:t>RPA Process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Robot Framework </a:t>
                      </a:r>
                      <a:r>
                        <a:rPr lang="ko-KR" altLang="en-US" dirty="0"/>
                        <a:t>기반 </a:t>
                      </a:r>
                      <a:r>
                        <a:rPr lang="en-US" altLang="ko-KR" dirty="0"/>
                        <a:t>RPA Process</a:t>
                      </a:r>
                      <a:endParaRPr lang="ko-KR" altLang="en-US" dirty="0"/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이화수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WEB Application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98199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40682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5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9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6. </a:t>
            </a:r>
            <a:r>
              <a:rPr lang="ko-KR" altLang="en-US" sz="3200" b="1" dirty="0"/>
              <a:t>주요 영업 전략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4814596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ko-KR" altLang="en-US" sz="2000" dirty="0"/>
              <a:t>초기 투자 비용 부담으로 </a:t>
            </a:r>
            <a:r>
              <a:rPr lang="en-US" altLang="ko-KR" sz="2000" dirty="0"/>
              <a:t>RPA</a:t>
            </a:r>
            <a:r>
              <a:rPr lang="ko-KR" altLang="en-US" sz="2000" dirty="0"/>
              <a:t>를 시작 하지 못하는 중소</a:t>
            </a:r>
            <a:r>
              <a:rPr lang="en-US" altLang="ko-KR" sz="2000" dirty="0"/>
              <a:t>.</a:t>
            </a:r>
            <a:r>
              <a:rPr lang="ko-KR" altLang="en-US" sz="2000" dirty="0"/>
              <a:t>중견 기업</a:t>
            </a:r>
            <a:r>
              <a:rPr lang="en-US" altLang="ko-KR" sz="2000" dirty="0"/>
              <a:t>     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Embedded RPA</a:t>
            </a:r>
            <a:r>
              <a:rPr lang="ko-KR" altLang="en-US" sz="2000" dirty="0"/>
              <a:t>가 필요한 국내 솔루션 제조사 </a:t>
            </a:r>
            <a:r>
              <a:rPr lang="en-US" altLang="ko-KR" sz="2000" dirty="0"/>
              <a:t>: ERP,</a:t>
            </a:r>
            <a:r>
              <a:rPr lang="ko-KR" altLang="en-US" sz="2000" dirty="0"/>
              <a:t> </a:t>
            </a:r>
            <a:r>
              <a:rPr lang="en-US" altLang="ko-KR" sz="2000" dirty="0"/>
              <a:t>OCR,</a:t>
            </a:r>
            <a:r>
              <a:rPr lang="ko-KR" altLang="en-US" sz="2000" dirty="0"/>
              <a:t> </a:t>
            </a:r>
            <a:r>
              <a:rPr lang="en-US" altLang="ko-KR" sz="2000" dirty="0"/>
              <a:t>Cloud, Security,</a:t>
            </a:r>
            <a:r>
              <a:rPr lang="ko-KR" altLang="en-US" sz="2000" dirty="0"/>
              <a:t> </a:t>
            </a:r>
            <a:r>
              <a:rPr lang="en-US" altLang="ko-KR" sz="2000" dirty="0"/>
              <a:t>Smart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ko-KR" altLang="en-US" sz="2000" dirty="0"/>
              <a:t>기존 </a:t>
            </a:r>
            <a:r>
              <a:rPr lang="en-US" altLang="ko-KR" sz="2000" dirty="0"/>
              <a:t>RPA </a:t>
            </a:r>
            <a:r>
              <a:rPr lang="ko-KR" altLang="en-US" sz="2000" dirty="0"/>
              <a:t>솔루션을 사용중인 고객사 </a:t>
            </a:r>
            <a:r>
              <a:rPr lang="en-US" altLang="ko-KR" sz="2000" dirty="0"/>
              <a:t>Win-Back : </a:t>
            </a:r>
            <a:r>
              <a:rPr lang="ko-KR" altLang="en-US" sz="2000" dirty="0"/>
              <a:t>全部</a:t>
            </a:r>
            <a:r>
              <a:rPr lang="en-US" altLang="ko-KR" sz="2000" dirty="0"/>
              <a:t> </a:t>
            </a:r>
            <a:r>
              <a:rPr lang="ko-KR" altLang="en-US" sz="2000" dirty="0"/>
              <a:t>또는</a:t>
            </a:r>
            <a:r>
              <a:rPr lang="en-US" altLang="ko-KR" sz="2000" dirty="0"/>
              <a:t> </a:t>
            </a:r>
            <a:r>
              <a:rPr lang="ko-KR" altLang="en-US" sz="2000" dirty="0"/>
              <a:t>一部</a:t>
            </a:r>
            <a:r>
              <a:rPr lang="en-US" altLang="ko-KR" sz="2000" dirty="0"/>
              <a:t>(Bot </a:t>
            </a:r>
            <a:r>
              <a:rPr lang="ko-KR" altLang="en-US" sz="2000" dirty="0"/>
              <a:t>사용이 많은 </a:t>
            </a:r>
            <a:r>
              <a:rPr lang="en-US" altLang="ko-KR" sz="2000" dirty="0"/>
              <a:t>Process 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ko-KR" altLang="en-US" sz="2000" dirty="0"/>
              <a:t>온라인 쇼핑몰</a:t>
            </a:r>
            <a:r>
              <a:rPr lang="en-US" altLang="ko-KR" sz="2000" dirty="0"/>
              <a:t>, </a:t>
            </a:r>
            <a:r>
              <a:rPr lang="ko-KR" altLang="en-US" sz="2000" dirty="0"/>
              <a:t>배달</a:t>
            </a:r>
            <a:r>
              <a:rPr lang="en-US" altLang="ko-KR" sz="2000" dirty="0"/>
              <a:t>/</a:t>
            </a:r>
            <a:r>
              <a:rPr lang="ko-KR" altLang="en-US" sz="2000" dirty="0"/>
              <a:t>배송업체 등 </a:t>
            </a:r>
            <a:r>
              <a:rPr lang="en-US" altLang="ko-KR" sz="2000" dirty="0"/>
              <a:t>24*7*365 </a:t>
            </a:r>
            <a:r>
              <a:rPr lang="ko-KR" altLang="en-US" sz="2000" dirty="0"/>
              <a:t>서비스를</a:t>
            </a:r>
            <a:r>
              <a:rPr lang="en-US" altLang="ko-KR" sz="2000" dirty="0"/>
              <a:t> </a:t>
            </a:r>
            <a:r>
              <a:rPr lang="ko-KR" altLang="en-US" sz="2000" dirty="0"/>
              <a:t>하는 실시간 기업 </a:t>
            </a: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Cloud Management Service Provider</a:t>
            </a:r>
            <a:r>
              <a:rPr lang="ko-KR" altLang="en-US" sz="2000" dirty="0"/>
              <a:t>등 </a:t>
            </a:r>
            <a:r>
              <a:rPr lang="en-US" altLang="ko-KR" sz="2000" dirty="0"/>
              <a:t>Cloud </a:t>
            </a:r>
            <a:r>
              <a:rPr lang="ko-KR" altLang="en-US" sz="2000" dirty="0"/>
              <a:t>전문 서비스 기업</a:t>
            </a:r>
            <a:endParaRPr lang="en-US" altLang="ko-KR" sz="20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Quick Start Training Package </a:t>
            </a:r>
            <a:r>
              <a:rPr lang="ko-KR" altLang="en-US" sz="2000" dirty="0"/>
              <a:t>판매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 err="1"/>
              <a:t>이화수</a:t>
            </a:r>
            <a:r>
              <a:rPr lang="ko-KR" altLang="en-US" sz="2000" dirty="0"/>
              <a:t> 이사님 강사 </a:t>
            </a:r>
            <a:r>
              <a:rPr lang="en-US" altLang="ko-KR" sz="2000" dirty="0"/>
              <a:t>, </a:t>
            </a:r>
            <a:r>
              <a:rPr lang="ko-KR" altLang="en-US" sz="2000" dirty="0"/>
              <a:t>교육 프로그램 및 교재 작성</a:t>
            </a:r>
            <a:endParaRPr lang="en-US" altLang="ko-KR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/>
              <a:t>    - </a:t>
            </a:r>
            <a:r>
              <a:rPr lang="ko-KR" altLang="en-US" sz="2000" dirty="0"/>
              <a:t>기간 </a:t>
            </a:r>
            <a:r>
              <a:rPr lang="en-US" altLang="ko-KR" sz="2000" dirty="0"/>
              <a:t>: 5 Days : </a:t>
            </a:r>
            <a:r>
              <a:rPr lang="ko-KR" altLang="en-US" sz="2000"/>
              <a:t>이론 및 실습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06319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31344-E1EC-4BBD-BF17-9D729454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8" y="365125"/>
            <a:ext cx="11290040" cy="847855"/>
          </a:xfrm>
          <a:ln w="34925" cmpd="dbl">
            <a:solidFill>
              <a:schemeClr val="tx1"/>
            </a:solidFill>
          </a:ln>
        </p:spPr>
        <p:txBody>
          <a:bodyPr lIns="216000">
            <a:normAutofit/>
          </a:bodyPr>
          <a:lstStyle/>
          <a:p>
            <a:r>
              <a:rPr lang="en-US" altLang="ko-KR" sz="3200" b="1" dirty="0"/>
              <a:t>7. </a:t>
            </a:r>
            <a:r>
              <a:rPr lang="ko-KR" altLang="en-US" sz="3200" b="1" dirty="0"/>
              <a:t>추진 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733329-2987-4740-898C-61626A2E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5" y="1511560"/>
            <a:ext cx="11290039" cy="5169158"/>
          </a:xfrm>
          <a:ln>
            <a:solidFill>
              <a:schemeClr val="tx1"/>
            </a:solidFill>
            <a:prstDash val="dash"/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Robocorp</a:t>
            </a:r>
            <a:r>
              <a:rPr lang="en-US" altLang="ko-KR" sz="2000" dirty="0"/>
              <a:t> </a:t>
            </a:r>
            <a:r>
              <a:rPr lang="ko-KR" altLang="en-US" sz="2000" dirty="0"/>
              <a:t>국내 사업은 </a:t>
            </a:r>
            <a:r>
              <a:rPr lang="en-US" altLang="ko-KR" sz="2000" dirty="0"/>
              <a:t>2023</a:t>
            </a:r>
            <a:r>
              <a:rPr lang="ko-KR" altLang="en-US" sz="2000" dirty="0"/>
              <a:t>년 </a:t>
            </a:r>
            <a:r>
              <a:rPr lang="en-US" altLang="ko-KR" sz="2000" dirty="0"/>
              <a:t>1</a:t>
            </a:r>
            <a:r>
              <a:rPr lang="ko-KR" altLang="en-US" sz="2000" dirty="0"/>
              <a:t>분기내 시작을 목표로 한다</a:t>
            </a:r>
            <a:r>
              <a:rPr lang="en-US" altLang="ko-KR" sz="2000" dirty="0"/>
              <a:t>.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D1EF574-2862-31FF-3DE1-C3CC616F5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851624"/>
              </p:ext>
            </p:extLst>
          </p:nvPr>
        </p:nvGraphicFramePr>
        <p:xfrm>
          <a:off x="595085" y="2091267"/>
          <a:ext cx="10806923" cy="433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1598">
                  <a:extLst>
                    <a:ext uri="{9D8B030D-6E8A-4147-A177-3AD203B41FA5}">
                      <a16:colId xmlns:a16="http://schemas.microsoft.com/office/drawing/2014/main" val="2869241426"/>
                    </a:ext>
                  </a:extLst>
                </a:gridCol>
                <a:gridCol w="4566468">
                  <a:extLst>
                    <a:ext uri="{9D8B030D-6E8A-4147-A177-3AD203B41FA5}">
                      <a16:colId xmlns:a16="http://schemas.microsoft.com/office/drawing/2014/main" val="3403222435"/>
                    </a:ext>
                  </a:extLst>
                </a:gridCol>
                <a:gridCol w="1091682">
                  <a:extLst>
                    <a:ext uri="{9D8B030D-6E8A-4147-A177-3AD203B41FA5}">
                      <a16:colId xmlns:a16="http://schemas.microsoft.com/office/drawing/2014/main" val="2601727431"/>
                    </a:ext>
                  </a:extLst>
                </a:gridCol>
                <a:gridCol w="2827175">
                  <a:extLst>
                    <a:ext uri="{9D8B030D-6E8A-4147-A177-3AD203B41FA5}">
                      <a16:colId xmlns:a16="http://schemas.microsoft.com/office/drawing/2014/main" val="1153629155"/>
                    </a:ext>
                  </a:extLst>
                </a:gridCol>
              </a:tblGrid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 요 항 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 고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097131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 7 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/>
                        <a:t>Robocorp</a:t>
                      </a:r>
                      <a:r>
                        <a:rPr lang="en-US" altLang="ko-KR" dirty="0"/>
                        <a:t> Partner Contract </a:t>
                      </a:r>
                      <a:endParaRPr lang="ko-KR" altLang="en-US" dirty="0"/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Exclusive Dist.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8368157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 8 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사업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회사 설립 준비 </a:t>
                      </a:r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가칭 </a:t>
                      </a:r>
                      <a:r>
                        <a:rPr lang="en-US" altLang="ko-KR" dirty="0"/>
                        <a:t>: </a:t>
                      </a:r>
                      <a:r>
                        <a:rPr lang="en-US" altLang="ko-KR" dirty="0" err="1"/>
                        <a:t>Robocorp</a:t>
                      </a:r>
                      <a:r>
                        <a:rPr lang="en-US" altLang="ko-KR" dirty="0"/>
                        <a:t> Korea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9779096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 8 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Demo</a:t>
                      </a:r>
                      <a:r>
                        <a:rPr lang="ko-KR" altLang="en-US" dirty="0"/>
                        <a:t>용 </a:t>
                      </a:r>
                      <a:r>
                        <a:rPr lang="en-US" altLang="ko-KR" dirty="0"/>
                        <a:t>Control Room </a:t>
                      </a:r>
                      <a:r>
                        <a:rPr lang="ko-KR" altLang="en-US" dirty="0"/>
                        <a:t>구성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Sample Service </a:t>
                      </a:r>
                      <a:r>
                        <a:rPr lang="ko-KR" altLang="en-US" dirty="0"/>
                        <a:t>개발 및 </a:t>
                      </a:r>
                      <a:r>
                        <a:rPr lang="en-US" altLang="ko-KR" dirty="0"/>
                        <a:t>Upload</a:t>
                      </a:r>
                      <a:endParaRPr lang="ko-KR" altLang="en-US" dirty="0"/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이화수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정준수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9598199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 9 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 err="1"/>
                        <a:t>Robocorp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개발자 교육 준비</a:t>
                      </a:r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이화수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Robot Framework </a:t>
                      </a:r>
                      <a:r>
                        <a:rPr lang="ko-KR" altLang="en-US" dirty="0"/>
                        <a:t>기반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40682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 10 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Control Room </a:t>
                      </a:r>
                      <a:r>
                        <a:rPr lang="ko-KR" altLang="en-US" dirty="0"/>
                        <a:t>국내 가격 정책 수립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dirty="0"/>
                        <a:t>국내 </a:t>
                      </a:r>
                      <a:r>
                        <a:rPr lang="en-US" altLang="ko-KR" dirty="0"/>
                        <a:t>Reseller </a:t>
                      </a:r>
                      <a:r>
                        <a:rPr lang="ko-KR" altLang="en-US" dirty="0"/>
                        <a:t>모집</a:t>
                      </a:r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759636"/>
                  </a:ext>
                </a:extLst>
              </a:tr>
              <a:tr h="603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2022. 11 ~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“ </a:t>
                      </a:r>
                      <a:r>
                        <a:rPr lang="en-US" altLang="ko-KR" dirty="0" err="1"/>
                        <a:t>Robocorp</a:t>
                      </a:r>
                      <a:r>
                        <a:rPr lang="en-US" altLang="ko-KR" dirty="0"/>
                        <a:t> Korea “ </a:t>
                      </a:r>
                      <a:r>
                        <a:rPr lang="ko-KR" altLang="en-US" dirty="0"/>
                        <a:t>법인 등록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dirty="0"/>
                        <a:t>Domain </a:t>
                      </a:r>
                      <a:r>
                        <a:rPr lang="ko-KR" altLang="en-US" dirty="0"/>
                        <a:t>등록 및 </a:t>
                      </a:r>
                      <a:r>
                        <a:rPr lang="en-US" altLang="ko-KR" dirty="0" err="1"/>
                        <a:t>HomePage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구축</a:t>
                      </a:r>
                    </a:p>
                  </a:txBody>
                  <a:tcPr marR="180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안영수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4911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57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1097</Words>
  <Application>Microsoft Macintosh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Inter</vt:lpstr>
      <vt:lpstr>맑은 고딕</vt:lpstr>
      <vt:lpstr>Arial</vt:lpstr>
      <vt:lpstr>Wingdings</vt:lpstr>
      <vt:lpstr>Office 테마</vt:lpstr>
      <vt:lpstr>Robocorp 사업 계획</vt:lpstr>
      <vt:lpstr>1. Open Source가 승리한다!</vt:lpstr>
      <vt:lpstr>2. Open Source Gen2 RPA, Robocorp을 한국에 상륙 시킨다 !</vt:lpstr>
      <vt:lpstr>3. 한국에서 Robocorp의 성공 전략은 무엇 인가 ? </vt:lpstr>
      <vt:lpstr>4. Business Structure : Direct Sales</vt:lpstr>
      <vt:lpstr>4. Business Structure : In-Direct Sales</vt:lpstr>
      <vt:lpstr>5. Robocorp Service Matrix : Sample</vt:lpstr>
      <vt:lpstr>6. 주요 영업 전략</vt:lpstr>
      <vt:lpstr>7. 추진 일정</vt:lpstr>
      <vt:lpstr>8. 사업 수행시 고려사항</vt:lpstr>
      <vt:lpstr>9. RPA 운영을 위한 비용 요소</vt:lpstr>
      <vt:lpstr>* Robocorp’s RPA Platform</vt:lpstr>
      <vt:lpstr>* Robocorp’s RPA Platform : Develop-Deploy-Executions</vt:lpstr>
      <vt:lpstr>* Control Room(Cloud), Robot(On-Premise)</vt:lpstr>
      <vt:lpstr>* Robocorp 비용 비교 : 기존 RPA 솔루션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Robocorp 사업 계획</dc:title>
  <dc:creator>안 영수</dc:creator>
  <cp:lastModifiedBy>윤 백희</cp:lastModifiedBy>
  <cp:revision>17</cp:revision>
  <dcterms:created xsi:type="dcterms:W3CDTF">2022-07-04T12:00:25Z</dcterms:created>
  <dcterms:modified xsi:type="dcterms:W3CDTF">2022-07-26T14:58:55Z</dcterms:modified>
</cp:coreProperties>
</file>