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363" r:id="rId3"/>
    <p:sldId id="331" r:id="rId4"/>
    <p:sldId id="344" r:id="rId5"/>
    <p:sldId id="345" r:id="rId6"/>
    <p:sldId id="346" r:id="rId7"/>
    <p:sldId id="347" r:id="rId8"/>
    <p:sldId id="348" r:id="rId9"/>
    <p:sldId id="343" r:id="rId10"/>
    <p:sldId id="355" r:id="rId11"/>
    <p:sldId id="356" r:id="rId12"/>
    <p:sldId id="358" r:id="rId13"/>
    <p:sldId id="360" r:id="rId14"/>
    <p:sldId id="359" r:id="rId15"/>
    <p:sldId id="354" r:id="rId16"/>
    <p:sldId id="349" r:id="rId17"/>
    <p:sldId id="351" r:id="rId18"/>
    <p:sldId id="352" r:id="rId19"/>
    <p:sldId id="353" r:id="rId20"/>
    <p:sldId id="361" r:id="rId21"/>
    <p:sldId id="278" r:id="rId22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3044" autoAdjust="0"/>
  </p:normalViewPr>
  <p:slideViewPr>
    <p:cSldViewPr snapToGrid="0">
      <p:cViewPr varScale="1">
        <p:scale>
          <a:sx n="110" d="100"/>
          <a:sy n="110" d="100"/>
        </p:scale>
        <p:origin x="1596" y="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35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3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0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6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46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4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55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37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56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1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7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tc.github.io/samples/src/content/capture/video-p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.visualstudio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 err="1" smtClean="0"/>
              <a:t>WebRTC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를 이용한 양방향 화상 통신 </a:t>
            </a:r>
            <a:r>
              <a:rPr lang="ko-KR" altLang="en-US" sz="2000" dirty="0" err="1"/>
              <a:t>프론트앤드</a:t>
            </a:r>
            <a:r>
              <a:rPr lang="ko-KR" altLang="en-US" sz="2000" dirty="0"/>
              <a:t> 개발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및 시그널서버개발 </a:t>
            </a:r>
            <a:r>
              <a:rPr lang="en-US" altLang="ko-KR" sz="2000" dirty="0" smtClean="0"/>
              <a:t>- </a:t>
            </a:r>
            <a:r>
              <a:rPr lang="en-US" altLang="ko-KR" sz="2000" dirty="0" smtClean="0"/>
              <a:t>#5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4550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Express </a:t>
            </a:r>
            <a:r>
              <a:rPr lang="ko-KR" altLang="en-US" sz="800" b="1" dirty="0"/>
              <a:t>와 </a:t>
            </a:r>
            <a:r>
              <a:rPr lang="en-US" altLang="ko-KR" sz="800" b="1" dirty="0"/>
              <a:t>Express-generator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 err="1" smtClean="0"/>
              <a:t>WebSocket</a:t>
            </a:r>
            <a:r>
              <a:rPr lang="en-US" altLang="ko-KR" sz="4000" b="1" dirty="0" smtClean="0"/>
              <a:t> </a:t>
            </a:r>
            <a:r>
              <a:rPr lang="ko-KR" altLang="en-US" sz="4000" b="1" dirty="0" smtClean="0"/>
              <a:t>과 </a:t>
            </a:r>
            <a:r>
              <a:rPr lang="en-US" altLang="ko-KR" sz="4000" b="1" dirty="0" smtClean="0"/>
              <a:t>Express-</a:t>
            </a:r>
            <a:r>
              <a:rPr lang="en-US" altLang="ko-KR" sz="4000" b="1" dirty="0" err="1" smtClean="0"/>
              <a:t>ws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5399" y="2696063"/>
            <a:ext cx="7942435" cy="975858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4FBF4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FBF40"/>
                </a:solidFill>
                <a:effectLst/>
                <a:latin typeface="Consolas" panose="020B0609020204030204" pitchFamily="49" charset="0"/>
              </a:rPr>
              <a:t>npm install 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4FBF40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save express-</a:t>
            </a:r>
            <a:r>
              <a:rPr lang="en-US" altLang="ko-KR" sz="1000" dirty="0" err="1" smtClean="0">
                <a:solidFill>
                  <a:srgbClr val="4FBF40"/>
                </a:solidFill>
                <a:latin typeface="Consolas" panose="020B0609020204030204" pitchFamily="49" charset="0"/>
              </a:rPr>
              <a:t>ws</a:t>
            </a:r>
            <a:endParaRPr kumimoji="0" lang="en-US" altLang="ko-KR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00" dirty="0" smtClean="0">
                <a:latin typeface="Arial" panose="020B0604020202020204" pitchFamily="34" charset="0"/>
              </a:rPr>
              <a:t> </a:t>
            </a:r>
            <a:endParaRPr lang="en-US" altLang="ko-KR" sz="3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 </a:t>
            </a:r>
            <a:endParaRPr lang="en-US" altLang="ko-KR" sz="1000" dirty="0">
              <a:solidFill>
                <a:srgbClr val="4FBF4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000" dirty="0" err="1" smtClean="0">
                <a:solidFill>
                  <a:srgbClr val="4FBF40"/>
                </a:solidFill>
                <a:latin typeface="Consolas" panose="020B0609020204030204" pitchFamily="49" charset="0"/>
              </a:rPr>
              <a:t>npm</a:t>
            </a: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 install </a:t>
            </a:r>
            <a:endParaRPr lang="en-US" altLang="ko-KR" sz="1000" dirty="0" smtClean="0">
              <a:solidFill>
                <a:srgbClr val="4FBF4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 </a:t>
            </a:r>
            <a:endParaRPr lang="en-US" altLang="ko-KR" sz="1000" dirty="0" smtClean="0">
              <a:solidFill>
                <a:srgbClr val="4FBF4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000" dirty="0" err="1" smtClean="0">
                <a:solidFill>
                  <a:srgbClr val="4FBF40"/>
                </a:solidFill>
                <a:latin typeface="Consolas" panose="020B0609020204030204" pitchFamily="49" charset="0"/>
              </a:rPr>
              <a:t>npm</a:t>
            </a:r>
            <a:r>
              <a:rPr lang="en-US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 start</a:t>
            </a:r>
            <a:endParaRPr lang="ko-KR" altLang="en-US" sz="1000" dirty="0">
              <a:solidFill>
                <a:srgbClr val="4FBF4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025" y="1502689"/>
            <a:ext cx="87671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/>
              <a:t>단방향성인 </a:t>
            </a:r>
            <a:r>
              <a:rPr lang="en-US" altLang="ko-KR" sz="1600" b="1" dirty="0" smtClean="0"/>
              <a:t>HTTP </a:t>
            </a:r>
            <a:r>
              <a:rPr lang="ko-KR" altLang="en-US" sz="1600" b="1" dirty="0" smtClean="0"/>
              <a:t>를 보완하기 위해서 </a:t>
            </a:r>
            <a:endParaRPr lang="en-US" altLang="ko-KR" sz="1600" b="1" dirty="0" smtClean="0"/>
          </a:p>
          <a:p>
            <a:r>
              <a:rPr lang="en-US" altLang="ko-KR" sz="1600" b="1" dirty="0" err="1" smtClean="0"/>
              <a:t>ws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프로토콜 기반으로 브라우저와 서버 사이에 완전 양방향 연결 </a:t>
            </a:r>
            <a:r>
              <a:rPr lang="ko-KR" altLang="en-US" sz="1600" b="1" dirty="0" err="1" smtClean="0"/>
              <a:t>스트림을</a:t>
            </a:r>
            <a:r>
              <a:rPr lang="ko-KR" altLang="en-US" sz="1600" b="1" dirty="0" smtClean="0"/>
              <a:t> 만들어 주는 기술 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 smtClean="0"/>
              <a:t>Express-</a:t>
            </a:r>
            <a:r>
              <a:rPr lang="en-US" altLang="ko-KR" sz="1600" b="1" dirty="0" err="1" smtClean="0"/>
              <a:t>ws</a:t>
            </a:r>
            <a:r>
              <a:rPr lang="en-US" altLang="ko-KR" sz="1600" b="1" dirty="0" smtClean="0"/>
              <a:t> : node.js 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express </a:t>
            </a:r>
            <a:r>
              <a:rPr lang="ko-KR" altLang="en-US" sz="1600" b="1" dirty="0" err="1" smtClean="0"/>
              <a:t>프레임웍에서</a:t>
            </a:r>
            <a:r>
              <a:rPr lang="ko-KR" altLang="en-US" sz="1600" b="1" dirty="0" smtClean="0"/>
              <a:t> 제공하는 </a:t>
            </a:r>
            <a:r>
              <a:rPr lang="en-US" altLang="ko-KR" sz="1600" b="1" dirty="0" err="1" smtClean="0"/>
              <a:t>websocket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모듈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87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0290" y="638903"/>
            <a:ext cx="8565404" cy="59400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expressWs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'express-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ws'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signalClients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'/echo'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'message'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'/signal'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signalClients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'message'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'message : 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signalClients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signalClients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4"/>
            <a:r>
              <a:rPr lang="en-US" altLang="ko-KR" sz="1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5"/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1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ko-KR" sz="1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}});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code: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4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 수정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29395" y="700126"/>
            <a:ext cx="8212347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클라이언트 수정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만들기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281052"/>
            <a:ext cx="8158328" cy="57861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g_mc_ws_component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// url: '</a:t>
            </a:r>
            <a:r>
              <a:rPr lang="en-US" altLang="ko-KR" sz="1000" dirty="0" err="1">
                <a:solidFill>
                  <a:srgbClr val="608B4E"/>
                </a:solidFill>
                <a:latin typeface="Consolas" panose="020B0609020204030204" pitchFamily="49" charset="0"/>
              </a:rPr>
              <a:t>wss</a:t>
            </a:r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://zoops-webrtc-01.herokuapp.com/echo',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url: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://127.0.0.1:3001/signal'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onExternalMessage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WebSocket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onopen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onConnected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onExternalMessage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onClosed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sendMessage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'connection not established, please connect.'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disconnect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pPr lvl="2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onConnected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pPr lvl="2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'Info: connection opened.'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onMessage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'Received: 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onClosed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'Info: connection closed.'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 수정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29395" y="700126"/>
            <a:ext cx="8212347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클라이언트 수정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784231"/>
            <a:ext cx="840600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messageEvt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receiveAnswer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messageEvt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g_mc_ws_component</a:t>
            </a:r>
            <a:r>
              <a:rPr lang="en-US" altLang="ko-KR" sz="1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2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iceTransportPolicy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"all"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// set to "relay" to force TURN.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iceServers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dirty="0" err="1">
                <a:solidFill>
                  <a:srgbClr val="608B4E"/>
                </a:solidFill>
                <a:latin typeface="Consolas" panose="020B0609020204030204" pitchFamily="49" charset="0"/>
              </a:rPr>
              <a:t>cfg.iceServers.push</a:t>
            </a:r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({</a:t>
            </a:r>
            <a:r>
              <a:rPr lang="en-US" altLang="ko-KR" sz="1000" dirty="0" err="1">
                <a:solidFill>
                  <a:srgbClr val="608B4E"/>
                </a:solidFill>
                <a:latin typeface="Consolas" panose="020B0609020204030204" pitchFamily="49" charset="0"/>
              </a:rPr>
              <a:t>urls</a:t>
            </a:r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: "stun:stun.l.google.com:19302"});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RTCPeerConnection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onicecandidate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cbIceCandidate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…………</a:t>
            </a:r>
          </a:p>
          <a:p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4803" y="5457509"/>
            <a:ext cx="840600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messageEvt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receiveOffer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messageEvt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g_mc_ws_component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3455" y="5088177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Callee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4803" y="1347975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Caller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0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실행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실행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281052"/>
            <a:ext cx="89329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altLang="ko-KR" sz="2000" dirty="0" smtClean="0"/>
              <a:t>0</a:t>
            </a:r>
            <a:r>
              <a:rPr lang="en-US" altLang="ko-KR" sz="2000" dirty="0" smtClean="0"/>
              <a:t>.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start</a:t>
            </a:r>
          </a:p>
          <a:p>
            <a:pPr marL="914400" lvl="1" indent="-457200" fontAlgn="base">
              <a:buAutoNum type="arabicPeriod"/>
            </a:pPr>
            <a:r>
              <a:rPr lang="en-US" altLang="ko-KR" sz="2000" dirty="0" smtClean="0"/>
              <a:t>Web server for chrome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 marL="914400" lvl="1" indent="-457200" fontAlgn="base">
              <a:buAutoNum type="arabicPeriod"/>
            </a:pPr>
            <a:r>
              <a:rPr lang="en-US" altLang="ko-KR" sz="2000" dirty="0" smtClean="0"/>
              <a:t>localhost:8887/05/caller.html  </a:t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 panose="05000000000000000000" pitchFamily="2" charset="2"/>
              </a:rPr>
              <a:t> start :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websocket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연결 및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peerconnection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생성</a:t>
            </a:r>
            <a:endParaRPr lang="en-US" altLang="ko-KR" sz="2000" dirty="0" smtClean="0"/>
          </a:p>
          <a:p>
            <a:pPr marL="914400" lvl="1" indent="-457200" fontAlgn="base">
              <a:buAutoNum type="arabicPeriod"/>
            </a:pPr>
            <a:r>
              <a:rPr lang="en-US" altLang="ko-KR" sz="2000" dirty="0" smtClean="0"/>
              <a:t>localhost:8887/05/callee.html</a:t>
            </a:r>
            <a:br>
              <a:rPr lang="en-US" altLang="ko-KR" sz="2000" dirty="0" smtClean="0"/>
            </a:br>
            <a:r>
              <a:rPr lang="en-US" altLang="ko-KR" sz="2000" dirty="0">
                <a:sym typeface="Wingdings" panose="05000000000000000000" pitchFamily="2" charset="2"/>
              </a:rPr>
              <a:t> start : </a:t>
            </a:r>
            <a:r>
              <a:rPr lang="en-US" altLang="ko-KR" sz="2000" dirty="0" err="1">
                <a:sym typeface="Wingdings" panose="05000000000000000000" pitchFamily="2" charset="2"/>
              </a:rPr>
              <a:t>websocket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연결 및 </a:t>
            </a:r>
            <a:r>
              <a:rPr lang="en-US" altLang="ko-KR" sz="2000" dirty="0" err="1">
                <a:sym typeface="Wingdings" panose="05000000000000000000" pitchFamily="2" charset="2"/>
              </a:rPr>
              <a:t>peerconnection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생성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914400" lvl="1" indent="-457200" fontAlgn="base">
              <a:buAutoNum type="arabicPeriod"/>
            </a:pPr>
            <a:r>
              <a:rPr lang="en-US" altLang="ko-KR" sz="2000" dirty="0" smtClean="0"/>
              <a:t>Caller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Offer</a:t>
            </a:r>
          </a:p>
          <a:p>
            <a:pPr marL="914400" lvl="1" indent="-457200" fontAlgn="base">
              <a:buAutoNum type="arabicPeriod"/>
            </a:pPr>
            <a:r>
              <a:rPr lang="en-US" altLang="ko-KR" sz="2000" dirty="0" err="1" smtClean="0"/>
              <a:t>Callee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answer</a:t>
            </a:r>
          </a:p>
          <a:p>
            <a:pPr lvl="1" fontAlgn="base"/>
            <a:endParaRPr lang="en-US" altLang="ko-KR" sz="2000" dirty="0"/>
          </a:p>
        </p:txBody>
      </p:sp>
      <p:pic>
        <p:nvPicPr>
          <p:cNvPr id="7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0015" y="3346085"/>
            <a:ext cx="5228212" cy="30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Node.js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올리기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89329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altLang="ko-KR" sz="2000" dirty="0" smtClean="0"/>
              <a:t>0</a:t>
            </a:r>
            <a:r>
              <a:rPr lang="en-US" altLang="ko-KR" sz="2000" dirty="0" smtClean="0"/>
              <a:t>. </a:t>
            </a:r>
            <a:r>
              <a:rPr lang="en-US" altLang="ko-KR" sz="2000" dirty="0" err="1" smtClean="0"/>
              <a:t>Heroku</a:t>
            </a:r>
            <a:endParaRPr lang="en-US" altLang="ko-KR" sz="2000" dirty="0" smtClean="0"/>
          </a:p>
          <a:p>
            <a:pPr lvl="1" fontAlgn="base"/>
            <a:endParaRPr lang="en-US" altLang="ko-KR" sz="2000" dirty="0"/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무료 </a:t>
            </a:r>
            <a:r>
              <a:rPr lang="en-US" altLang="ko-KR" sz="2000" dirty="0" smtClean="0"/>
              <a:t>Node.js </a:t>
            </a:r>
            <a:r>
              <a:rPr lang="ko-KR" altLang="en-US" sz="2000" dirty="0" err="1" smtClean="0"/>
              <a:t>호스팅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(Ruby </a:t>
            </a:r>
            <a:r>
              <a:rPr lang="ko-KR" altLang="en-US" sz="2000" dirty="0" smtClean="0"/>
              <a:t>나 </a:t>
            </a:r>
            <a:endParaRPr lang="en-US" altLang="ko-KR" sz="2000" dirty="0" smtClean="0"/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유료모델 있으나 </a:t>
            </a:r>
            <a:r>
              <a:rPr lang="ko-KR" altLang="en-US" sz="2000" dirty="0" err="1" smtClean="0"/>
              <a:t>테스트정도는</a:t>
            </a:r>
            <a:r>
              <a:rPr lang="ko-KR" altLang="en-US" sz="2000" dirty="0" smtClean="0"/>
              <a:t> 무료로 이용 가능</a:t>
            </a:r>
            <a:r>
              <a:rPr lang="en-US" altLang="ko-KR" sz="2000" dirty="0" smtClean="0"/>
              <a:t>. </a:t>
            </a:r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조금 느리다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아시아 </a:t>
            </a:r>
            <a:r>
              <a:rPr lang="ko-KR" altLang="en-US" sz="2000" dirty="0" err="1" smtClean="0"/>
              <a:t>리전</a:t>
            </a:r>
            <a:r>
              <a:rPr lang="ko-KR" altLang="en-US" sz="2000" dirty="0" smtClean="0"/>
              <a:t> 없음</a:t>
            </a:r>
            <a:r>
              <a:rPr lang="en-US" altLang="ko-KR" sz="2000" dirty="0" smtClean="0"/>
              <a:t>)</a:t>
            </a:r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이용자 없으면 </a:t>
            </a:r>
            <a:r>
              <a:rPr lang="en-US" altLang="ko-KR" sz="2000" dirty="0" smtClean="0"/>
              <a:t>Sleep </a:t>
            </a:r>
            <a:r>
              <a:rPr lang="ko-KR" altLang="en-US" sz="2000" dirty="0" smtClean="0"/>
              <a:t>모드 들어가고 다시 </a:t>
            </a:r>
            <a:r>
              <a:rPr lang="ko-KR" altLang="en-US" sz="2000" dirty="0" err="1" smtClean="0"/>
              <a:t>실행될때</a:t>
            </a:r>
            <a:r>
              <a:rPr lang="ko-KR" altLang="en-US" sz="2000" dirty="0" smtClean="0"/>
              <a:t> 시간이 걸림</a:t>
            </a:r>
            <a:endParaRPr lang="en-US" altLang="ko-KR" sz="2000" dirty="0" smtClean="0"/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무료는 하루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시간만 사용 가능함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이상 사용하려면 유료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54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Node.js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올리기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2775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r>
              <a:rPr lang="en-US" altLang="ko-KR" sz="2000" dirty="0" smtClean="0"/>
              <a:t>1. Create new app</a:t>
            </a:r>
            <a:endParaRPr lang="ko-KR" altLang="en-US" sz="2000" dirty="0"/>
          </a:p>
        </p:txBody>
      </p:sp>
      <p:pic>
        <p:nvPicPr>
          <p:cNvPr id="7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887" y="2095645"/>
            <a:ext cx="6206947" cy="3438940"/>
          </a:xfrm>
          <a:prstGeom prst="rect">
            <a:avLst/>
          </a:prstGeom>
        </p:spPr>
      </p:pic>
      <p:pic>
        <p:nvPicPr>
          <p:cNvPr id="10" name="내용 개체 틀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134" y="4330460"/>
            <a:ext cx="4655281" cy="2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Node.js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올리기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3866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r>
              <a:rPr lang="en-US" altLang="ko-KR" sz="2000" dirty="0"/>
              <a:t>2</a:t>
            </a:r>
            <a:r>
              <a:rPr lang="en-US" altLang="ko-KR" sz="2000" dirty="0" smtClean="0"/>
              <a:t>. Deploy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GitHub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연결</a:t>
            </a:r>
            <a:endParaRPr lang="ko-KR" altLang="en-US" sz="2000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5543" y="1888403"/>
            <a:ext cx="65306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Node.js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올리기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7549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r>
              <a:rPr lang="en-US" altLang="ko-KR" sz="2000" dirty="0" smtClean="0"/>
              <a:t>3</a:t>
            </a:r>
            <a:r>
              <a:rPr lang="en-US" altLang="ko-KR" sz="2000" dirty="0" smtClean="0"/>
              <a:t>. Deploy </a:t>
            </a:r>
            <a:r>
              <a:rPr lang="ko-KR" altLang="en-US" sz="2000" dirty="0" smtClean="0"/>
              <a:t>에서 수동 </a:t>
            </a:r>
            <a:r>
              <a:rPr lang="en-US" altLang="ko-KR" sz="2000" dirty="0" err="1" smtClean="0"/>
              <a:t>Depoly</a:t>
            </a:r>
            <a:r>
              <a:rPr lang="en-US" altLang="ko-KR" sz="2000" dirty="0" smtClean="0"/>
              <a:t> and Enable Automatic Deploys</a:t>
            </a:r>
            <a:endParaRPr lang="ko-KR" altLang="en-US" sz="20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452" y="2005642"/>
            <a:ext cx="749304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Node.js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올리기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75932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r>
              <a:rPr lang="en-US" altLang="ko-KR" sz="2000" dirty="0" smtClean="0"/>
              <a:t>4</a:t>
            </a:r>
            <a:r>
              <a:rPr lang="en-US" altLang="ko-KR" sz="2000" dirty="0" smtClean="0"/>
              <a:t>. Overview </a:t>
            </a:r>
            <a:r>
              <a:rPr lang="ko-KR" altLang="en-US" sz="2000" dirty="0" smtClean="0"/>
              <a:t>에서 확인 및 실행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Heroku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됨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포트번호되고</a:t>
            </a:r>
            <a:r>
              <a:rPr lang="en-US" altLang="ko-KR" sz="2000" dirty="0" smtClean="0"/>
              <a:t>, https </a:t>
            </a:r>
            <a:r>
              <a:rPr lang="ko-KR" altLang="en-US" sz="2000" dirty="0" smtClean="0"/>
              <a:t>로 동작된다</a:t>
            </a:r>
            <a:r>
              <a:rPr lang="en-US" altLang="ko-KR" sz="2000" dirty="0" smtClean="0"/>
              <a:t>.)</a:t>
            </a:r>
            <a:endParaRPr lang="ko-KR" altLang="en-US" sz="2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803" y="2196179"/>
            <a:ext cx="8229600" cy="41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A/S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영상파일 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스트리밍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더 쉬운 방법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hlinkClick r:id="rId3"/>
              </a:rPr>
              <a:t>https://webrtc.github.io/samples/src/content/capture/video-pc</a:t>
            </a:r>
            <a:r>
              <a:rPr lang="en-US" altLang="ko-KR" sz="1800" dirty="0" smtClean="0">
                <a:hlinkClick r:id="rId3"/>
              </a:rPr>
              <a:t>/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Stream from a video to a peer connection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31710" y="2467155"/>
            <a:ext cx="4672186" cy="417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Node.js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올리기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8289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r>
              <a:rPr lang="en-US" altLang="ko-KR" sz="2000" dirty="0" smtClean="0"/>
              <a:t>5. </a:t>
            </a:r>
            <a:r>
              <a:rPr lang="ko-KR" altLang="en-US" sz="2000" dirty="0" smtClean="0"/>
              <a:t>클라이언트를 </a:t>
            </a:r>
            <a:r>
              <a:rPr lang="en-US" altLang="ko-KR" sz="2000" dirty="0" err="1" smtClean="0"/>
              <a:t>GitHub</a:t>
            </a:r>
            <a:r>
              <a:rPr lang="en-US" altLang="ko-KR" sz="2000" dirty="0" smtClean="0"/>
              <a:t> Page </a:t>
            </a:r>
            <a:r>
              <a:rPr lang="ko-KR" altLang="en-US" sz="2000" dirty="0" smtClean="0"/>
              <a:t>에 올</a:t>
            </a:r>
            <a:r>
              <a:rPr lang="ko-KR" altLang="en-US" sz="2000" dirty="0" smtClean="0"/>
              <a:t>려서 </a:t>
            </a:r>
            <a:r>
              <a:rPr lang="en-US" altLang="ko-KR" sz="2000" dirty="0" smtClean="0"/>
              <a:t>Caller/</a:t>
            </a:r>
            <a:r>
              <a:rPr lang="en-US" altLang="ko-KR" sz="2000" dirty="0" err="1" smtClean="0"/>
              <a:t>Callee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로 테스트 </a:t>
            </a:r>
            <a:endParaRPr lang="en-US" altLang="ko-KR" sz="2000" dirty="0"/>
          </a:p>
          <a:p>
            <a:pPr lvl="1" fontAlgn="base"/>
            <a:r>
              <a:rPr lang="en-US" altLang="ko-KR" sz="2000" dirty="0" smtClean="0"/>
              <a:t>6. </a:t>
            </a:r>
            <a:r>
              <a:rPr lang="ko-KR" altLang="en-US" sz="2000" dirty="0" smtClean="0"/>
              <a:t>혹은 </a:t>
            </a:r>
            <a:r>
              <a:rPr lang="en-US" altLang="ko-KR" sz="2000" dirty="0" err="1" smtClean="0"/>
              <a:t>Heroku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Node.</a:t>
            </a:r>
            <a:r>
              <a:rPr lang="en-US" altLang="ko-KR" sz="2000" dirty="0" smtClean="0"/>
              <a:t>js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을 올려서 </a:t>
            </a:r>
            <a:r>
              <a:rPr lang="en-US" altLang="ko-KR" sz="2000" dirty="0" smtClean="0"/>
              <a:t>Caller/</a:t>
            </a:r>
            <a:r>
              <a:rPr lang="en-US" altLang="ko-KR" sz="2000" dirty="0" err="1" smtClean="0"/>
              <a:t>Callee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테스트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181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r>
              <a:rPr lang="en-US" altLang="ko-KR" sz="1400" dirty="0"/>
              <a:t>Node.js </a:t>
            </a:r>
            <a:r>
              <a:rPr lang="en-US" altLang="ko-KR" sz="1400" dirty="0" smtClean="0"/>
              <a:t>+ </a:t>
            </a:r>
            <a:r>
              <a:rPr lang="en-US" altLang="ko-KR" sz="1400" dirty="0" err="1" smtClean="0"/>
              <a:t>Websocket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이용한 </a:t>
            </a:r>
            <a:r>
              <a:rPr lang="en-US" altLang="ko-KR" sz="1400" dirty="0" err="1"/>
              <a:t>SignalServer</a:t>
            </a:r>
            <a:r>
              <a:rPr lang="en-US" altLang="ko-KR" sz="1400" dirty="0"/>
              <a:t> </a:t>
            </a:r>
            <a:r>
              <a:rPr lang="ko-KR" altLang="en-US" sz="1400" dirty="0"/>
              <a:t>기능 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Node.js </a:t>
            </a:r>
            <a:r>
              <a:rPr lang="ko-KR" altLang="en-US" sz="1400" dirty="0" smtClean="0"/>
              <a:t>환경 소개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Package.json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설명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Express </a:t>
            </a:r>
            <a:r>
              <a:rPr lang="ko-KR" altLang="en-US" sz="1400" dirty="0" err="1" smtClean="0"/>
              <a:t>웹프레임웍</a:t>
            </a:r>
            <a:r>
              <a:rPr lang="ko-KR" altLang="en-US" sz="1400" dirty="0" smtClean="0"/>
              <a:t> 소개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Websocket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소개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Websocket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SignalServer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제작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Websocket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Client </a:t>
            </a:r>
            <a:r>
              <a:rPr lang="ko-KR" altLang="en-US" sz="1400" dirty="0" smtClean="0"/>
              <a:t>제작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Heroku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소개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Heroku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올려서 테스트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개발환경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개발환경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800" dirty="0"/>
              <a:t>node.js </a:t>
            </a:r>
            <a:r>
              <a:rPr lang="ko-KR" altLang="en-US" sz="1800" dirty="0" smtClean="0"/>
              <a:t>설치 </a:t>
            </a:r>
            <a:r>
              <a:rPr lang="en-US" altLang="ko-KR" sz="1800" dirty="0" smtClean="0"/>
              <a:t>: </a:t>
            </a:r>
            <a:r>
              <a:rPr lang="en-US" altLang="ko-KR" sz="1800" dirty="0">
                <a:hlinkClick r:id="rId3"/>
              </a:rPr>
              <a:t>https://nodejs.org/en</a:t>
            </a:r>
            <a:r>
              <a:rPr lang="en-US" altLang="ko-KR" sz="1800" dirty="0" smtClean="0">
                <a:hlinkClick r:id="rId3"/>
              </a:rPr>
              <a:t>/</a:t>
            </a:r>
            <a:r>
              <a:rPr lang="en-US" altLang="ko-KR" sz="1800" dirty="0" smtClean="0"/>
              <a:t> </a:t>
            </a:r>
            <a:endParaRPr lang="en-US" altLang="ko-KR" sz="1800" dirty="0" smtClean="0"/>
          </a:p>
          <a:p>
            <a:pPr marL="228600" indent="-228600">
              <a:buAutoNum type="arabicPeriod"/>
            </a:pPr>
            <a:r>
              <a:rPr lang="en-US" altLang="ko-KR" sz="1800" dirty="0" smtClean="0"/>
              <a:t>NPM </a:t>
            </a:r>
            <a:r>
              <a:rPr lang="ko-KR" altLang="en-US" sz="1800" dirty="0" smtClean="0"/>
              <a:t>설치 </a:t>
            </a:r>
            <a:r>
              <a:rPr lang="en-US" altLang="ko-KR" sz="1800" dirty="0" smtClean="0"/>
              <a:t>(node.js </a:t>
            </a:r>
            <a:r>
              <a:rPr lang="ko-KR" altLang="en-US" sz="1800" dirty="0" err="1" smtClean="0"/>
              <a:t>설치시</a:t>
            </a:r>
            <a:r>
              <a:rPr lang="ko-KR" altLang="en-US" sz="1800" dirty="0" smtClean="0"/>
              <a:t> 자동설치</a:t>
            </a:r>
            <a:r>
              <a:rPr lang="en-US" altLang="ko-KR" sz="18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800" dirty="0" err="1" smtClean="0"/>
              <a:t>VisualStudio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Code </a:t>
            </a:r>
            <a:r>
              <a:rPr lang="ko-KR" altLang="en-US" sz="1800" dirty="0" smtClean="0"/>
              <a:t>설치 </a:t>
            </a:r>
            <a:r>
              <a:rPr lang="en-US" altLang="ko-KR" sz="1800" dirty="0" smtClean="0"/>
              <a:t>: </a:t>
            </a:r>
            <a:r>
              <a:rPr lang="en-US" altLang="ko-KR" sz="1800" dirty="0">
                <a:hlinkClick r:id="rId4"/>
              </a:rPr>
              <a:t>https://code.visualstudio.com</a:t>
            </a:r>
            <a:r>
              <a:rPr lang="en-US" altLang="ko-KR" sz="1800" dirty="0" smtClean="0">
                <a:hlinkClick r:id="rId4"/>
              </a:rPr>
              <a:t>/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 (</a:t>
            </a:r>
            <a:r>
              <a:rPr lang="ko-KR" altLang="en-US" sz="1800" dirty="0" smtClean="0"/>
              <a:t>이미 완료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pPr marL="228600" indent="-228600">
              <a:buAutoNum type="arabicPeriod"/>
            </a:pPr>
            <a:r>
              <a:rPr lang="en-US" altLang="ko-KR" sz="1800" dirty="0" smtClean="0"/>
              <a:t>Node </a:t>
            </a:r>
            <a:r>
              <a:rPr lang="ko-KR" altLang="en-US" sz="1800" dirty="0" smtClean="0"/>
              <a:t>프로젝트 생성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npm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init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  </a:t>
            </a:r>
            <a:r>
              <a:rPr lang="en-US" altLang="ko-KR" sz="1800" dirty="0" smtClean="0">
                <a:sym typeface="Wingdings" panose="05000000000000000000" pitchFamily="2" charset="2"/>
              </a:rPr>
              <a:t> </a:t>
            </a:r>
            <a:r>
              <a:rPr lang="en-US" altLang="ko-KR" sz="1800" dirty="0" err="1" smtClean="0">
                <a:sym typeface="Wingdings" panose="05000000000000000000" pitchFamily="2" charset="2"/>
              </a:rPr>
              <a:t>package.json</a:t>
            </a:r>
            <a:r>
              <a:rPr lang="en-US" altLang="ko-KR" sz="1800" dirty="0" smtClean="0"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sym typeface="Wingdings" panose="05000000000000000000" pitchFamily="2" charset="2"/>
              </a:rPr>
              <a:t>생성됨 </a:t>
            </a:r>
            <a:r>
              <a:rPr lang="en-US" altLang="ko-KR" sz="1800" dirty="0" smtClean="0"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sym typeface="Wingdings" panose="05000000000000000000" pitchFamily="2" charset="2"/>
              </a:rPr>
              <a:t>이미 존재하면 패스</a:t>
            </a:r>
            <a:r>
              <a:rPr lang="en-US" altLang="ko-KR" sz="1800" dirty="0" smtClean="0">
                <a:sym typeface="Wingdings" panose="05000000000000000000" pitchFamily="2" charset="2"/>
              </a:rPr>
              <a:t>)</a:t>
            </a:r>
            <a:endParaRPr lang="en-US" altLang="ko-KR" sz="1800" dirty="0" smtClean="0"/>
          </a:p>
          <a:p>
            <a:pPr marL="228600" indent="-228600">
              <a:buAutoNum type="arabicPeriod"/>
            </a:pPr>
            <a:r>
              <a:rPr lang="en-US" altLang="ko-KR" sz="1800" dirty="0" err="1" smtClean="0"/>
              <a:t>Node_modules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install</a:t>
            </a: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에 설정된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module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들이 설치된다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 Coding.</a:t>
            </a:r>
            <a:endParaRPr lang="en-US" altLang="ko-KR" sz="1800" dirty="0" smtClean="0"/>
          </a:p>
          <a:p>
            <a:pPr marL="228600" indent="-228600">
              <a:buAutoNum type="arabicPeriod"/>
            </a:pP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start  (or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run)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실행된다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ko-KR" altLang="en-US" sz="1400" dirty="0" smtClean="0"/>
              <a:t>확인한다</a:t>
            </a:r>
            <a:r>
              <a:rPr lang="en-US" altLang="ko-KR" sz="1400" dirty="0" smtClean="0"/>
              <a:t>. </a:t>
            </a:r>
          </a:p>
          <a:p>
            <a:pPr marL="400050" lvl="1" indent="0">
              <a:buNone/>
            </a:pP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</a:p>
          <a:p>
            <a:pPr marL="228600" indent="-228600">
              <a:buAutoNum type="arabicPeriod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42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/>
              <a:t>런타임 환경</a:t>
            </a:r>
            <a:r>
              <a:rPr lang="en-US" altLang="ko-KR" dirty="0"/>
              <a:t>.... 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V8 </a:t>
            </a:r>
            <a:r>
              <a:rPr lang="ko-KR" altLang="en-US" dirty="0"/>
              <a:t>엔진을 이용해서 자바스크립트를 브라우저가 아닌 </a:t>
            </a:r>
            <a:r>
              <a:rPr lang="ko-KR" altLang="en-US" dirty="0" err="1"/>
              <a:t>데스크탑</a:t>
            </a:r>
            <a:r>
              <a:rPr lang="ko-KR" altLang="en-US" dirty="0"/>
              <a:t> 커맨드라인에서 자바스크립트 프로그램을 돌릴 수 있게 해주는 자바스크립트 </a:t>
            </a:r>
            <a:r>
              <a:rPr lang="ko-KR" altLang="en-US" dirty="0" smtClean="0"/>
              <a:t>인터프리터를 포함한 </a:t>
            </a:r>
            <a:r>
              <a:rPr lang="ko-KR" altLang="en-US" dirty="0"/>
              <a:t>실행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보통 </a:t>
            </a:r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번들러를</a:t>
            </a:r>
            <a:r>
              <a:rPr lang="ko-KR" altLang="en-US" dirty="0" smtClean="0"/>
              <a:t> 이용해 여러 </a:t>
            </a:r>
            <a:r>
              <a:rPr lang="en-US" altLang="ko-KR" dirty="0" smtClean="0"/>
              <a:t>plug-in </a:t>
            </a:r>
            <a:r>
              <a:rPr lang="ko-KR" altLang="en-US" dirty="0" smtClean="0"/>
              <a:t>들과 같이 사용되어 </a:t>
            </a:r>
            <a:r>
              <a:rPr lang="en-US" altLang="ko-KR" dirty="0" smtClean="0"/>
              <a:t>Front-end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툴로 사용된다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Electron </a:t>
            </a:r>
            <a:r>
              <a:rPr lang="ko-KR" altLang="en-US" dirty="0" err="1" smtClean="0"/>
              <a:t>프레임웍으로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어플리케이션도 제작 가능하다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Express </a:t>
            </a:r>
            <a:r>
              <a:rPr lang="ko-KR" altLang="en-US" dirty="0" err="1" smtClean="0"/>
              <a:t>웹프레임웍으로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Back-end </a:t>
            </a:r>
            <a:r>
              <a:rPr lang="ko-KR" altLang="en-US" dirty="0" err="1" smtClean="0"/>
              <a:t>웹서버도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구현가능하다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11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NPM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node </a:t>
            </a:r>
            <a:r>
              <a:rPr lang="en-US" altLang="ko-KR" dirty="0"/>
              <a:t>package manager node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개발 </a:t>
            </a:r>
            <a:r>
              <a:rPr lang="ko-KR" altLang="en-US" dirty="0"/>
              <a:t>환경을 </a:t>
            </a:r>
            <a:r>
              <a:rPr lang="ko-KR" altLang="en-US" dirty="0" err="1"/>
              <a:t>구성할때</a:t>
            </a:r>
            <a:r>
              <a:rPr lang="ko-KR" altLang="en-US" dirty="0"/>
              <a:t> 여러 패키지들을 설치 및 관리하고 </a:t>
            </a:r>
            <a:r>
              <a:rPr lang="ko-KR" altLang="en-US" dirty="0" err="1"/>
              <a:t>버저닝한다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이 필요하다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76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3721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package.json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프로젝트에서 필요로 하는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npm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패키지들을 기록한 파일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당연히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json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형식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altLang="ko-KR" sz="1100" dirty="0" smtClean="0">
              <a:latin typeface="Consolas" panose="020B0609020204030204" pitchFamily="49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</a:rPr>
              <a:t>참고</a:t>
            </a:r>
            <a:r>
              <a:rPr lang="en-US" altLang="ko-KR" sz="1100" dirty="0" smtClean="0">
                <a:latin typeface="Consolas" panose="020B0609020204030204" pitchFamily="49" charset="0"/>
              </a:rPr>
              <a:t> : &lt;</a:t>
            </a:r>
            <a:r>
              <a:rPr lang="en-US" altLang="ko-KR" sz="1100" u="sng" dirty="0" smtClean="0">
                <a:latin typeface="Consolas" panose="020B0609020204030204" pitchFamily="49" charset="0"/>
              </a:rPr>
              <a:t>http</a:t>
            </a:r>
            <a:r>
              <a:rPr lang="en-US" altLang="ko-KR" sz="1100" u="sng" dirty="0">
                <a:latin typeface="Consolas" panose="020B0609020204030204" pitchFamily="49" charset="0"/>
              </a:rPr>
              <a:t>://programmingsummaries.tistory.com/385</a:t>
            </a:r>
            <a:r>
              <a:rPr lang="en-US" altLang="ko-KR" sz="1100" dirty="0">
                <a:latin typeface="Consolas" panose="020B0609020204030204" pitchFamily="49" charset="0"/>
              </a:rPr>
              <a:t>&gt;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기본정보 </a:t>
            </a:r>
            <a:endParaRPr lang="en-US" altLang="ko-KR" sz="1100" dirty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name </a:t>
            </a:r>
            <a:r>
              <a:rPr lang="en-US" altLang="ko-KR" sz="1100" dirty="0">
                <a:latin typeface="Consolas" panose="020B0609020204030204" pitchFamily="49" charset="0"/>
              </a:rPr>
              <a:t>: (</a:t>
            </a:r>
            <a:r>
              <a:rPr lang="ko-KR" altLang="en-US" sz="1100" dirty="0">
                <a:latin typeface="Consolas" panose="020B0609020204030204" pitchFamily="49" charset="0"/>
              </a:rPr>
              <a:t>필수</a:t>
            </a:r>
            <a:r>
              <a:rPr lang="en-US" altLang="ko-KR" sz="1100" dirty="0">
                <a:latin typeface="Consolas" panose="020B0609020204030204" pitchFamily="49" charset="0"/>
              </a:rPr>
              <a:t>) 214</a:t>
            </a:r>
            <a:r>
              <a:rPr lang="ko-KR" altLang="en-US" sz="1100" dirty="0">
                <a:latin typeface="Consolas" panose="020B0609020204030204" pitchFamily="49" charset="0"/>
              </a:rPr>
              <a:t>길이 제한 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  <a:r>
              <a:rPr lang="ko-KR" altLang="en-US" sz="1100" dirty="0">
                <a:latin typeface="Consolas" panose="020B0609020204030204" pitchFamily="49" charset="0"/>
              </a:rPr>
              <a:t>이나 </a:t>
            </a:r>
            <a:r>
              <a:rPr lang="en-US" altLang="ko-KR" sz="1100" dirty="0">
                <a:latin typeface="Consolas" panose="020B0609020204030204" pitchFamily="49" charset="0"/>
              </a:rPr>
              <a:t>_ </a:t>
            </a:r>
            <a:r>
              <a:rPr lang="ko-KR" altLang="en-US" sz="1100" dirty="0">
                <a:latin typeface="Consolas" panose="020B0609020204030204" pitchFamily="49" charset="0"/>
              </a:rPr>
              <a:t>시작 불가</a:t>
            </a:r>
            <a:r>
              <a:rPr lang="en-US" altLang="ko-KR" sz="1100" dirty="0">
                <a:latin typeface="Consolas" panose="020B0609020204030204" pitchFamily="49" charset="0"/>
              </a:rPr>
              <a:t>, </a:t>
            </a:r>
            <a:r>
              <a:rPr lang="ko-KR" altLang="en-US" sz="1100" dirty="0">
                <a:latin typeface="Consolas" panose="020B0609020204030204" pitchFamily="49" charset="0"/>
              </a:rPr>
              <a:t>대문자 불가</a:t>
            </a:r>
            <a:r>
              <a:rPr lang="en-US" altLang="ko-KR" sz="1100" dirty="0">
                <a:latin typeface="Consolas" panose="020B0609020204030204" pitchFamily="49" charset="0"/>
              </a:rPr>
              <a:t>, URL </a:t>
            </a:r>
            <a:r>
              <a:rPr lang="ko-KR" altLang="en-US" sz="1100" dirty="0">
                <a:latin typeface="Consolas" panose="020B0609020204030204" pitchFamily="49" charset="0"/>
              </a:rPr>
              <a:t>과 </a:t>
            </a:r>
            <a:r>
              <a:rPr lang="ko-KR" altLang="en-US" sz="1100" dirty="0" err="1">
                <a:latin typeface="Consolas" panose="020B0609020204030204" pitchFamily="49" charset="0"/>
              </a:rPr>
              <a:t>폴더명으로</a:t>
            </a:r>
            <a:r>
              <a:rPr lang="ko-KR" altLang="en-US" sz="1100" dirty="0">
                <a:latin typeface="Consolas" panose="020B0609020204030204" pitchFamily="49" charset="0"/>
              </a:rPr>
              <a:t> 사용됨으로 불가문자 </a:t>
            </a:r>
            <a:r>
              <a:rPr lang="ko-KR" altLang="en-US" sz="1100" dirty="0" smtClean="0">
                <a:latin typeface="Consolas" panose="020B0609020204030204" pitchFamily="49" charset="0"/>
              </a:rPr>
              <a:t>불가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version </a:t>
            </a:r>
            <a:r>
              <a:rPr lang="en-US" altLang="ko-KR" sz="1100" dirty="0">
                <a:latin typeface="Consolas" panose="020B0609020204030204" pitchFamily="49" charset="0"/>
              </a:rPr>
              <a:t>: (</a:t>
            </a:r>
            <a:r>
              <a:rPr lang="ko-KR" altLang="en-US" sz="1100" dirty="0">
                <a:latin typeface="Consolas" panose="020B0609020204030204" pitchFamily="49" charset="0"/>
              </a:rPr>
              <a:t>필수</a:t>
            </a:r>
            <a:r>
              <a:rPr lang="en-US" altLang="ko-KR" sz="1100" dirty="0">
                <a:latin typeface="Consolas" panose="020B0609020204030204" pitchFamily="49" charset="0"/>
              </a:rPr>
              <a:t>) </a:t>
            </a:r>
            <a:r>
              <a:rPr lang="ko-KR" altLang="en-US" sz="1100" dirty="0">
                <a:latin typeface="Consolas" panose="020B0609020204030204" pitchFamily="49" charset="0"/>
              </a:rPr>
              <a:t>메이저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  <a:r>
              <a:rPr lang="ko-KR" altLang="en-US" sz="1100" dirty="0">
                <a:latin typeface="Consolas" panose="020B0609020204030204" pitchFamily="49" charset="0"/>
              </a:rPr>
              <a:t>마이너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  <a:r>
              <a:rPr lang="ko-KR" altLang="en-US" sz="1100" dirty="0">
                <a:latin typeface="Consolas" panose="020B0609020204030204" pitchFamily="49" charset="0"/>
              </a:rPr>
              <a:t>패치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Description</a:t>
            </a:r>
          </a:p>
          <a:p>
            <a:pPr marL="628650" lvl="1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Keywords</a:t>
            </a:r>
          </a:p>
          <a:p>
            <a:pPr marL="628650" lvl="1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100" dirty="0">
                <a:latin typeface="Consolas" panose="020B0609020204030204" pitchFamily="49" charset="0"/>
              </a:rPr>
              <a:t>: </a:t>
            </a:r>
            <a:r>
              <a:rPr lang="ko-KR" altLang="en-US" sz="1100" dirty="0">
                <a:latin typeface="Consolas" panose="020B0609020204030204" pitchFamily="49" charset="0"/>
              </a:rPr>
              <a:t>패키지 공개 </a:t>
            </a:r>
            <a:r>
              <a:rPr lang="ko-KR" altLang="en-US" sz="1100" dirty="0" smtClean="0">
                <a:latin typeface="Consolas" panose="020B0609020204030204" pitchFamily="49" charset="0"/>
              </a:rPr>
              <a:t>여부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Author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script </a:t>
            </a:r>
            <a:r>
              <a:rPr lang="en-US" altLang="ko-KR" sz="1100" dirty="0">
                <a:latin typeface="Consolas" panose="020B0609020204030204" pitchFamily="49" charset="0"/>
              </a:rPr>
              <a:t>: </a:t>
            </a:r>
            <a:r>
              <a:rPr lang="ko-KR" altLang="en-US" sz="1100" dirty="0">
                <a:latin typeface="Consolas" panose="020B0609020204030204" pitchFamily="49" charset="0"/>
              </a:rPr>
              <a:t>실제 실행될 </a:t>
            </a:r>
            <a:r>
              <a:rPr lang="ko-KR" altLang="en-US" sz="1100" dirty="0" smtClean="0">
                <a:latin typeface="Consolas" panose="020B0609020204030204" pitchFamily="49" charset="0"/>
              </a:rPr>
              <a:t>스크립트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보통 </a:t>
            </a:r>
            <a:r>
              <a:rPr lang="en-US" altLang="ko-KR" sz="1100" dirty="0" smtClean="0">
                <a:latin typeface="Consolas" panose="020B0609020204030204" pitchFamily="49" charset="0"/>
              </a:rPr>
              <a:t>start, run,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dev</a:t>
            </a:r>
            <a:r>
              <a:rPr lang="en-US" altLang="ko-KR" sz="1100" dirty="0">
                <a:latin typeface="Consolas" panose="020B0609020204030204" pitchFamily="49" charset="0"/>
              </a:rPr>
              <a:t>, build, test, </a:t>
            </a:r>
            <a:r>
              <a:rPr lang="ko-KR" altLang="en-US" sz="1100" dirty="0">
                <a:latin typeface="Consolas" panose="020B0609020204030204" pitchFamily="49" charset="0"/>
              </a:rPr>
              <a:t>등등이 있으며</a:t>
            </a:r>
            <a:r>
              <a:rPr lang="en-US" altLang="ko-KR" sz="1100" dirty="0" smtClean="0">
                <a:latin typeface="Consolas" panose="020B0609020204030204" pitchFamily="49" charset="0"/>
              </a:rPr>
              <a:t>,</a:t>
            </a:r>
          </a:p>
          <a:p>
            <a:pPr marL="628650" lvl="1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start or run </a:t>
            </a:r>
            <a:r>
              <a:rPr lang="ko-KR" altLang="en-US" sz="1100" dirty="0" smtClean="0">
                <a:latin typeface="Consolas" panose="020B0609020204030204" pitchFamily="49" charset="0"/>
              </a:rPr>
              <a:t>식으로 </a:t>
            </a:r>
            <a:r>
              <a:rPr lang="ko-KR" altLang="en-US" sz="1100" dirty="0">
                <a:latin typeface="Consolas" panose="020B0609020204030204" pitchFamily="49" charset="0"/>
              </a:rPr>
              <a:t>실행한다</a:t>
            </a:r>
            <a:r>
              <a:rPr lang="en-US" altLang="ko-KR" sz="1100" dirty="0">
                <a:latin typeface="Consolas" panose="020B0609020204030204" pitchFamily="49" charset="0"/>
              </a:rPr>
              <a:t>.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engines </a:t>
            </a:r>
            <a:r>
              <a:rPr lang="en-US" altLang="ko-KR" sz="1100" dirty="0">
                <a:latin typeface="Consolas" panose="020B0609020204030204" pitchFamily="49" charset="0"/>
              </a:rPr>
              <a:t>: node </a:t>
            </a:r>
            <a:r>
              <a:rPr lang="ko-KR" altLang="en-US" sz="1100" dirty="0">
                <a:latin typeface="Consolas" panose="020B0609020204030204" pitchFamily="49" charset="0"/>
              </a:rPr>
              <a:t>나 </a:t>
            </a:r>
            <a:r>
              <a:rPr lang="en-US" altLang="ko-KR" sz="1100" dirty="0" err="1">
                <a:latin typeface="Consolas" panose="020B0609020204030204" pitchFamily="49" charset="0"/>
              </a:rPr>
              <a:t>npm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버전 </a:t>
            </a:r>
            <a:r>
              <a:rPr lang="ko-KR" altLang="en-US" sz="1100" dirty="0" smtClean="0">
                <a:latin typeface="Consolas" panose="020B0609020204030204" pitchFamily="49" charset="0"/>
              </a:rPr>
              <a:t>명시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main : </a:t>
            </a:r>
            <a:r>
              <a:rPr lang="en-US" altLang="ko-KR" sz="1100" dirty="0"/>
              <a:t>"app.js</a:t>
            </a:r>
            <a:r>
              <a:rPr lang="en-US" altLang="ko-KR" sz="1100" dirty="0" smtClean="0"/>
              <a:t>",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repository</a:t>
            </a:r>
          </a:p>
          <a:p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Dependencies</a:t>
            </a:r>
          </a:p>
          <a:p>
            <a:pPr marL="628650" lvl="1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일반적인 환경의 의존성</a:t>
            </a:r>
            <a:r>
              <a:rPr lang="en-US" altLang="ko-KR" sz="1100" dirty="0" smtClean="0">
                <a:latin typeface="Consolas" panose="020B0609020204030204" pitchFamily="49" charset="0"/>
              </a:rPr>
              <a:t>(</a:t>
            </a:r>
            <a:r>
              <a:rPr lang="ko-KR" altLang="en-US" sz="1100" dirty="0" smtClean="0">
                <a:latin typeface="Consolas" panose="020B0609020204030204" pitchFamily="49" charset="0"/>
              </a:rPr>
              <a:t>의존모듈</a:t>
            </a:r>
            <a:r>
              <a:rPr lang="en-US" altLang="ko-KR" sz="1100" dirty="0" smtClean="0">
                <a:latin typeface="Consolas" panose="020B0609020204030204" pitchFamily="49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devDependencies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개발환경의 의존성</a:t>
            </a:r>
            <a:r>
              <a:rPr lang="en-US" altLang="ko-KR" sz="1100" dirty="0" smtClean="0">
                <a:latin typeface="Consolas" panose="020B0609020204030204" pitchFamily="49" charset="0"/>
              </a:rPr>
              <a:t>(</a:t>
            </a:r>
            <a:r>
              <a:rPr lang="ko-KR" altLang="en-US" sz="1100" dirty="0" smtClean="0">
                <a:latin typeface="Consolas" panose="020B0609020204030204" pitchFamily="49" charset="0"/>
              </a:rPr>
              <a:t>의존모듈</a:t>
            </a:r>
            <a:r>
              <a:rPr lang="en-US" altLang="ko-KR" sz="1100" dirty="0" smtClean="0">
                <a:latin typeface="Consolas" panose="020B0609020204030204" pitchFamily="49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peerDependencies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내가 </a:t>
            </a:r>
            <a:r>
              <a:rPr lang="ko-KR" altLang="en-US" sz="1100" dirty="0">
                <a:latin typeface="Consolas" panose="020B0609020204030204" pitchFamily="49" charset="0"/>
              </a:rPr>
              <a:t>만든 모듈과 사용될 수 있는 환경</a:t>
            </a:r>
            <a:r>
              <a:rPr lang="en-US" altLang="ko-KR" sz="1100" dirty="0">
                <a:latin typeface="Consolas" panose="020B0609020204030204" pitchFamily="49" charset="0"/>
              </a:rPr>
              <a:t>.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bundledDependencies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optionalDependencies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version </a:t>
            </a:r>
            <a:r>
              <a:rPr lang="en-US" altLang="ko-KR" sz="1100" dirty="0">
                <a:latin typeface="Consolas" panose="020B0609020204030204" pitchFamily="49" charset="0"/>
              </a:rPr>
              <a:t>: </a:t>
            </a:r>
            <a:r>
              <a:rPr lang="ko-KR" altLang="en-US" sz="1100" dirty="0" smtClean="0">
                <a:latin typeface="Consolas" panose="020B0609020204030204" pitchFamily="49" charset="0"/>
              </a:rPr>
              <a:t>일치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\&gt;</a:t>
            </a:r>
            <a:r>
              <a:rPr lang="en-US" altLang="ko-KR" sz="1100" dirty="0">
                <a:latin typeface="Consolas" panose="020B0609020204030204" pitchFamily="49" charset="0"/>
              </a:rPr>
              <a:t>version : </a:t>
            </a:r>
            <a:r>
              <a:rPr lang="ko-KR" altLang="en-US" sz="1100" dirty="0" err="1">
                <a:latin typeface="Consolas" panose="020B0609020204030204" pitchFamily="49" charset="0"/>
              </a:rPr>
              <a:t>높아야함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\&gt;=version 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&lt;version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&lt;=version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~version : </a:t>
            </a:r>
            <a:r>
              <a:rPr lang="ko-KR" altLang="en-US" sz="1100" dirty="0" err="1">
                <a:latin typeface="Consolas" panose="020B0609020204030204" pitchFamily="49" charset="0"/>
              </a:rPr>
              <a:t>근사한버전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^version : </a:t>
            </a:r>
            <a:r>
              <a:rPr lang="ko-KR" altLang="en-US" sz="1100" dirty="0">
                <a:latin typeface="Consolas" panose="020B0609020204030204" pitchFamily="49" charset="0"/>
              </a:rPr>
              <a:t>호환되는 버전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\*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: </a:t>
            </a:r>
            <a:r>
              <a:rPr lang="ko-KR" altLang="en-US" sz="1100" dirty="0" err="1">
                <a:latin typeface="Consolas" panose="020B0609020204030204" pitchFamily="49" charset="0"/>
              </a:rPr>
              <a:t>모든버전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"" : </a:t>
            </a:r>
            <a:r>
              <a:rPr lang="ko-KR" altLang="en-US" sz="1100" dirty="0" err="1">
                <a:latin typeface="Consolas" panose="020B0609020204030204" pitchFamily="49" charset="0"/>
              </a:rPr>
              <a:t>모든버전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x : </a:t>
            </a:r>
            <a:r>
              <a:rPr lang="ko-KR" altLang="en-US" sz="1100" dirty="0">
                <a:latin typeface="Consolas" panose="020B0609020204030204" pitchFamily="49" charset="0"/>
              </a:rPr>
              <a:t>무시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latest : </a:t>
            </a:r>
            <a:r>
              <a:rPr lang="ko-KR" altLang="en-US" sz="1100" dirty="0" err="1">
                <a:latin typeface="Consolas" panose="020B0609020204030204" pitchFamily="49" charset="0"/>
              </a:rPr>
              <a:t>마지막버전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version1-version2 : &gt;=version1 and &lt;=version2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||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등등</a:t>
            </a:r>
            <a:r>
              <a:rPr lang="en-US" altLang="ko-KR" sz="1100" dirty="0" smtClean="0">
                <a:latin typeface="Consolas" panose="020B0609020204030204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20578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86218"/>
            <a:ext cx="91440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명령어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&lt;command&gt;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</a:rPr>
              <a:t>help</a:t>
            </a:r>
          </a:p>
          <a:p>
            <a:pPr marL="628650" lvl="1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init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package.json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ko-KR" altLang="en-US" sz="1100" dirty="0" smtClean="0">
                <a:latin typeface="Consolas" panose="020B0609020204030204" pitchFamily="49" charset="0"/>
              </a:rPr>
              <a:t>생성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install(uninstall) &lt;</a:t>
            </a:r>
            <a:r>
              <a:rPr lang="en-US" altLang="ko-KR" sz="1100" dirty="0" err="1">
                <a:latin typeface="Consolas" panose="020B0609020204030204" pitchFamily="49" charset="0"/>
              </a:rPr>
              <a:t>packagename@version</a:t>
            </a:r>
            <a:r>
              <a:rPr lang="en-US" altLang="ko-KR" sz="1100" dirty="0" smtClean="0">
                <a:latin typeface="Consolas" panose="020B0609020204030204" pitchFamily="49" charset="0"/>
              </a:rPr>
              <a:t>&gt;</a:t>
            </a:r>
          </a:p>
          <a:p>
            <a:pPr marL="1085850" lvl="2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패키지 </a:t>
            </a:r>
            <a:r>
              <a:rPr lang="ko-KR" altLang="en-US" sz="1100" dirty="0">
                <a:latin typeface="Consolas" panose="020B0609020204030204" pitchFamily="49" charset="0"/>
              </a:rPr>
              <a:t>설치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packagename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있으면 설치된다</a:t>
            </a:r>
            <a:r>
              <a:rPr lang="en-US" altLang="ko-KR" sz="1100" dirty="0">
                <a:latin typeface="Consolas" panose="020B0609020204030204" pitchFamily="49" charset="0"/>
              </a:rPr>
              <a:t>.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packagename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없다면 </a:t>
            </a:r>
            <a:r>
              <a:rPr lang="en-US" altLang="ko-KR" sz="1100" dirty="0" err="1">
                <a:latin typeface="Consolas" panose="020B0609020204030204" pitchFamily="49" charset="0"/>
              </a:rPr>
              <a:t>package.json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안의 패키지들이 설치되고 환경이 </a:t>
            </a:r>
            <a:r>
              <a:rPr lang="ko-KR" altLang="en-US" sz="1100" dirty="0" smtClean="0">
                <a:latin typeface="Consolas" panose="020B0609020204030204" pitchFamily="49" charset="0"/>
              </a:rPr>
              <a:t>만들어진다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-</a:t>
            </a:r>
            <a:r>
              <a:rPr lang="en-US" altLang="ko-KR" sz="1100" dirty="0">
                <a:latin typeface="Consolas" panose="020B0609020204030204" pitchFamily="49" charset="0"/>
              </a:rPr>
              <a:t>g </a:t>
            </a:r>
            <a:r>
              <a:rPr lang="ko-KR" altLang="en-US" sz="1100" dirty="0">
                <a:latin typeface="Consolas" panose="020B0609020204030204" pitchFamily="49" charset="0"/>
              </a:rPr>
              <a:t>옵션으로 전역으로 </a:t>
            </a:r>
            <a:r>
              <a:rPr lang="ko-KR" altLang="en-US" sz="1100" dirty="0" err="1">
                <a:latin typeface="Consolas" panose="020B0609020204030204" pitchFamily="49" charset="0"/>
              </a:rPr>
              <a:t>설치가능하다</a:t>
            </a:r>
            <a:r>
              <a:rPr lang="en-US" altLang="ko-KR" sz="1100" dirty="0">
                <a:latin typeface="Consolas" panose="020B0609020204030204" pitchFamily="49" charset="0"/>
              </a:rPr>
              <a:t>.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--</a:t>
            </a:r>
            <a:r>
              <a:rPr lang="en-US" altLang="ko-KR" sz="1100" dirty="0">
                <a:latin typeface="Consolas" panose="020B0609020204030204" pitchFamily="49" charset="0"/>
              </a:rPr>
              <a:t>save (--save-</a:t>
            </a:r>
            <a:r>
              <a:rPr lang="en-US" altLang="ko-KR" sz="1100" dirty="0" err="1">
                <a:latin typeface="Consolas" panose="020B0609020204030204" pitchFamily="49" charset="0"/>
              </a:rPr>
              <a:t>dev</a:t>
            </a:r>
            <a:r>
              <a:rPr lang="en-US" altLang="ko-KR" sz="1100" dirty="0">
                <a:latin typeface="Consolas" panose="020B0609020204030204" pitchFamily="49" charset="0"/>
              </a:rPr>
              <a:t>) </a:t>
            </a:r>
            <a:r>
              <a:rPr lang="ko-KR" altLang="en-US" sz="1100" dirty="0">
                <a:latin typeface="Consolas" panose="020B0609020204030204" pitchFamily="49" charset="0"/>
              </a:rPr>
              <a:t>옵션으로 </a:t>
            </a:r>
            <a:r>
              <a:rPr lang="en-US" altLang="ko-KR" sz="1100" dirty="0" err="1">
                <a:latin typeface="Consolas" panose="020B0609020204030204" pitchFamily="49" charset="0"/>
              </a:rPr>
              <a:t>package.json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에 설치 후 추가 가능하다</a:t>
            </a:r>
            <a:r>
              <a:rPr lang="en-US" altLang="ko-KR" sz="1100" dirty="0">
                <a:latin typeface="Consolas" panose="020B0609020204030204" pitchFamily="49" charset="0"/>
              </a:rPr>
              <a:t>.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update</a:t>
            </a:r>
          </a:p>
          <a:p>
            <a:pPr marL="1085850" lvl="2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패키지 업데이트</a:t>
            </a:r>
            <a:endParaRPr lang="en-US" altLang="ko-KR" sz="1100" dirty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dedupe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085850" lvl="2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중복 </a:t>
            </a:r>
            <a:r>
              <a:rPr lang="ko-KR" altLang="en-US" sz="1100" dirty="0">
                <a:latin typeface="Consolas" panose="020B0609020204030204" pitchFamily="49" charset="0"/>
              </a:rPr>
              <a:t>패키지 </a:t>
            </a:r>
            <a:r>
              <a:rPr lang="ko-KR" altLang="en-US" sz="1100" dirty="0" smtClean="0">
                <a:latin typeface="Consolas" panose="020B0609020204030204" pitchFamily="49" charset="0"/>
              </a:rPr>
              <a:t>정리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package script </a:t>
            </a:r>
            <a:r>
              <a:rPr lang="ko-KR" altLang="en-US" sz="1100" dirty="0" smtClean="0">
                <a:latin typeface="Consolas" panose="020B0609020204030204" pitchFamily="49" charset="0"/>
              </a:rPr>
              <a:t>실행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start</a:t>
            </a:r>
          </a:p>
          <a:p>
            <a:pPr marL="1085850" lvl="2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test</a:t>
            </a:r>
            <a:r>
              <a:rPr lang="en-US" altLang="ko-KR" sz="1100" dirty="0" smtClean="0">
                <a:latin typeface="Consolas" panose="020B0609020204030204" pitchFamily="49" charset="0"/>
              </a:rPr>
              <a:t>;</a:t>
            </a:r>
          </a:p>
          <a:p>
            <a:pPr marL="1085850" lvl="2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run &lt;</a:t>
            </a:r>
            <a:r>
              <a:rPr lang="en-US" altLang="ko-KR" sz="1100" dirty="0" err="1">
                <a:latin typeface="Consolas" panose="020B0609020204030204" pitchFamily="49" charset="0"/>
              </a:rPr>
              <a:t>cmd</a:t>
            </a:r>
            <a:r>
              <a:rPr lang="en-US" altLang="ko-KR" sz="1100" dirty="0" smtClean="0">
                <a:latin typeface="Consolas" panose="020B0609020204030204" pitchFamily="49" charset="0"/>
              </a:rPr>
              <a:t>&gt;</a:t>
            </a:r>
          </a:p>
          <a:p>
            <a:pPr marL="1085850" lvl="2" indent="-171450">
              <a:buFontTx/>
              <a:buChar char="-"/>
            </a:pPr>
            <a:endParaRPr lang="en-US" altLang="ko-KR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7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4550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Express </a:t>
            </a:r>
            <a:r>
              <a:rPr lang="ko-KR" altLang="en-US" sz="800" b="1" dirty="0"/>
              <a:t>와 </a:t>
            </a:r>
            <a:r>
              <a:rPr lang="en-US" altLang="ko-KR" sz="800" b="1" dirty="0"/>
              <a:t>Express-generator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/>
              <a:t>Express </a:t>
            </a:r>
            <a:r>
              <a:rPr lang="ko-KR" altLang="en-US" sz="4000" b="1" dirty="0" smtClean="0"/>
              <a:t>와 </a:t>
            </a:r>
            <a:r>
              <a:rPr lang="en-US" altLang="ko-KR" sz="4000" b="1" dirty="0" smtClean="0"/>
              <a:t>Express-generator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4803" y="2980417"/>
            <a:ext cx="7942435" cy="1591411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4FBF4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ko-KR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npm install </a:t>
            </a:r>
            <a:r>
              <a:rPr lang="ko-KR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express </a:t>
            </a:r>
            <a:r>
              <a:rPr lang="ko-KR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-g</a:t>
            </a:r>
            <a:r>
              <a:rPr lang="ko-KR" altLang="ko-KR" sz="300" dirty="0"/>
              <a:t> </a:t>
            </a:r>
            <a:endParaRPr lang="en-US" altLang="ko-KR" sz="3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4FBF4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FBF40"/>
                </a:solidFill>
                <a:effectLst/>
                <a:latin typeface="Consolas" panose="020B0609020204030204" pitchFamily="49" charset="0"/>
              </a:rPr>
              <a:t>npm install express-generator -g</a:t>
            </a:r>
            <a:r>
              <a:rPr kumimoji="0" lang="ko-KR" altLang="ko-KR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00" dirty="0" smtClean="0">
                <a:latin typeface="Arial" panose="020B0604020202020204" pitchFamily="34" charset="0"/>
              </a:rPr>
              <a:t> </a:t>
            </a:r>
            <a:endParaRPr lang="en-US" altLang="ko-KR" sz="3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&gt; </a:t>
            </a:r>
            <a:r>
              <a:rPr lang="ko-KR" altLang="en-US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express svr-express</a:t>
            </a:r>
            <a:endParaRPr lang="en-US" altLang="ko-KR" sz="1000" dirty="0" smtClean="0">
              <a:solidFill>
                <a:srgbClr val="4FBF4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4FBF4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 &gt; cd .\</a:t>
            </a:r>
            <a:r>
              <a:rPr lang="en-US" altLang="ko-KR" sz="1000" dirty="0" err="1">
                <a:solidFill>
                  <a:srgbClr val="4FBF40"/>
                </a:solidFill>
                <a:latin typeface="Consolas" panose="020B0609020204030204" pitchFamily="49" charset="0"/>
              </a:rPr>
              <a:t>svr</a:t>
            </a: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-express\ </a:t>
            </a:r>
            <a:endParaRPr lang="en-US" altLang="ko-KR" sz="1000" dirty="0" smtClean="0">
              <a:solidFill>
                <a:srgbClr val="4FBF4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000" dirty="0" err="1" smtClean="0">
                <a:solidFill>
                  <a:srgbClr val="4FBF40"/>
                </a:solidFill>
                <a:latin typeface="Consolas" panose="020B0609020204030204" pitchFamily="49" charset="0"/>
              </a:rPr>
              <a:t>npm</a:t>
            </a: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 install </a:t>
            </a:r>
            <a:endParaRPr lang="en-US" altLang="ko-KR" sz="1000" dirty="0" smtClean="0">
              <a:solidFill>
                <a:srgbClr val="4FBF4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 </a:t>
            </a:r>
            <a:endParaRPr lang="en-US" altLang="ko-KR" sz="1000" dirty="0" smtClean="0">
              <a:solidFill>
                <a:srgbClr val="4FBF4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000" dirty="0" err="1" smtClean="0">
                <a:solidFill>
                  <a:srgbClr val="4FBF40"/>
                </a:solidFill>
                <a:latin typeface="Consolas" panose="020B0609020204030204" pitchFamily="49" charset="0"/>
              </a:rPr>
              <a:t>npm</a:t>
            </a:r>
            <a:r>
              <a:rPr lang="en-US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 start</a:t>
            </a:r>
            <a:endParaRPr lang="ko-KR" altLang="en-US" sz="1000" dirty="0">
              <a:solidFill>
                <a:srgbClr val="4FBF4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959" y="1680524"/>
            <a:ext cx="57870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Express : Node.js </a:t>
            </a:r>
            <a:r>
              <a:rPr lang="ko-KR" altLang="en-US" b="1" dirty="0" smtClean="0"/>
              <a:t>의 대표적인 </a:t>
            </a:r>
            <a:r>
              <a:rPr lang="ko-KR" altLang="en-US" b="1" dirty="0" err="1" smtClean="0"/>
              <a:t>웹프레임워크</a:t>
            </a:r>
            <a:endParaRPr lang="en-US" altLang="ko-KR" b="1" dirty="0" smtClean="0"/>
          </a:p>
          <a:p>
            <a:r>
              <a:rPr lang="en-US" altLang="ko-KR" b="1" dirty="0" smtClean="0"/>
              <a:t>Express-generator : Express </a:t>
            </a:r>
            <a:r>
              <a:rPr lang="ko-KR" altLang="en-US" b="1" dirty="0" smtClean="0"/>
              <a:t>보일러 플레이트 </a:t>
            </a:r>
            <a:r>
              <a:rPr lang="ko-KR" altLang="en-US" b="1" dirty="0" err="1" smtClean="0"/>
              <a:t>생성기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9099</TotalTime>
  <Words>717</Words>
  <Application>Microsoft Office PowerPoint</Application>
  <PresentationFormat>화면 슬라이드 쇼(4:3)</PresentationFormat>
  <Paragraphs>297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</vt:lpstr>
      <vt:lpstr>맑은 고딕</vt:lpstr>
      <vt:lpstr>Wingdings</vt:lpstr>
      <vt:lpstr>Arial</vt:lpstr>
      <vt:lpstr>Consolas</vt:lpstr>
      <vt:lpstr>Office 테마</vt:lpstr>
      <vt:lpstr>    WebRTC 를 이용한 양방향 화상 통신 프론트앤드 개발  및 시그널서버개발 - #5 </vt:lpstr>
      <vt:lpstr>영상파일 스트리밍 – 더 쉬운 방법</vt:lpstr>
      <vt:lpstr>강의소개</vt:lpstr>
      <vt:lpstr>개발환경</vt:lpstr>
      <vt:lpstr>Node.js</vt:lpstr>
      <vt:lpstr>NPM</vt:lpstr>
      <vt:lpstr>PowerPoint 프레젠테이션</vt:lpstr>
      <vt:lpstr>PowerPoint 프레젠테이션</vt:lpstr>
      <vt:lpstr>Express 와 Express-generator</vt:lpstr>
      <vt:lpstr>WebSocket 과 Express-ws</vt:lpstr>
      <vt:lpstr>PowerPoint 프레젠테이션</vt:lpstr>
      <vt:lpstr>클라이언트 수정 – websocket 만들기</vt:lpstr>
      <vt:lpstr>클라이언트 수정 – websocket 연결</vt:lpstr>
      <vt:lpstr>실행</vt:lpstr>
      <vt:lpstr>Heroku 에 Node.js 올리기</vt:lpstr>
      <vt:lpstr>Heroku 에 Node.js 올리기</vt:lpstr>
      <vt:lpstr>Heroku 에 Node.js 올리기</vt:lpstr>
      <vt:lpstr>Heroku 에 Node.js 올리기</vt:lpstr>
      <vt:lpstr>Heroku 에 Node.js 올리기</vt:lpstr>
      <vt:lpstr>Heroku 에 Node.js 올리기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703</cp:revision>
  <cp:lastPrinted>2015-07-01T03:29:24Z</cp:lastPrinted>
  <dcterms:created xsi:type="dcterms:W3CDTF">2011-08-24T01:05:33Z</dcterms:created>
  <dcterms:modified xsi:type="dcterms:W3CDTF">2018-01-09T10:48:48Z</dcterms:modified>
</cp:coreProperties>
</file>