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2"/>
  </p:notesMasterIdLst>
  <p:handoutMasterIdLst>
    <p:handoutMasterId r:id="rId43"/>
  </p:handoutMasterIdLst>
  <p:sldIdLst>
    <p:sldId id="257" r:id="rId2"/>
    <p:sldId id="331" r:id="rId3"/>
    <p:sldId id="352" r:id="rId4"/>
    <p:sldId id="343" r:id="rId5"/>
    <p:sldId id="349" r:id="rId6"/>
    <p:sldId id="377" r:id="rId7"/>
    <p:sldId id="365" r:id="rId8"/>
    <p:sldId id="366" r:id="rId9"/>
    <p:sldId id="367" r:id="rId10"/>
    <p:sldId id="368" r:id="rId11"/>
    <p:sldId id="369" r:id="rId12"/>
    <p:sldId id="371" r:id="rId13"/>
    <p:sldId id="370" r:id="rId14"/>
    <p:sldId id="372" r:id="rId15"/>
    <p:sldId id="350" r:id="rId16"/>
    <p:sldId id="375" r:id="rId17"/>
    <p:sldId id="378" r:id="rId18"/>
    <p:sldId id="351" r:id="rId19"/>
    <p:sldId id="379" r:id="rId20"/>
    <p:sldId id="380" r:id="rId21"/>
    <p:sldId id="381" r:id="rId22"/>
    <p:sldId id="382" r:id="rId23"/>
    <p:sldId id="356" r:id="rId24"/>
    <p:sldId id="338" r:id="rId25"/>
    <p:sldId id="342" r:id="rId26"/>
    <p:sldId id="335" r:id="rId27"/>
    <p:sldId id="353" r:id="rId28"/>
    <p:sldId id="376" r:id="rId29"/>
    <p:sldId id="355" r:id="rId30"/>
    <p:sldId id="357" r:id="rId31"/>
    <p:sldId id="358" r:id="rId32"/>
    <p:sldId id="359" r:id="rId33"/>
    <p:sldId id="360" r:id="rId34"/>
    <p:sldId id="361" r:id="rId35"/>
    <p:sldId id="362" r:id="rId36"/>
    <p:sldId id="363" r:id="rId37"/>
    <p:sldId id="364" r:id="rId38"/>
    <p:sldId id="373" r:id="rId39"/>
    <p:sldId id="374" r:id="rId40"/>
    <p:sldId id="278" r:id="rId41"/>
  </p:sldIdLst>
  <p:sldSz cx="9144000" cy="6858000" type="screen4x3"/>
  <p:notesSz cx="6797675" cy="9926638"/>
  <p:embeddedFontLst>
    <p:embeddedFont>
      <p:font typeface="맑은 고딕" panose="020B0503020000020004" pitchFamily="50" charset="-127"/>
      <p:regular r:id="rId44"/>
      <p:bold r:id="rId45"/>
    </p:embeddedFont>
    <p:embeddedFont>
      <p:font typeface="나눔고딕" panose="020D0604000000000000" pitchFamily="50" charset="-127"/>
      <p:regular r:id="rId46"/>
      <p:bold r:id="rId47"/>
    </p:embeddedFont>
    <p:embeddedFont>
      <p:font typeface="Consolas" panose="020B0609020204030204" pitchFamily="49" charset="0"/>
      <p:regular r:id="rId48"/>
      <p:bold r:id="rId49"/>
      <p:italic r:id="rId50"/>
      <p:boldItalic r:id="rId5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orient="horz" pos="1164">
          <p15:clr>
            <a:srgbClr val="A4A3A4"/>
          </p15:clr>
        </p15:guide>
        <p15:guide id="3" orient="horz" pos="278">
          <p15:clr>
            <a:srgbClr val="A4A3A4"/>
          </p15:clr>
        </p15:guide>
        <p15:guide id="4" orient="horz" pos="848">
          <p15:clr>
            <a:srgbClr val="A4A3A4"/>
          </p15:clr>
        </p15:guide>
        <p15:guide id="5" orient="horz" pos="1348">
          <p15:clr>
            <a:srgbClr val="A4A3A4"/>
          </p15:clr>
        </p15:guide>
        <p15:guide id="6" orient="horz" pos="559">
          <p15:clr>
            <a:srgbClr val="A4A3A4"/>
          </p15:clr>
        </p15:guide>
        <p15:guide id="7" orient="horz" pos="3866">
          <p15:clr>
            <a:srgbClr val="A4A3A4"/>
          </p15:clr>
        </p15:guide>
        <p15:guide id="8" orient="horz" pos="1664">
          <p15:clr>
            <a:srgbClr val="A4A3A4"/>
          </p15:clr>
        </p15:guide>
        <p15:guide id="9" pos="2894">
          <p15:clr>
            <a:srgbClr val="A4A3A4"/>
          </p15:clr>
        </p15:guide>
        <p15:guide id="10" pos="5528">
          <p15:clr>
            <a:srgbClr val="A4A3A4"/>
          </p15:clr>
        </p15:guide>
        <p15:guide id="11" pos="230">
          <p15:clr>
            <a:srgbClr val="A4A3A4"/>
          </p15:clr>
        </p15:guide>
        <p15:guide id="12" pos="1562">
          <p15:clr>
            <a:srgbClr val="A4A3A4"/>
          </p15:clr>
        </p15:guide>
        <p15:guide id="13" pos="4226">
          <p15:clr>
            <a:srgbClr val="A4A3A4"/>
          </p15:clr>
        </p15:guide>
        <p15:guide id="14" pos="900">
          <p15:clr>
            <a:srgbClr val="A4A3A4"/>
          </p15:clr>
        </p15:guide>
        <p15:guide id="15" pos="4910">
          <p15:clr>
            <a:srgbClr val="A4A3A4"/>
          </p15:clr>
        </p15:guide>
        <p15:guide id="16" pos="1233">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0FF"/>
    <a:srgbClr val="1D314E"/>
    <a:srgbClr val="3D3C3E"/>
    <a:srgbClr val="063656"/>
    <a:srgbClr val="08456E"/>
    <a:srgbClr val="569CF0"/>
    <a:srgbClr val="8DBDF7"/>
    <a:srgbClr val="5DAAFF"/>
    <a:srgbClr val="E3EAF5"/>
    <a:srgbClr val="DDE6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6" autoAdjust="0"/>
    <p:restoredTop sz="93044" autoAdjust="0"/>
  </p:normalViewPr>
  <p:slideViewPr>
    <p:cSldViewPr snapToGrid="0">
      <p:cViewPr varScale="1">
        <p:scale>
          <a:sx n="153" d="100"/>
          <a:sy n="153" d="100"/>
        </p:scale>
        <p:origin x="1344" y="120"/>
      </p:cViewPr>
      <p:guideLst>
        <p:guide orient="horz" pos="2166"/>
        <p:guide orient="horz" pos="1164"/>
        <p:guide orient="horz" pos="278"/>
        <p:guide orient="horz" pos="848"/>
        <p:guide orient="horz" pos="1348"/>
        <p:guide orient="horz" pos="559"/>
        <p:guide orient="horz" pos="3866"/>
        <p:guide orient="horz" pos="1664"/>
        <p:guide pos="2894"/>
        <p:guide pos="5528"/>
        <p:guide pos="230"/>
        <p:guide pos="1562"/>
        <p:guide pos="4226"/>
        <p:guide pos="900"/>
        <p:guide pos="4910"/>
        <p:guide pos="123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52" d="100"/>
          <a:sy n="52" d="100"/>
        </p:scale>
        <p:origin x="-2628" y="-90"/>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31" tIns="45715" rIns="91431" bIns="45715" rtlCol="0"/>
          <a:lstStyle>
            <a:lvl1pPr algn="l">
              <a:defRPr sz="1200"/>
            </a:lvl1pPr>
          </a:lstStyle>
          <a:p>
            <a:endParaRPr lang="ko-KR" altLang="en-US"/>
          </a:p>
        </p:txBody>
      </p:sp>
      <p:sp>
        <p:nvSpPr>
          <p:cNvPr id="3" name="날짜 개체 틀 2"/>
          <p:cNvSpPr>
            <a:spLocks noGrp="1"/>
          </p:cNvSpPr>
          <p:nvPr>
            <p:ph type="dt" sz="quarter" idx="1"/>
          </p:nvPr>
        </p:nvSpPr>
        <p:spPr>
          <a:xfrm>
            <a:off x="3850444" y="0"/>
            <a:ext cx="2945659" cy="496332"/>
          </a:xfrm>
          <a:prstGeom prst="rect">
            <a:avLst/>
          </a:prstGeom>
        </p:spPr>
        <p:txBody>
          <a:bodyPr vert="horz" lIns="91431" tIns="45715" rIns="91431" bIns="45715" rtlCol="0"/>
          <a:lstStyle>
            <a:lvl1pPr algn="r">
              <a:defRPr sz="1200"/>
            </a:lvl1pPr>
          </a:lstStyle>
          <a:p>
            <a:fld id="{207F23D9-DF40-4811-9C78-A2E2A32398DD}" type="datetimeFigureOut">
              <a:rPr lang="ko-KR" altLang="en-US" smtClean="0"/>
              <a:pPr/>
              <a:t>2018-01-07</a:t>
            </a:fld>
            <a:endParaRPr lang="ko-KR" altLang="en-US"/>
          </a:p>
        </p:txBody>
      </p:sp>
      <p:sp>
        <p:nvSpPr>
          <p:cNvPr id="4" name="바닥글 개체 틀 3"/>
          <p:cNvSpPr>
            <a:spLocks noGrp="1"/>
          </p:cNvSpPr>
          <p:nvPr>
            <p:ph type="ftr" sz="quarter" idx="2"/>
          </p:nvPr>
        </p:nvSpPr>
        <p:spPr>
          <a:xfrm>
            <a:off x="1" y="9428584"/>
            <a:ext cx="2945659" cy="496332"/>
          </a:xfrm>
          <a:prstGeom prst="rect">
            <a:avLst/>
          </a:prstGeom>
        </p:spPr>
        <p:txBody>
          <a:bodyPr vert="horz" lIns="91431" tIns="45715" rIns="91431" bIns="45715"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4" y="9428584"/>
            <a:ext cx="2945659" cy="496332"/>
          </a:xfrm>
          <a:prstGeom prst="rect">
            <a:avLst/>
          </a:prstGeom>
        </p:spPr>
        <p:txBody>
          <a:bodyPr vert="horz" lIns="91431" tIns="45715" rIns="91431" bIns="45715" rtlCol="0" anchor="b"/>
          <a:lstStyle>
            <a:lvl1pPr algn="r">
              <a:defRPr sz="1200"/>
            </a:lvl1pPr>
          </a:lstStyle>
          <a:p>
            <a:fld id="{4DD6E7B0-61C4-474B-96F1-99E4547EAD79}" type="slidenum">
              <a:rPr lang="ko-KR" altLang="en-US" smtClean="0"/>
              <a:pPr/>
              <a:t>‹#›</a:t>
            </a:fld>
            <a:endParaRPr lang="ko-KR" altLang="en-US"/>
          </a:p>
        </p:txBody>
      </p:sp>
    </p:spTree>
    <p:extLst>
      <p:ext uri="{BB962C8B-B14F-4D97-AF65-F5344CB8AC3E}">
        <p14:creationId xmlns:p14="http://schemas.microsoft.com/office/powerpoint/2010/main" val="2891599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6332"/>
          </a:xfrm>
          <a:prstGeom prst="rect">
            <a:avLst/>
          </a:prstGeom>
        </p:spPr>
        <p:txBody>
          <a:bodyPr vert="horz" lIns="91431" tIns="45715" rIns="91431" bIns="45715" rtlCol="0"/>
          <a:lstStyle>
            <a:lvl1pPr algn="l">
              <a:defRPr sz="1200"/>
            </a:lvl1pPr>
          </a:lstStyle>
          <a:p>
            <a:endParaRPr lang="ko-KR" altLang="en-US"/>
          </a:p>
        </p:txBody>
      </p:sp>
      <p:sp>
        <p:nvSpPr>
          <p:cNvPr id="3" name="날짜 개체 틀 2"/>
          <p:cNvSpPr>
            <a:spLocks noGrp="1"/>
          </p:cNvSpPr>
          <p:nvPr>
            <p:ph type="dt" idx="1"/>
          </p:nvPr>
        </p:nvSpPr>
        <p:spPr>
          <a:xfrm>
            <a:off x="3850444" y="0"/>
            <a:ext cx="2945659" cy="496332"/>
          </a:xfrm>
          <a:prstGeom prst="rect">
            <a:avLst/>
          </a:prstGeom>
        </p:spPr>
        <p:txBody>
          <a:bodyPr vert="horz" lIns="91431" tIns="45715" rIns="91431" bIns="45715" rtlCol="0"/>
          <a:lstStyle>
            <a:lvl1pPr algn="r">
              <a:defRPr sz="1200"/>
            </a:lvl1pPr>
          </a:lstStyle>
          <a:p>
            <a:fld id="{F3AF6795-A612-454E-AF7A-9192B1BEBB13}" type="datetimeFigureOut">
              <a:rPr lang="ko-KR" altLang="en-US" smtClean="0"/>
              <a:pPr/>
              <a:t>2018-01-07</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31" tIns="45715" rIns="91431" bIns="45715"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31" tIns="45715" rIns="91431" bIns="45715"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28584"/>
            <a:ext cx="2945659" cy="496332"/>
          </a:xfrm>
          <a:prstGeom prst="rect">
            <a:avLst/>
          </a:prstGeom>
        </p:spPr>
        <p:txBody>
          <a:bodyPr vert="horz" lIns="91431" tIns="45715" rIns="91431" bIns="45715"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28584"/>
            <a:ext cx="2945659" cy="496332"/>
          </a:xfrm>
          <a:prstGeom prst="rect">
            <a:avLst/>
          </a:prstGeom>
        </p:spPr>
        <p:txBody>
          <a:bodyPr vert="horz" lIns="91431" tIns="45715" rIns="91431" bIns="45715" rtlCol="0" anchor="b"/>
          <a:lstStyle>
            <a:lvl1pPr algn="r">
              <a:defRPr sz="1200"/>
            </a:lvl1pPr>
          </a:lstStyle>
          <a:p>
            <a:fld id="{A0A51D67-0C14-4576-BCC5-A508196B7BB5}" type="slidenum">
              <a:rPr lang="ko-KR" altLang="en-US" smtClean="0"/>
              <a:pPr/>
              <a:t>‹#›</a:t>
            </a:fld>
            <a:endParaRPr lang="ko-KR" altLang="en-US"/>
          </a:p>
        </p:txBody>
      </p:sp>
    </p:spTree>
    <p:extLst>
      <p:ext uri="{BB962C8B-B14F-4D97-AF65-F5344CB8AC3E}">
        <p14:creationId xmlns:p14="http://schemas.microsoft.com/office/powerpoint/2010/main" val="158730499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1</a:t>
            </a:fld>
            <a:endParaRPr lang="ko-KR" altLang="en-US"/>
          </a:p>
        </p:txBody>
      </p:sp>
    </p:spTree>
    <p:extLst>
      <p:ext uri="{BB962C8B-B14F-4D97-AF65-F5344CB8AC3E}">
        <p14:creationId xmlns:p14="http://schemas.microsoft.com/office/powerpoint/2010/main" val="33873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RTCPeerConnection.onicecandidate</a:t>
            </a:r>
            <a:r>
              <a:rPr lang="en-US" altLang="ko-KR" dirty="0" smtClean="0"/>
              <a:t> </a:t>
            </a:r>
            <a:r>
              <a:rPr lang="ko-KR" altLang="en-US" dirty="0" smtClean="0"/>
              <a:t>속성은 </a:t>
            </a:r>
            <a:r>
              <a:rPr lang="en-US" altLang="ko-KR" dirty="0" err="1" smtClean="0"/>
              <a:t>RTCPeerConnection</a:t>
            </a:r>
            <a:r>
              <a:rPr lang="en-US" altLang="ko-KR" dirty="0" smtClean="0"/>
              <a:t> </a:t>
            </a:r>
            <a:r>
              <a:rPr lang="ko-KR" altLang="en-US" dirty="0" err="1" smtClean="0"/>
              <a:t>인스턴스에서</a:t>
            </a:r>
            <a:r>
              <a:rPr lang="ko-KR" altLang="en-US" dirty="0" smtClean="0"/>
              <a:t> </a:t>
            </a:r>
            <a:r>
              <a:rPr lang="en-US" altLang="ko-KR" dirty="0" err="1" smtClean="0"/>
              <a:t>icecandidate</a:t>
            </a:r>
            <a:r>
              <a:rPr lang="en-US" altLang="ko-KR" dirty="0" smtClean="0"/>
              <a:t> </a:t>
            </a:r>
            <a:r>
              <a:rPr lang="ko-KR" altLang="en-US" dirty="0" smtClean="0"/>
              <a:t>이벤트가 발생할 때 호출 할 함수를 지정하는 </a:t>
            </a:r>
            <a:r>
              <a:rPr lang="en-US" altLang="ko-KR" dirty="0" err="1" smtClean="0"/>
              <a:t>EventHandler</a:t>
            </a:r>
            <a:r>
              <a:rPr lang="ko-KR" altLang="en-US" dirty="0" smtClean="0"/>
              <a:t>입니다</a:t>
            </a:r>
            <a:r>
              <a:rPr lang="en-US" altLang="ko-KR" dirty="0" smtClean="0"/>
              <a:t>.</a:t>
            </a:r>
          </a:p>
          <a:p>
            <a:endParaRPr lang="en-US" altLang="ko-KR" dirty="0" smtClean="0"/>
          </a:p>
          <a:p>
            <a:r>
              <a:rPr lang="ko-KR" altLang="en-US" dirty="0" smtClean="0"/>
              <a:t>이는 로컬 </a:t>
            </a:r>
            <a:r>
              <a:rPr lang="en-US" altLang="ko-KR" dirty="0" smtClean="0"/>
              <a:t>ICE </a:t>
            </a:r>
            <a:r>
              <a:rPr lang="ko-KR" altLang="en-US" dirty="0" smtClean="0"/>
              <a:t>에이전트가 신호 서버를 통해 다른 </a:t>
            </a:r>
            <a:r>
              <a:rPr lang="ko-KR" altLang="en-US" dirty="0" err="1" smtClean="0"/>
              <a:t>피어에</a:t>
            </a:r>
            <a:r>
              <a:rPr lang="ko-KR" altLang="en-US" dirty="0" smtClean="0"/>
              <a:t> 메시지를 전달해야 할 때마다 발생합니다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31</a:t>
            </a:fld>
            <a:endParaRPr lang="ko-KR" altLang="en-US"/>
          </a:p>
        </p:txBody>
      </p:sp>
    </p:spTree>
    <p:extLst>
      <p:ext uri="{BB962C8B-B14F-4D97-AF65-F5344CB8AC3E}">
        <p14:creationId xmlns:p14="http://schemas.microsoft.com/office/powerpoint/2010/main" val="43445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RTCPeerConnection.ontrack</a:t>
            </a:r>
            <a:r>
              <a:rPr lang="en-US" altLang="ko-KR" dirty="0" smtClean="0"/>
              <a:t> </a:t>
            </a:r>
            <a:r>
              <a:rPr lang="ko-KR" altLang="en-US" dirty="0" smtClean="0"/>
              <a:t>속성은 </a:t>
            </a:r>
            <a:r>
              <a:rPr lang="en-US" altLang="ko-KR" dirty="0" err="1" smtClean="0"/>
              <a:t>RTCPeerConnection</a:t>
            </a:r>
            <a:r>
              <a:rPr lang="en-US" altLang="ko-KR" dirty="0" smtClean="0"/>
              <a:t> </a:t>
            </a:r>
            <a:r>
              <a:rPr lang="ko-KR" altLang="en-US" dirty="0" smtClean="0"/>
              <a:t>인터페이스에서 트랙 이벤트가 발생할 때 호출 할 함수를 지정하는 </a:t>
            </a:r>
            <a:r>
              <a:rPr lang="en-US" altLang="ko-KR" dirty="0" err="1" smtClean="0"/>
              <a:t>EventHandler</a:t>
            </a:r>
            <a:r>
              <a:rPr lang="ko-KR" altLang="en-US" dirty="0" smtClean="0"/>
              <a:t>입니다</a:t>
            </a:r>
            <a:r>
              <a:rPr lang="en-US" altLang="ko-KR" dirty="0" smtClean="0"/>
              <a:t>.</a:t>
            </a:r>
          </a:p>
          <a:p>
            <a:endParaRPr lang="en-US" altLang="ko-KR" dirty="0" smtClean="0"/>
          </a:p>
          <a:p>
            <a:r>
              <a:rPr lang="ko-KR" altLang="en-US" dirty="0" smtClean="0"/>
              <a:t>이 함수는 </a:t>
            </a:r>
            <a:r>
              <a:rPr lang="en-US" altLang="ko-KR" dirty="0" err="1" smtClean="0"/>
              <a:t>RTCTrackEvent</a:t>
            </a:r>
            <a:r>
              <a:rPr lang="en-US" altLang="ko-KR" dirty="0" smtClean="0"/>
              <a:t> </a:t>
            </a:r>
            <a:r>
              <a:rPr lang="ko-KR" altLang="en-US" dirty="0" smtClean="0"/>
              <a:t>유형의 이벤트 객체를 </a:t>
            </a:r>
            <a:r>
              <a:rPr lang="ko-KR" altLang="en-US" dirty="0" err="1" smtClean="0"/>
              <a:t>입력으로받습니다</a:t>
            </a:r>
            <a:r>
              <a:rPr lang="en-US" altLang="ko-KR" dirty="0" smtClean="0"/>
              <a:t>.</a:t>
            </a:r>
          </a:p>
          <a:p>
            <a:r>
              <a:rPr lang="ko-KR" altLang="en-US" dirty="0" smtClean="0"/>
              <a:t>이 이벤트는 새로운 수신 </a:t>
            </a:r>
            <a:r>
              <a:rPr lang="en-US" altLang="ko-KR" dirty="0" err="1" smtClean="0"/>
              <a:t>MediaStreamTrack</a:t>
            </a:r>
            <a:r>
              <a:rPr lang="ko-KR" altLang="en-US" dirty="0" smtClean="0"/>
              <a:t>이 만들어지고 </a:t>
            </a:r>
            <a:r>
              <a:rPr lang="ko-KR" altLang="en-US" dirty="0" err="1" smtClean="0"/>
              <a:t>연결시</a:t>
            </a:r>
            <a:r>
              <a:rPr lang="ko-KR" altLang="en-US" dirty="0" smtClean="0"/>
              <a:t> 수신자 세트에 추가 된 </a:t>
            </a:r>
            <a:r>
              <a:rPr lang="en-US" altLang="ko-KR" dirty="0" err="1" smtClean="0"/>
              <a:t>RTCRtpReceiver</a:t>
            </a:r>
            <a:r>
              <a:rPr lang="en-US" altLang="ko-KR" dirty="0" smtClean="0"/>
              <a:t> </a:t>
            </a:r>
            <a:r>
              <a:rPr lang="ko-KR" altLang="en-US" dirty="0" smtClean="0"/>
              <a:t>개체와 연결될 때 전송됩니다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32</a:t>
            </a:fld>
            <a:endParaRPr lang="ko-KR" altLang="en-US"/>
          </a:p>
        </p:txBody>
      </p:sp>
    </p:spTree>
    <p:extLst>
      <p:ext uri="{BB962C8B-B14F-4D97-AF65-F5344CB8AC3E}">
        <p14:creationId xmlns:p14="http://schemas.microsoft.com/office/powerpoint/2010/main" val="351853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RTCPeerConnection</a:t>
            </a:r>
            <a:r>
              <a:rPr lang="en-US" altLang="ko-KR" dirty="0" smtClean="0"/>
              <a:t> </a:t>
            </a:r>
            <a:r>
              <a:rPr lang="ko-KR" altLang="en-US" dirty="0" err="1" smtClean="0"/>
              <a:t>메서드</a:t>
            </a:r>
            <a:r>
              <a:rPr lang="ko-KR" altLang="en-US" dirty="0" smtClean="0"/>
              <a:t> </a:t>
            </a:r>
            <a:r>
              <a:rPr lang="en-US" altLang="ko-KR" dirty="0" err="1" smtClean="0"/>
              <a:t>addTrack</a:t>
            </a:r>
            <a:r>
              <a:rPr lang="en-US" altLang="ko-KR" dirty="0" smtClean="0"/>
              <a:t> ()</a:t>
            </a:r>
            <a:r>
              <a:rPr lang="ko-KR" altLang="en-US" dirty="0" smtClean="0"/>
              <a:t>은 새로운 미디어 트랙을 연결에 추가합니다</a:t>
            </a:r>
            <a:r>
              <a:rPr lang="en-US" altLang="ko-KR" dirty="0" smtClean="0"/>
              <a:t>.</a:t>
            </a:r>
          </a:p>
          <a:p>
            <a:endParaRPr lang="en-US" altLang="ko-KR" dirty="0" smtClean="0"/>
          </a:p>
          <a:p>
            <a:r>
              <a:rPr lang="ko-KR" altLang="en-US" dirty="0" smtClean="0"/>
              <a:t>트랙은 다른 </a:t>
            </a:r>
            <a:r>
              <a:rPr lang="ko-KR" altLang="en-US" dirty="0" err="1" smtClean="0"/>
              <a:t>피어로</a:t>
            </a:r>
            <a:r>
              <a:rPr lang="ko-KR" altLang="en-US" dirty="0" smtClean="0"/>
              <a:t> 전송 될 트랙 세트에 추가됩니다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33</a:t>
            </a:fld>
            <a:endParaRPr lang="ko-KR" altLang="en-US"/>
          </a:p>
        </p:txBody>
      </p:sp>
    </p:spTree>
    <p:extLst>
      <p:ext uri="{BB962C8B-B14F-4D97-AF65-F5344CB8AC3E}">
        <p14:creationId xmlns:p14="http://schemas.microsoft.com/office/powerpoint/2010/main" val="3727078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RTCPeerConnection</a:t>
            </a:r>
            <a:r>
              <a:rPr lang="en-US" altLang="ko-KR" dirty="0" smtClean="0"/>
              <a:t> </a:t>
            </a:r>
            <a:r>
              <a:rPr lang="ko-KR" altLang="en-US" dirty="0" smtClean="0"/>
              <a:t>인터페이스의 </a:t>
            </a:r>
            <a:r>
              <a:rPr lang="en-US" altLang="ko-KR" dirty="0" err="1" smtClean="0"/>
              <a:t>createOffer</a:t>
            </a:r>
            <a:r>
              <a:rPr lang="en-US" altLang="ko-KR" dirty="0" smtClean="0"/>
              <a:t> () </a:t>
            </a:r>
            <a:r>
              <a:rPr lang="ko-KR" altLang="en-US" dirty="0" err="1" smtClean="0"/>
              <a:t>메소드는</a:t>
            </a:r>
            <a:r>
              <a:rPr lang="ko-KR" altLang="en-US" dirty="0" smtClean="0"/>
              <a:t> 이미 </a:t>
            </a:r>
            <a:r>
              <a:rPr lang="en-US" altLang="ko-KR" dirty="0" err="1" smtClean="0"/>
              <a:t>WebRTC</a:t>
            </a:r>
            <a:r>
              <a:rPr lang="en-US" altLang="ko-KR" dirty="0" smtClean="0"/>
              <a:t> </a:t>
            </a:r>
            <a:r>
              <a:rPr lang="ko-KR" altLang="en-US" dirty="0" smtClean="0"/>
              <a:t>세션에 연결된 </a:t>
            </a:r>
            <a:r>
              <a:rPr lang="en-US" altLang="ko-KR" dirty="0" err="1" smtClean="0"/>
              <a:t>MediaStreamTracks</a:t>
            </a:r>
            <a:r>
              <a:rPr lang="en-US" altLang="ko-KR" dirty="0" smtClean="0"/>
              <a:t>, </a:t>
            </a:r>
            <a:r>
              <a:rPr lang="ko-KR" altLang="en-US" dirty="0" smtClean="0"/>
              <a:t>브라우저가 지원하는 </a:t>
            </a:r>
            <a:r>
              <a:rPr lang="ko-KR" altLang="en-US" dirty="0" err="1" smtClean="0"/>
              <a:t>코덱</a:t>
            </a:r>
            <a:r>
              <a:rPr lang="ko-KR" altLang="en-US" dirty="0" smtClean="0"/>
              <a:t> 및 옵션 및 </a:t>
            </a:r>
            <a:r>
              <a:rPr lang="en-US" altLang="ko-KR" dirty="0" smtClean="0"/>
              <a:t>ICE </a:t>
            </a:r>
            <a:r>
              <a:rPr lang="ko-KR" altLang="en-US" dirty="0" smtClean="0"/>
              <a:t>에이전트가 이미 수집 한 모든 후보에 대한 정보가 포함 된 </a:t>
            </a:r>
            <a:r>
              <a:rPr lang="en-US" altLang="ko-KR" dirty="0" smtClean="0"/>
              <a:t>SDP </a:t>
            </a:r>
            <a:r>
              <a:rPr lang="ko-KR" altLang="en-US" dirty="0" smtClean="0"/>
              <a:t>제안 작성을 시작합니다</a:t>
            </a:r>
            <a:r>
              <a:rPr lang="en-US" altLang="ko-KR" dirty="0" smtClean="0"/>
              <a:t>.</a:t>
            </a:r>
          </a:p>
          <a:p>
            <a:endParaRPr lang="en-US" altLang="ko-KR" dirty="0" smtClean="0"/>
          </a:p>
          <a:p>
            <a:r>
              <a:rPr lang="ko-KR" altLang="en-US" dirty="0" err="1" smtClean="0"/>
              <a:t>시그널링</a:t>
            </a:r>
            <a:r>
              <a:rPr lang="ko-KR" altLang="en-US" dirty="0" smtClean="0"/>
              <a:t> 채널을 통해 잠재 피어 </a:t>
            </a:r>
            <a:r>
              <a:rPr lang="en-US" altLang="ko-KR" dirty="0" smtClean="0"/>
              <a:t>(peer)</a:t>
            </a:r>
            <a:r>
              <a:rPr lang="ko-KR" altLang="en-US" dirty="0" smtClean="0"/>
              <a:t>에게 보내어 연결을 요청하거나 기존 연결의 구성을 업데이트 할 수 있습니다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34</a:t>
            </a:fld>
            <a:endParaRPr lang="ko-KR" altLang="en-US"/>
          </a:p>
        </p:txBody>
      </p:sp>
    </p:spTree>
    <p:extLst>
      <p:ext uri="{BB962C8B-B14F-4D97-AF65-F5344CB8AC3E}">
        <p14:creationId xmlns:p14="http://schemas.microsoft.com/office/powerpoint/2010/main" val="2072305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RTCPeerConnection</a:t>
            </a:r>
            <a:r>
              <a:rPr lang="en-US" altLang="ko-KR" dirty="0" smtClean="0"/>
              <a:t> </a:t>
            </a:r>
            <a:r>
              <a:rPr lang="ko-KR" altLang="en-US" dirty="0" smtClean="0"/>
              <a:t>인터페이스의 </a:t>
            </a:r>
            <a:r>
              <a:rPr lang="en-US" altLang="ko-KR" dirty="0" err="1" smtClean="0"/>
              <a:t>createAnswer</a:t>
            </a:r>
            <a:r>
              <a:rPr lang="en-US" altLang="ko-KR" dirty="0" smtClean="0"/>
              <a:t> () </a:t>
            </a:r>
            <a:r>
              <a:rPr lang="ko-KR" altLang="en-US" dirty="0" err="1" smtClean="0"/>
              <a:t>메소드는</a:t>
            </a:r>
            <a:r>
              <a:rPr lang="ko-KR" altLang="en-US" dirty="0" smtClean="0"/>
              <a:t> </a:t>
            </a:r>
            <a:r>
              <a:rPr lang="en-US" altLang="ko-KR" dirty="0" err="1" smtClean="0"/>
              <a:t>WebRTC</a:t>
            </a:r>
            <a:r>
              <a:rPr lang="en-US" altLang="ko-KR" dirty="0" smtClean="0"/>
              <a:t> </a:t>
            </a:r>
            <a:r>
              <a:rPr lang="ko-KR" altLang="en-US" dirty="0" smtClean="0"/>
              <a:t>연결의 제안 </a:t>
            </a:r>
            <a:r>
              <a:rPr lang="en-US" altLang="ko-KR" dirty="0" smtClean="0"/>
              <a:t>/ </a:t>
            </a:r>
            <a:r>
              <a:rPr lang="ko-KR" altLang="en-US" dirty="0" smtClean="0"/>
              <a:t>응답 협상 중에 원격 </a:t>
            </a:r>
            <a:r>
              <a:rPr lang="ko-KR" altLang="en-US" dirty="0" err="1" smtClean="0"/>
              <a:t>피어에서</a:t>
            </a:r>
            <a:r>
              <a:rPr lang="ko-KR" altLang="en-US" dirty="0" smtClean="0"/>
              <a:t> 수신 한 제안에 대한 </a:t>
            </a:r>
            <a:r>
              <a:rPr lang="en-US" altLang="ko-KR" dirty="0" smtClean="0"/>
              <a:t>SDP </a:t>
            </a:r>
            <a:r>
              <a:rPr lang="ko-KR" altLang="en-US" dirty="0" smtClean="0"/>
              <a:t>응답을 작성합니다</a:t>
            </a:r>
            <a:r>
              <a:rPr lang="en-US" altLang="ko-KR" dirty="0" smtClean="0"/>
              <a:t>.</a:t>
            </a:r>
          </a:p>
          <a:p>
            <a:endParaRPr lang="en-US" altLang="ko-KR" dirty="0" smtClean="0"/>
          </a:p>
          <a:p>
            <a:r>
              <a:rPr lang="ko-KR" altLang="en-US" dirty="0" smtClean="0"/>
              <a:t>답변에는 이미 세션에 연결된 모든 미디어에 대한 정보</a:t>
            </a:r>
            <a:r>
              <a:rPr lang="en-US" altLang="ko-KR" dirty="0" smtClean="0"/>
              <a:t>, </a:t>
            </a:r>
            <a:r>
              <a:rPr lang="ko-KR" altLang="en-US" dirty="0" smtClean="0"/>
              <a:t>브라우저에서 지원하는 </a:t>
            </a:r>
            <a:r>
              <a:rPr lang="ko-KR" altLang="en-US" dirty="0" err="1" smtClean="0"/>
              <a:t>코덱</a:t>
            </a:r>
            <a:r>
              <a:rPr lang="ko-KR" altLang="en-US" dirty="0" smtClean="0"/>
              <a:t> 및 옵션 및 수집 된 </a:t>
            </a:r>
            <a:r>
              <a:rPr lang="en-US" altLang="ko-KR" dirty="0" smtClean="0"/>
              <a:t>ICE </a:t>
            </a:r>
            <a:r>
              <a:rPr lang="ko-KR" altLang="en-US" dirty="0" smtClean="0"/>
              <a:t>응시자가 포함됩니다</a:t>
            </a:r>
            <a:r>
              <a:rPr lang="en-US" altLang="ko-KR" dirty="0" smtClean="0"/>
              <a:t>.</a:t>
            </a:r>
          </a:p>
          <a:p>
            <a:endParaRPr lang="en-US" altLang="ko-KR" dirty="0" smtClean="0"/>
          </a:p>
          <a:p>
            <a:r>
              <a:rPr lang="ko-KR" altLang="en-US" dirty="0" smtClean="0"/>
              <a:t>응답은 반환 된 약속에 전달되며</a:t>
            </a:r>
            <a:r>
              <a:rPr lang="en-US" altLang="ko-KR" dirty="0" smtClean="0"/>
              <a:t>, </a:t>
            </a:r>
            <a:r>
              <a:rPr lang="ko-KR" altLang="en-US" dirty="0" smtClean="0"/>
              <a:t>협상 프로세스를 계속하기 위해 제안의 출처로 </a:t>
            </a:r>
            <a:r>
              <a:rPr lang="ko-KR" altLang="en-US" dirty="0" err="1" smtClean="0"/>
              <a:t>보내야합니다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35</a:t>
            </a:fld>
            <a:endParaRPr lang="ko-KR" altLang="en-US"/>
          </a:p>
        </p:txBody>
      </p:sp>
    </p:spTree>
    <p:extLst>
      <p:ext uri="{BB962C8B-B14F-4D97-AF65-F5344CB8AC3E}">
        <p14:creationId xmlns:p14="http://schemas.microsoft.com/office/powerpoint/2010/main" val="1845195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RTCPeerConnection.setLocalDescription</a:t>
            </a:r>
            <a:r>
              <a:rPr lang="en-US" altLang="ko-KR" dirty="0" smtClean="0"/>
              <a:t> () </a:t>
            </a:r>
            <a:r>
              <a:rPr lang="ko-KR" altLang="en-US" dirty="0" err="1" smtClean="0"/>
              <a:t>메서드는</a:t>
            </a:r>
            <a:r>
              <a:rPr lang="ko-KR" altLang="en-US" dirty="0" smtClean="0"/>
              <a:t> 연결과 관련된 로컬 설명을 변경합니다</a:t>
            </a:r>
            <a:r>
              <a:rPr lang="en-US" altLang="ko-KR" dirty="0" smtClean="0"/>
              <a:t>.</a:t>
            </a:r>
          </a:p>
          <a:p>
            <a:endParaRPr lang="en-US" altLang="ko-KR" dirty="0" smtClean="0"/>
          </a:p>
          <a:p>
            <a:r>
              <a:rPr lang="ko-KR" altLang="en-US" dirty="0" smtClean="0"/>
              <a:t>이 설명은 미디어 형식을 포함하여 연결의 로컬 끝 속성을 지정합니다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36</a:t>
            </a:fld>
            <a:endParaRPr lang="ko-KR" altLang="en-US"/>
          </a:p>
        </p:txBody>
      </p:sp>
    </p:spTree>
    <p:extLst>
      <p:ext uri="{BB962C8B-B14F-4D97-AF65-F5344CB8AC3E}">
        <p14:creationId xmlns:p14="http://schemas.microsoft.com/office/powerpoint/2010/main" val="251938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RTCPeerConnection.setRemoteDescription</a:t>
            </a:r>
            <a:r>
              <a:rPr lang="en-US" altLang="ko-KR" dirty="0" smtClean="0"/>
              <a:t> () </a:t>
            </a:r>
            <a:r>
              <a:rPr lang="ko-KR" altLang="en-US" dirty="0" err="1" smtClean="0"/>
              <a:t>메서드는</a:t>
            </a:r>
            <a:r>
              <a:rPr lang="ko-KR" altLang="en-US" dirty="0" smtClean="0"/>
              <a:t> 연결과 관련된 원격 설명을 변경합니다</a:t>
            </a:r>
            <a:r>
              <a:rPr lang="en-US" altLang="ko-KR" dirty="0" smtClean="0"/>
              <a:t>.</a:t>
            </a:r>
          </a:p>
          <a:p>
            <a:endParaRPr lang="en-US" altLang="ko-KR" dirty="0" smtClean="0"/>
          </a:p>
          <a:p>
            <a:r>
              <a:rPr lang="ko-KR" altLang="en-US" dirty="0" smtClean="0"/>
              <a:t>이 설명은 미디어 형식을 포함하여 연결의 원격 끝의 속성을 지정합니다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37</a:t>
            </a:fld>
            <a:endParaRPr lang="ko-KR" altLang="en-US"/>
          </a:p>
        </p:txBody>
      </p:sp>
    </p:spTree>
    <p:extLst>
      <p:ext uri="{BB962C8B-B14F-4D97-AF65-F5344CB8AC3E}">
        <p14:creationId xmlns:p14="http://schemas.microsoft.com/office/powerpoint/2010/main" val="611694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40</a:t>
            </a:fld>
            <a:endParaRPr lang="ko-KR" altLang="en-US"/>
          </a:p>
        </p:txBody>
      </p:sp>
    </p:spTree>
    <p:extLst>
      <p:ext uri="{BB962C8B-B14F-4D97-AF65-F5344CB8AC3E}">
        <p14:creationId xmlns:p14="http://schemas.microsoft.com/office/powerpoint/2010/main" val="81298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a:t>
            </a:fld>
            <a:endParaRPr lang="ko-KR" altLang="en-US"/>
          </a:p>
        </p:txBody>
      </p:sp>
    </p:spTree>
    <p:extLst>
      <p:ext uri="{BB962C8B-B14F-4D97-AF65-F5344CB8AC3E}">
        <p14:creationId xmlns:p14="http://schemas.microsoft.com/office/powerpoint/2010/main" val="368907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3</a:t>
            </a:fld>
            <a:endParaRPr lang="ko-KR" altLang="en-US"/>
          </a:p>
        </p:txBody>
      </p:sp>
    </p:spTree>
    <p:extLst>
      <p:ext uri="{BB962C8B-B14F-4D97-AF65-F5344CB8AC3E}">
        <p14:creationId xmlns:p14="http://schemas.microsoft.com/office/powerpoint/2010/main" val="189505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4</a:t>
            </a:fld>
            <a:endParaRPr lang="ko-KR" altLang="en-US"/>
          </a:p>
        </p:txBody>
      </p:sp>
    </p:spTree>
    <p:extLst>
      <p:ext uri="{BB962C8B-B14F-4D97-AF65-F5344CB8AC3E}">
        <p14:creationId xmlns:p14="http://schemas.microsoft.com/office/powerpoint/2010/main" val="29886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23</a:t>
            </a:fld>
            <a:endParaRPr lang="ko-KR" altLang="en-US"/>
          </a:p>
        </p:txBody>
      </p:sp>
    </p:spTree>
    <p:extLst>
      <p:ext uri="{BB962C8B-B14F-4D97-AF65-F5344CB8AC3E}">
        <p14:creationId xmlns:p14="http://schemas.microsoft.com/office/powerpoint/2010/main" val="344161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24</a:t>
            </a:fld>
            <a:endParaRPr lang="ko-KR" altLang="en-US"/>
          </a:p>
        </p:txBody>
      </p:sp>
    </p:spTree>
    <p:extLst>
      <p:ext uri="{BB962C8B-B14F-4D97-AF65-F5344CB8AC3E}">
        <p14:creationId xmlns:p14="http://schemas.microsoft.com/office/powerpoint/2010/main" val="2827615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25</a:t>
            </a:fld>
            <a:endParaRPr lang="ko-KR" altLang="en-US"/>
          </a:p>
        </p:txBody>
      </p:sp>
    </p:spTree>
    <p:extLst>
      <p:ext uri="{BB962C8B-B14F-4D97-AF65-F5344CB8AC3E}">
        <p14:creationId xmlns:p14="http://schemas.microsoft.com/office/powerpoint/2010/main" val="199483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26</a:t>
            </a:fld>
            <a:endParaRPr lang="ko-KR" altLang="en-US"/>
          </a:p>
        </p:txBody>
      </p:sp>
    </p:spTree>
    <p:extLst>
      <p:ext uri="{BB962C8B-B14F-4D97-AF65-F5344CB8AC3E}">
        <p14:creationId xmlns:p14="http://schemas.microsoft.com/office/powerpoint/2010/main" val="4236012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A0A51D67-0C14-4576-BCC5-A508196B7BB5}" type="slidenum">
              <a:rPr lang="ko-KR" altLang="en-US" smtClean="0"/>
              <a:pPr/>
              <a:t>27</a:t>
            </a:fld>
            <a:endParaRPr lang="ko-KR" altLang="en-US"/>
          </a:p>
        </p:txBody>
      </p:sp>
    </p:spTree>
    <p:extLst>
      <p:ext uri="{BB962C8B-B14F-4D97-AF65-F5344CB8AC3E}">
        <p14:creationId xmlns:p14="http://schemas.microsoft.com/office/powerpoint/2010/main" val="3255176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hangeul.naver.com/font"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spTree>
      <p:nvGrpSpPr>
        <p:cNvPr id="1" name=""/>
        <p:cNvGrpSpPr/>
        <p:nvPr/>
      </p:nvGrpSpPr>
      <p:grpSpPr>
        <a:xfrm>
          <a:off x="0" y="0"/>
          <a:ext cx="0" cy="0"/>
          <a:chOff x="0" y="0"/>
          <a:chExt cx="0" cy="0"/>
        </a:xfrm>
      </p:grpSpPr>
      <p:cxnSp>
        <p:nvCxnSpPr>
          <p:cNvPr id="6" name="직선 연결선 5"/>
          <p:cNvCxnSpPr/>
          <p:nvPr userDrawn="1"/>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 name="부제목 2"/>
          <p:cNvSpPr txBox="1">
            <a:spLocks/>
          </p:cNvSpPr>
          <p:nvPr userDrawn="1"/>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2"/>
              </a:rPr>
              <a:t>설치하기</a:t>
            </a:r>
            <a:endParaRPr lang="ko-KR" altLang="en-US" sz="800" u="sng" spc="-20" dirty="0">
              <a:solidFill>
                <a:srgbClr val="4495D2"/>
              </a:solidFill>
              <a:latin typeface="나눔고딕" pitchFamily="50" charset="-127"/>
              <a:ea typeface="나눔고딕" pitchFamily="50" charset="-127"/>
            </a:endParaRPr>
          </a:p>
        </p:txBody>
      </p:sp>
      <p:cxnSp>
        <p:nvCxnSpPr>
          <p:cNvPr id="8" name="직선 연결선 7"/>
          <p:cNvCxnSpPr/>
          <p:nvPr userDrawn="1"/>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descr="cosmetic2.png"/>
          <p:cNvPicPr>
            <a:picLocks noChangeAspect="1"/>
          </p:cNvPicPr>
          <p:nvPr userDrawn="1"/>
        </p:nvPicPr>
        <p:blipFill>
          <a:blip r:embed="rId3" cstate="print"/>
          <a:stretch>
            <a:fillRect/>
          </a:stretch>
        </p:blipFill>
        <p:spPr>
          <a:xfrm>
            <a:off x="7672671" y="6410326"/>
            <a:ext cx="1171292" cy="17621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지">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2018-01-07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cxnSp>
        <p:nvCxnSpPr>
          <p:cNvPr id="6" name="직선 연결선 5"/>
          <p:cNvCxnSpPr/>
          <p:nvPr userDrawn="1"/>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그림 6" descr="cosmetic2.png"/>
          <p:cNvPicPr>
            <a:picLocks noChangeAspect="1"/>
          </p:cNvPicPr>
          <p:nvPr userDrawn="1"/>
        </p:nvPicPr>
        <p:blipFill>
          <a:blip r:embed="rId2" cstate="print"/>
          <a:stretch>
            <a:fillRect/>
          </a:stretch>
        </p:blipFill>
        <p:spPr>
          <a:xfrm>
            <a:off x="7910512" y="6434137"/>
            <a:ext cx="900000" cy="13539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표지_텍스트">
    <p:spTree>
      <p:nvGrpSpPr>
        <p:cNvPr id="1" name=""/>
        <p:cNvGrpSpPr/>
        <p:nvPr/>
      </p:nvGrpSpPr>
      <p:grpSpPr>
        <a:xfrm>
          <a:off x="0" y="0"/>
          <a:ext cx="0" cy="0"/>
          <a:chOff x="0" y="0"/>
          <a:chExt cx="0" cy="0"/>
        </a:xfrm>
      </p:grpSpPr>
      <p:cxnSp>
        <p:nvCxnSpPr>
          <p:cNvPr id="8" name="직선 연결선 7"/>
          <p:cNvCxnSpPr/>
          <p:nvPr userDrawn="1"/>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userDrawn="1"/>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364803" y="4923517"/>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그림 12" descr="cosmetic2.png"/>
          <p:cNvPicPr>
            <a:picLocks noChangeAspect="1"/>
          </p:cNvPicPr>
          <p:nvPr userDrawn="1"/>
        </p:nvPicPr>
        <p:blipFill>
          <a:blip r:embed="rId2" cstate="print"/>
          <a:stretch>
            <a:fillRect/>
          </a:stretch>
        </p:blipFill>
        <p:spPr>
          <a:xfrm>
            <a:off x="7672671" y="6410326"/>
            <a:ext cx="1171292" cy="176212"/>
          </a:xfrm>
          <a:prstGeom prst="rect">
            <a:avLst/>
          </a:prstGeom>
        </p:spPr>
      </p:pic>
      <p:sp>
        <p:nvSpPr>
          <p:cNvPr id="18" name="텍스트 개체 틀 3"/>
          <p:cNvSpPr>
            <a:spLocks noGrp="1"/>
          </p:cNvSpPr>
          <p:nvPr>
            <p:ph type="body" sz="half" idx="2" hasCustomPrompt="1"/>
          </p:nvPr>
        </p:nvSpPr>
        <p:spPr>
          <a:xfrm>
            <a:off x="312059" y="246743"/>
            <a:ext cx="8338457" cy="1851478"/>
          </a:xfrm>
        </p:spPr>
        <p:txBody>
          <a:bodyPr anchor="ctr">
            <a:noAutofit/>
          </a:bodyPr>
          <a:lstStyle>
            <a:lvl1pPr marL="0" indent="0">
              <a:spcBef>
                <a:spcPts val="0"/>
              </a:spcBef>
              <a:buNone/>
              <a:defRPr sz="5400" b="1" spc="-250" baseline="0">
                <a:solidFill>
                  <a:schemeClr val="accent4">
                    <a:lumMod val="50000"/>
                  </a:schemeClr>
                </a:solidFill>
                <a:latin typeface="나눔고딕" pitchFamily="50" charset="-127"/>
                <a:ea typeface="나눔고딕" pitchFamily="50"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dirty="0" smtClean="0"/>
              <a:t>제목을 입력하세요</a:t>
            </a:r>
            <a:endParaRPr lang="en-US" altLang="ko-KR" dirty="0" smtClean="0"/>
          </a:p>
          <a:p>
            <a:pPr lvl="0"/>
            <a:endParaRPr lang="ko-KR" altLang="en-US" dirty="0" smtClean="0"/>
          </a:p>
        </p:txBody>
      </p:sp>
      <p:sp>
        <p:nvSpPr>
          <p:cNvPr id="21" name="제목 1"/>
          <p:cNvSpPr>
            <a:spLocks noGrp="1"/>
          </p:cNvSpPr>
          <p:nvPr>
            <p:ph type="title"/>
          </p:nvPr>
        </p:nvSpPr>
        <p:spPr>
          <a:xfrm>
            <a:off x="268519" y="4005064"/>
            <a:ext cx="8418281" cy="304826"/>
          </a:xfrm>
        </p:spPr>
        <p:txBody>
          <a:bodyPr anchor="t">
            <a:normAutofit/>
          </a:bodyPr>
          <a:lstStyle>
            <a:lvl1pPr algn="l">
              <a:buFont typeface="Wingdings" pitchFamily="2" charset="2"/>
              <a:buNone/>
              <a:defRPr sz="1200" b="1">
                <a:solidFill>
                  <a:schemeClr val="tx1">
                    <a:lumMod val="75000"/>
                    <a:lumOff val="25000"/>
                  </a:schemeClr>
                </a:solidFill>
                <a:latin typeface="나눔고딕" pitchFamily="50" charset="-127"/>
                <a:ea typeface="나눔고딕" pitchFamily="50" charset="-127"/>
              </a:defRPr>
            </a:lvl1pPr>
          </a:lstStyle>
          <a:p>
            <a:r>
              <a:rPr lang="ko-KR" altLang="en-US" dirty="0" smtClean="0"/>
              <a:t>마스터 제목 스타일 편집</a:t>
            </a:r>
            <a:endParaRPr lang="ko-KR" altLang="en-US" dirty="0"/>
          </a:p>
        </p:txBody>
      </p:sp>
      <p:sp>
        <p:nvSpPr>
          <p:cNvPr id="14" name="부제목 2"/>
          <p:cNvSpPr txBox="1">
            <a:spLocks/>
          </p:cNvSpPr>
          <p:nvPr userDrawn="1"/>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3"/>
              </a:rPr>
              <a:t>설치하기</a:t>
            </a:r>
            <a:endParaRPr lang="ko-KR" altLang="en-US" sz="800" u="sng" spc="-20" dirty="0">
              <a:solidFill>
                <a:srgbClr val="4495D2"/>
              </a:solidFill>
              <a:latin typeface="나눔고딕" pitchFamily="50" charset="-127"/>
              <a:ea typeface="나눔고딕" pitchFamily="50" charset="-127"/>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내지_텍스트">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2018-01-07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cxnSp>
        <p:nvCxnSpPr>
          <p:cNvPr id="7" name="직선 연결선 6"/>
          <p:cNvCxnSpPr/>
          <p:nvPr userDrawn="1"/>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그림 8" descr="cosmetic2.png"/>
          <p:cNvPicPr>
            <a:picLocks noChangeAspect="1"/>
          </p:cNvPicPr>
          <p:nvPr userDrawn="1"/>
        </p:nvPicPr>
        <p:blipFill>
          <a:blip r:embed="rId2" cstate="print"/>
          <a:stretch>
            <a:fillRect/>
          </a:stretch>
        </p:blipFill>
        <p:spPr>
          <a:xfrm>
            <a:off x="7910512" y="6434137"/>
            <a:ext cx="900000" cy="135398"/>
          </a:xfrm>
          <a:prstGeom prst="rect">
            <a:avLst/>
          </a:prstGeom>
        </p:spPr>
      </p:pic>
      <p:sp>
        <p:nvSpPr>
          <p:cNvPr id="11" name="제목 1"/>
          <p:cNvSpPr>
            <a:spLocks noGrp="1"/>
          </p:cNvSpPr>
          <p:nvPr>
            <p:ph type="title"/>
          </p:nvPr>
        </p:nvSpPr>
        <p:spPr>
          <a:xfrm>
            <a:off x="368300" y="571500"/>
            <a:ext cx="8394700" cy="846138"/>
          </a:xfrm>
        </p:spPr>
        <p:txBody>
          <a:bodyPr>
            <a:normAutofit/>
          </a:bodyPr>
          <a:lstStyle>
            <a:lvl1pPr algn="l">
              <a:defRPr sz="4000" b="1">
                <a:solidFill>
                  <a:schemeClr val="accent4">
                    <a:lumMod val="50000"/>
                  </a:schemeClr>
                </a:solidFill>
                <a:latin typeface="나눔고딕" pitchFamily="50" charset="-127"/>
                <a:ea typeface="나눔고딕" pitchFamily="50" charset="-127"/>
              </a:defRPr>
            </a:lvl1pPr>
          </a:lstStyle>
          <a:p>
            <a:r>
              <a:rPr lang="ko-KR" altLang="en-US" dirty="0" smtClean="0"/>
              <a:t>마스터 제목 스타일 편집</a:t>
            </a:r>
            <a:endParaRPr lang="ko-KR" altLang="en-US" dirty="0"/>
          </a:p>
        </p:txBody>
      </p:sp>
      <p:sp>
        <p:nvSpPr>
          <p:cNvPr id="14" name="내용 개체 틀 2"/>
          <p:cNvSpPr>
            <a:spLocks noGrp="1"/>
          </p:cNvSpPr>
          <p:nvPr>
            <p:ph idx="1" hasCustomPrompt="1"/>
          </p:nvPr>
        </p:nvSpPr>
        <p:spPr>
          <a:xfrm>
            <a:off x="368300" y="1574801"/>
            <a:ext cx="1905000" cy="317499"/>
          </a:xfrm>
        </p:spPr>
        <p:txBody>
          <a:bodyPr>
            <a:normAutofit/>
          </a:bodyPr>
          <a:lstStyle>
            <a:lvl1pPr>
              <a:buFontTx/>
              <a:buNone/>
              <a:defRPr sz="1200" b="1">
                <a:solidFill>
                  <a:srgbClr val="3D3C3E"/>
                </a:solidFill>
              </a:defRPr>
            </a:lvl1pPr>
            <a:lvl2pPr>
              <a:buFontTx/>
              <a:buNone/>
              <a:defRPr sz="1200"/>
            </a:lvl2pPr>
            <a:lvl3pPr>
              <a:buFontTx/>
              <a:buNone/>
              <a:defRPr sz="1200"/>
            </a:lvl3pPr>
            <a:lvl4pPr>
              <a:buFontTx/>
              <a:buNone/>
              <a:defRPr sz="1200"/>
            </a:lvl4pPr>
            <a:lvl5pPr>
              <a:buFontTx/>
              <a:buNone/>
              <a:defRPr sz="1200"/>
            </a:lvl5pPr>
          </a:lstStyle>
          <a:p>
            <a:pPr lvl="0"/>
            <a:r>
              <a:rPr lang="ko-KR" altLang="en-US" smtClean="0"/>
              <a:t>내용제목</a:t>
            </a:r>
          </a:p>
        </p:txBody>
      </p:sp>
      <p:sp>
        <p:nvSpPr>
          <p:cNvPr id="15" name="내용 개체 틀 2"/>
          <p:cNvSpPr>
            <a:spLocks noGrp="1"/>
          </p:cNvSpPr>
          <p:nvPr>
            <p:ph idx="13" hasCustomPrompt="1"/>
          </p:nvPr>
        </p:nvSpPr>
        <p:spPr>
          <a:xfrm>
            <a:off x="2336800" y="1574801"/>
            <a:ext cx="6426200" cy="330199"/>
          </a:xfrm>
        </p:spPr>
        <p:txBody>
          <a:bodyPr>
            <a:normAutofit/>
          </a:bodyPr>
          <a:lstStyle>
            <a:lvl1pPr>
              <a:buNone/>
              <a:defRPr sz="1200" b="1" baseline="0">
                <a:solidFill>
                  <a:srgbClr val="3D3C3E"/>
                </a:solidFill>
                <a:latin typeface="나눔고딕" pitchFamily="50" charset="-127"/>
                <a:ea typeface="나눔고딕" pitchFamily="50" charset="-127"/>
              </a:defRPr>
            </a:lvl1pPr>
            <a:lvl2pPr>
              <a:defRPr sz="1200"/>
            </a:lvl2pPr>
            <a:lvl3pPr>
              <a:defRPr sz="1200"/>
            </a:lvl3pPr>
            <a:lvl4pPr>
              <a:defRPr sz="1200"/>
            </a:lvl4pPr>
            <a:lvl5pPr>
              <a:defRPr sz="1200"/>
            </a:lvl5pPr>
          </a:lstStyle>
          <a:p>
            <a:pPr lvl="0"/>
            <a:r>
              <a:rPr lang="ko-KR" altLang="en-US" smtClean="0"/>
              <a:t>내용을 입력하십시오</a:t>
            </a:r>
            <a:r>
              <a:rPr lang="en-US" altLang="ko-KR" smtClean="0"/>
              <a:t>.</a:t>
            </a:r>
            <a:endParaRPr lang="ko-KR" altLang="en-US"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8761FD00-3F21-42CF-9EF5-8F6D81CE3AFD}" type="datetimeFigureOut">
              <a:rPr lang="ko-KR" altLang="en-US" smtClean="0"/>
              <a:pPr/>
              <a:t>2018-01-07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7D217C8-C1B9-4E84-BCEB-D9195FCD889E}"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defRPr>
                <a:latin typeface="나눔고딕" pitchFamily="50" charset="-127"/>
                <a:ea typeface="나눔고딕" pitchFamily="50" charset="-127"/>
              </a:defRPr>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나눔고딕" pitchFamily="50" charset="-127"/>
                <a:ea typeface="나눔고딕" pitchFamily="50"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atin typeface="나눔고딕" pitchFamily="50" charset="-127"/>
                <a:ea typeface="나눔고딕" pitchFamily="50" charset="-127"/>
              </a:defRPr>
            </a:lvl1pPr>
          </a:lstStyle>
          <a:p>
            <a:fld id="{8761FD00-3F21-42CF-9EF5-8F6D81CE3AFD}" type="datetimeFigureOut">
              <a:rPr lang="ko-KR" altLang="en-US" smtClean="0"/>
              <a:pPr/>
              <a:t>2018-01-07</a:t>
            </a:fld>
            <a:endParaRPr lang="ko-KR" altLang="en-US"/>
          </a:p>
        </p:txBody>
      </p:sp>
      <p:sp>
        <p:nvSpPr>
          <p:cNvPr id="5" name="바닥글 개체 틀 4"/>
          <p:cNvSpPr>
            <a:spLocks noGrp="1"/>
          </p:cNvSpPr>
          <p:nvPr>
            <p:ph type="ftr" sz="quarter" idx="11"/>
          </p:nvPr>
        </p:nvSpPr>
        <p:spPr/>
        <p:txBody>
          <a:bodyPr/>
          <a:lstStyle>
            <a:lvl1pPr>
              <a:defRPr>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나눔고딕" pitchFamily="50" charset="-127"/>
                <a:ea typeface="나눔고딕" pitchFamily="50" charset="-127"/>
              </a:defRPr>
            </a:lvl1p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lvl1pPr>
              <a:defRPr>
                <a:latin typeface="나눔고딕" pitchFamily="50" charset="-127"/>
                <a:ea typeface="나눔고딕" pitchFamily="50" charset="-127"/>
              </a:defRPr>
            </a:lvl1pPr>
            <a:lvl2pPr>
              <a:defRPr>
                <a:latin typeface="나눔고딕" pitchFamily="50" charset="-127"/>
                <a:ea typeface="나눔고딕" pitchFamily="50" charset="-127"/>
              </a:defRPr>
            </a:lvl2pPr>
            <a:lvl3pPr>
              <a:defRPr>
                <a:latin typeface="나눔고딕" pitchFamily="50" charset="-127"/>
                <a:ea typeface="나눔고딕" pitchFamily="50" charset="-127"/>
              </a:defRPr>
            </a:lvl3pPr>
            <a:lvl4pPr>
              <a:defRPr>
                <a:latin typeface="나눔고딕" pitchFamily="50" charset="-127"/>
                <a:ea typeface="나눔고딕" pitchFamily="50" charset="-127"/>
              </a:defRPr>
            </a:lvl4pPr>
            <a:lvl5pPr>
              <a:defRPr>
                <a:latin typeface="나눔고딕" pitchFamily="50" charset="-127"/>
                <a:ea typeface="나눔고딕" pitchFamily="50" charset="-127"/>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atin typeface="나눔고딕" pitchFamily="50" charset="-127"/>
                <a:ea typeface="나눔고딕" pitchFamily="50" charset="-127"/>
              </a:defRPr>
            </a:lvl1pPr>
          </a:lstStyle>
          <a:p>
            <a:fld id="{8761FD00-3F21-42CF-9EF5-8F6D81CE3AFD}" type="datetimeFigureOut">
              <a:rPr lang="ko-KR" altLang="en-US" smtClean="0"/>
              <a:pPr/>
              <a:t>2018-01-07</a:t>
            </a:fld>
            <a:endParaRPr lang="ko-KR" altLang="en-US"/>
          </a:p>
        </p:txBody>
      </p:sp>
      <p:sp>
        <p:nvSpPr>
          <p:cNvPr id="5" name="바닥글 개체 틀 4"/>
          <p:cNvSpPr>
            <a:spLocks noGrp="1"/>
          </p:cNvSpPr>
          <p:nvPr>
            <p:ph type="ftr" sz="quarter" idx="11"/>
          </p:nvPr>
        </p:nvSpPr>
        <p:spPr/>
        <p:txBody>
          <a:bodyPr/>
          <a:lstStyle>
            <a:lvl1pPr>
              <a:defRPr>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나눔고딕" pitchFamily="50" charset="-127"/>
                <a:ea typeface="나눔고딕" pitchFamily="50" charset="-127"/>
              </a:defRPr>
            </a:lvl1pPr>
          </a:lstStyle>
          <a:p>
            <a:fld id="{8761FD00-3F21-42CF-9EF5-8F6D81CE3AFD}" type="datetimeFigureOut">
              <a:rPr lang="ko-KR" altLang="en-US" smtClean="0"/>
              <a:pPr/>
              <a:t>2018-01-07</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나눔고딕" pitchFamily="50" charset="-127"/>
                <a:ea typeface="나눔고딕" pitchFamily="50" charset="-127"/>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나눔고딕" pitchFamily="50" charset="-127"/>
                <a:ea typeface="나눔고딕" pitchFamily="50" charset="-127"/>
              </a:defRPr>
            </a:lvl1pPr>
          </a:lstStyle>
          <a:p>
            <a:fld id="{97D217C8-C1B9-4E84-BCEB-D9195FCD889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72" r:id="rId1"/>
    <p:sldLayoutId id="2147483675" r:id="rId2"/>
    <p:sldLayoutId id="2147483674" r:id="rId3"/>
    <p:sldLayoutId id="2147483673" r:id="rId4"/>
    <p:sldLayoutId id="2147483676" r:id="rId5"/>
    <p:sldLayoutId id="2147483661" r:id="rId6"/>
    <p:sldLayoutId id="2147483662" r:id="rId7"/>
  </p:sldLayoutIdLst>
  <p:txStyles>
    <p:titleStyle>
      <a:lvl1pPr algn="ctr" defTabSz="914400" rtl="0" eaLnBrk="1" latinLnBrk="1" hangingPunct="1">
        <a:spcBef>
          <a:spcPct val="0"/>
        </a:spcBef>
        <a:buNone/>
        <a:defRPr sz="4400" kern="1200">
          <a:solidFill>
            <a:schemeClr val="tx1"/>
          </a:solidFill>
          <a:latin typeface="나눔고딕" pitchFamily="50" charset="-127"/>
          <a:ea typeface="나눔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나눔고딕" pitchFamily="50" charset="-127"/>
          <a:ea typeface="나눔고딕" pitchFamily="50" charset="-127"/>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나눔고딕" pitchFamily="50" charset="-127"/>
          <a:ea typeface="나눔고딕" pitchFamily="50" charset="-127"/>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나눔고딕" pitchFamily="50" charset="-127"/>
          <a:ea typeface="나눔고딕" pitchFamily="50" charset="-127"/>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나눔고딕" pitchFamily="50" charset="-127"/>
          <a:ea typeface="나눔고딕" pitchFamily="50" charset="-127"/>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나눔고딕" pitchFamily="50" charset="-127"/>
          <a:ea typeface="나눔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hbaik@moberan.com"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hangeul.naver.com/fon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API/RTCPeerConnection" TargetMode="External"/><Relationship Id="rId2" Type="http://schemas.openxmlformats.org/officeDocument/2006/relationships/hyperlink" Target="https://www.w3.org/TR/webrtc/#rtcpeerconnection-interfac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chrome.google.com/webstore/detail/web-server-for-chrome/ofhbbkphhbklhfoeikjpcbhemlocgigb?hl=en"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31054" y="253649"/>
            <a:ext cx="8662780" cy="1969017"/>
          </a:xfrm>
        </p:spPr>
        <p:txBody>
          <a:bodyPr anchor="t">
            <a:noAutofit/>
          </a:bodyPr>
          <a:lstStyle/>
          <a:p>
            <a:r>
              <a:rPr lang="en-US" altLang="ko-KR" sz="2000" b="1" spc="-250" dirty="0" smtClean="0">
                <a:solidFill>
                  <a:schemeClr val="accent4">
                    <a:lumMod val="50000"/>
                  </a:schemeClr>
                </a:solidFill>
              </a:rPr>
              <a:t> </a:t>
            </a:r>
            <a:r>
              <a:rPr lang="ko-KR" altLang="en-US" sz="2000" dirty="0"/>
              <a:t/>
            </a:r>
            <a:br>
              <a:rPr lang="ko-KR" altLang="en-US" sz="2000" dirty="0"/>
            </a:br>
            <a:r>
              <a:rPr lang="ko-KR" altLang="en-US" sz="2000" dirty="0"/>
              <a:t/>
            </a:r>
            <a:br>
              <a:rPr lang="ko-KR" altLang="en-US" sz="2000" dirty="0"/>
            </a:br>
            <a:r>
              <a:rPr lang="ko-KR" altLang="en-US" sz="2000" dirty="0"/>
              <a:t/>
            </a:r>
            <a:br>
              <a:rPr lang="ko-KR" altLang="en-US" sz="2000" dirty="0"/>
            </a:br>
            <a:r>
              <a:rPr lang="en-US" altLang="ko-KR" sz="2000" dirty="0" err="1" smtClean="0"/>
              <a:t>WebRTC</a:t>
            </a:r>
            <a:r>
              <a:rPr lang="en-US" altLang="ko-KR" sz="2000" dirty="0" smtClean="0"/>
              <a:t> </a:t>
            </a:r>
            <a:r>
              <a:rPr lang="ko-KR" altLang="en-US" sz="2000" dirty="0"/>
              <a:t>를 이용한 양방향 화상 통신 </a:t>
            </a:r>
            <a:r>
              <a:rPr lang="ko-KR" altLang="en-US" sz="2000" dirty="0" err="1"/>
              <a:t>프론트앤드</a:t>
            </a:r>
            <a:r>
              <a:rPr lang="ko-KR" altLang="en-US" sz="2000" dirty="0"/>
              <a:t> 개발 </a:t>
            </a:r>
            <a:r>
              <a:rPr lang="en-US" altLang="ko-KR" sz="2000" dirty="0" smtClean="0"/>
              <a:t/>
            </a:r>
            <a:br>
              <a:rPr lang="en-US" altLang="ko-KR" sz="2000" dirty="0" smtClean="0"/>
            </a:br>
            <a:r>
              <a:rPr lang="ko-KR" altLang="en-US" sz="2000" dirty="0" smtClean="0"/>
              <a:t>및 시그널서버개발 </a:t>
            </a:r>
            <a:r>
              <a:rPr lang="en-US" altLang="ko-KR" sz="2000" dirty="0" smtClean="0"/>
              <a:t>- #3</a:t>
            </a:r>
            <a:r>
              <a:rPr lang="en-US" altLang="ko-KR" sz="2000" b="1" spc="-250" dirty="0" smtClean="0">
                <a:solidFill>
                  <a:schemeClr val="accent4">
                    <a:lumMod val="50000"/>
                  </a:schemeClr>
                </a:solidFill>
              </a:rPr>
              <a:t/>
            </a:r>
            <a:br>
              <a:rPr lang="en-US" altLang="ko-KR" sz="2000" b="1" spc="-250" dirty="0" smtClean="0">
                <a:solidFill>
                  <a:schemeClr val="accent4">
                    <a:lumMod val="50000"/>
                  </a:schemeClr>
                </a:solidFill>
              </a:rPr>
            </a:br>
            <a:endParaRPr lang="ko-KR" altLang="en-US" sz="2000" b="1" spc="-250" dirty="0">
              <a:solidFill>
                <a:schemeClr val="accent4">
                  <a:lumMod val="50000"/>
                </a:schemeClr>
              </a:solidFill>
            </a:endParaRPr>
          </a:p>
        </p:txBody>
      </p:sp>
      <p:sp>
        <p:nvSpPr>
          <p:cNvPr id="3" name="부제목 2"/>
          <p:cNvSpPr>
            <a:spLocks noGrp="1"/>
          </p:cNvSpPr>
          <p:nvPr>
            <p:ph type="subTitle" idx="1"/>
          </p:nvPr>
        </p:nvSpPr>
        <p:spPr>
          <a:xfrm>
            <a:off x="260715" y="3948830"/>
            <a:ext cx="2160240" cy="1752600"/>
          </a:xfrm>
          <a:ln>
            <a:noFill/>
          </a:ln>
        </p:spPr>
        <p:txBody>
          <a:bodyPr>
            <a:normAutofit/>
          </a:bodyPr>
          <a:lstStyle/>
          <a:p>
            <a:pPr algn="l">
              <a:lnSpc>
                <a:spcPct val="150000"/>
              </a:lnSpc>
            </a:pPr>
            <a:r>
              <a:rPr lang="en-US" altLang="ko-KR" sz="1200" b="1" spc="-50" dirty="0" smtClean="0">
                <a:solidFill>
                  <a:schemeClr val="tx1">
                    <a:lumMod val="75000"/>
                    <a:lumOff val="25000"/>
                  </a:schemeClr>
                </a:solidFill>
                <a:latin typeface="나눔고딕" pitchFamily="50" charset="-127"/>
                <a:ea typeface="나눔고딕" pitchFamily="50" charset="-127"/>
              </a:rPr>
              <a:t>2018.01</a:t>
            </a:r>
          </a:p>
          <a:p>
            <a:pPr algn="l">
              <a:lnSpc>
                <a:spcPct val="150000"/>
              </a:lnSpc>
            </a:pPr>
            <a:r>
              <a:rPr lang="ko-KR" altLang="en-US" sz="1200" b="1" spc="-50" dirty="0" smtClean="0">
                <a:solidFill>
                  <a:schemeClr val="tx1">
                    <a:lumMod val="75000"/>
                    <a:lumOff val="25000"/>
                  </a:schemeClr>
                </a:solidFill>
                <a:latin typeface="나눔고딕" pitchFamily="50" charset="-127"/>
                <a:ea typeface="나눔고딕" pitchFamily="50" charset="-127"/>
              </a:rPr>
              <a:t>백지훈 </a:t>
            </a:r>
            <a:endParaRPr lang="en-US" altLang="ko-KR" sz="1200" b="1" spc="-50" dirty="0" smtClean="0">
              <a:solidFill>
                <a:schemeClr val="tx1">
                  <a:lumMod val="75000"/>
                  <a:lumOff val="25000"/>
                </a:schemeClr>
              </a:solidFill>
              <a:latin typeface="나눔고딕" pitchFamily="50" charset="-127"/>
              <a:ea typeface="나눔고딕" pitchFamily="50" charset="-127"/>
            </a:endParaRPr>
          </a:p>
          <a:p>
            <a:pPr algn="l">
              <a:lnSpc>
                <a:spcPct val="150000"/>
              </a:lnSpc>
            </a:pPr>
            <a:r>
              <a:rPr lang="en-US" altLang="ko-KR" sz="1200" b="1" spc="-50" dirty="0" smtClean="0">
                <a:solidFill>
                  <a:schemeClr val="tx1">
                    <a:lumMod val="75000"/>
                    <a:lumOff val="25000"/>
                  </a:schemeClr>
                </a:solidFill>
                <a:hlinkClick r:id="rId3"/>
              </a:rPr>
              <a:t>jhbaik@moberan.com</a:t>
            </a:r>
            <a:r>
              <a:rPr lang="en-US" altLang="ko-KR" sz="1200" b="1" spc="-50" dirty="0" smtClean="0">
                <a:solidFill>
                  <a:schemeClr val="tx1">
                    <a:lumMod val="75000"/>
                    <a:lumOff val="25000"/>
                  </a:schemeClr>
                </a:solidFill>
              </a:rPr>
              <a:t>  </a:t>
            </a:r>
            <a:endParaRPr lang="en-US" altLang="ko-KR" sz="1200" b="1" spc="-50" dirty="0" smtClean="0">
              <a:solidFill>
                <a:schemeClr val="tx1">
                  <a:lumMod val="75000"/>
                  <a:lumOff val="25000"/>
                </a:schemeClr>
              </a:solidFill>
              <a:latin typeface="나눔고딕" pitchFamily="50" charset="-127"/>
              <a:ea typeface="나눔고딕" pitchFamily="50" charset="-127"/>
            </a:endParaRPr>
          </a:p>
        </p:txBody>
      </p:sp>
      <p:cxnSp>
        <p:nvCxnSpPr>
          <p:cNvPr id="10" name="직선 연결선 9"/>
          <p:cNvCxnSpPr/>
          <p:nvPr/>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1" name="부제목 2"/>
          <p:cNvSpPr txBox="1">
            <a:spLocks/>
          </p:cNvSpPr>
          <p:nvPr/>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4"/>
              </a:rPr>
              <a:t>설치하기</a:t>
            </a:r>
            <a:endParaRPr lang="ko-KR" altLang="en-US" sz="800" u="sng" spc="-20" dirty="0">
              <a:solidFill>
                <a:srgbClr val="4495D2"/>
              </a:solidFill>
              <a:latin typeface="나눔고딕" pitchFamily="50" charset="-127"/>
              <a:ea typeface="나눔고딕" pitchFamily="50" charset="-127"/>
            </a:endParaRPr>
          </a:p>
        </p:txBody>
      </p:sp>
      <p:cxnSp>
        <p:nvCxnSpPr>
          <p:cNvPr id="14" name="직선 연결선 13"/>
          <p:cNvCxnSpPr/>
          <p:nvPr/>
        </p:nvCxnSpPr>
        <p:spPr>
          <a:xfrm>
            <a:off x="364803" y="3989119"/>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364803" y="4299115"/>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364803" y="4611730"/>
            <a:ext cx="1592585" cy="0"/>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7170" name="Picture 2" descr="https://image.slidesharecdn.com/shwetankfronteerstalk-141010080914-conversion-gate02/95/webrtc-a-frontend-perspective-61-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70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8194" name="Picture 2" descr="https://image.slidesharecdn.com/shwetankfronteerstalk-141010080914-conversion-gate02/95/webrtc-a-frontend-perspective-62-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49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9218" name="Picture 2" descr="https://image.slidesharecdn.com/shwetankfronteerstalk-141010080914-conversion-gate02/95/webrtc-a-frontend-perspective-63-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751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10242" name="Picture 2" descr="https://image.slidesharecdn.com/shwetankfronteerstalk-141010080914-conversion-gate02/95/webrtc-a-frontend-perspective-64-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92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11266" name="Picture 2" descr="https://image.slidesharecdn.com/shwetankfronteerstalk-141010080914-conversion-gate02/95/webrtc-a-frontend-perspective-65-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57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ICE </a:t>
            </a:r>
            <a:br>
              <a:rPr lang="en-US" altLang="ko-KR" dirty="0" smtClean="0"/>
            </a:br>
            <a:r>
              <a:rPr lang="en-US" altLang="ko-KR" sz="3100" dirty="0" smtClean="0"/>
              <a:t>(Interactive Communication Establishment)</a:t>
            </a:r>
            <a:endParaRPr lang="ko-KR" altLang="en-US" dirty="0"/>
          </a:p>
        </p:txBody>
      </p:sp>
      <p:sp>
        <p:nvSpPr>
          <p:cNvPr id="5" name="직사각형 4"/>
          <p:cNvSpPr/>
          <p:nvPr/>
        </p:nvSpPr>
        <p:spPr>
          <a:xfrm>
            <a:off x="457200" y="1600200"/>
            <a:ext cx="8008776" cy="3139321"/>
          </a:xfrm>
          <a:prstGeom prst="rect">
            <a:avLst/>
          </a:prstGeom>
        </p:spPr>
        <p:txBody>
          <a:bodyPr wrap="square">
            <a:spAutoFit/>
          </a:bodyPr>
          <a:lstStyle/>
          <a:p>
            <a:r>
              <a:rPr lang="en-US" altLang="ko-KR" dirty="0">
                <a:solidFill>
                  <a:srgbClr val="555555"/>
                </a:solidFill>
                <a:latin typeface="Open Sans"/>
              </a:rPr>
              <a:t>ICE</a:t>
            </a:r>
            <a:r>
              <a:rPr lang="ko-KR" altLang="en-US" dirty="0">
                <a:solidFill>
                  <a:srgbClr val="555555"/>
                </a:solidFill>
                <a:latin typeface="Open Sans"/>
              </a:rPr>
              <a:t>는 </a:t>
            </a:r>
            <a:r>
              <a:rPr lang="en-US" altLang="ko-KR" dirty="0">
                <a:solidFill>
                  <a:srgbClr val="555555"/>
                </a:solidFill>
                <a:latin typeface="Open Sans"/>
              </a:rPr>
              <a:t>NAT</a:t>
            </a:r>
            <a:r>
              <a:rPr lang="ko-KR" altLang="en-US" dirty="0">
                <a:solidFill>
                  <a:srgbClr val="555555"/>
                </a:solidFill>
                <a:latin typeface="Open Sans"/>
              </a:rPr>
              <a:t>를 뚫고 </a:t>
            </a:r>
            <a:r>
              <a:rPr lang="ko-KR" altLang="en-US" dirty="0" err="1">
                <a:solidFill>
                  <a:srgbClr val="555555"/>
                </a:solidFill>
                <a:latin typeface="Open Sans"/>
              </a:rPr>
              <a:t>피어들을</a:t>
            </a:r>
            <a:r>
              <a:rPr lang="ko-KR" altLang="en-US" dirty="0">
                <a:solidFill>
                  <a:srgbClr val="555555"/>
                </a:solidFill>
                <a:latin typeface="Open Sans"/>
              </a:rPr>
              <a:t> 연결하기 위한 </a:t>
            </a:r>
            <a:r>
              <a:rPr lang="en-US" altLang="ko-KR" dirty="0">
                <a:solidFill>
                  <a:srgbClr val="555555"/>
                </a:solidFill>
                <a:latin typeface="Open Sans"/>
              </a:rPr>
              <a:t>offer/answer </a:t>
            </a:r>
            <a:r>
              <a:rPr lang="ko-KR" altLang="en-US" dirty="0">
                <a:solidFill>
                  <a:srgbClr val="555555"/>
                </a:solidFill>
                <a:latin typeface="Open Sans"/>
              </a:rPr>
              <a:t>모델 프레임워크로</a:t>
            </a:r>
            <a:r>
              <a:rPr lang="en-US" altLang="ko-KR" dirty="0">
                <a:solidFill>
                  <a:srgbClr val="555555"/>
                </a:solidFill>
                <a:latin typeface="Open Sans"/>
              </a:rPr>
              <a:t>, </a:t>
            </a:r>
            <a:r>
              <a:rPr lang="ko-KR" altLang="en-US" dirty="0">
                <a:solidFill>
                  <a:srgbClr val="555555"/>
                </a:solidFill>
                <a:latin typeface="Open Sans"/>
              </a:rPr>
              <a:t>각 </a:t>
            </a:r>
            <a:r>
              <a:rPr lang="en-US" altLang="ko-KR" dirty="0">
                <a:solidFill>
                  <a:srgbClr val="555555"/>
                </a:solidFill>
                <a:latin typeface="Open Sans"/>
              </a:rPr>
              <a:t>call</a:t>
            </a:r>
            <a:r>
              <a:rPr lang="ko-KR" altLang="en-US" dirty="0">
                <a:solidFill>
                  <a:srgbClr val="555555"/>
                </a:solidFill>
                <a:latin typeface="Open Sans"/>
              </a:rPr>
              <a:t>의 최적의 경로를 찾는 역할을 합니다</a:t>
            </a:r>
            <a:r>
              <a:rPr lang="en-US" altLang="ko-KR" dirty="0">
                <a:solidFill>
                  <a:srgbClr val="555555"/>
                </a:solidFill>
                <a:latin typeface="Open Sans"/>
              </a:rPr>
              <a:t>. </a:t>
            </a:r>
            <a:endParaRPr lang="en-US" altLang="ko-KR" dirty="0" smtClean="0">
              <a:solidFill>
                <a:srgbClr val="555555"/>
              </a:solidFill>
              <a:latin typeface="Open Sans"/>
            </a:endParaRPr>
          </a:p>
          <a:p>
            <a:endParaRPr lang="en-US" altLang="ko-KR" dirty="0">
              <a:solidFill>
                <a:srgbClr val="555555"/>
              </a:solidFill>
              <a:latin typeface="Open Sans"/>
            </a:endParaRPr>
          </a:p>
          <a:p>
            <a:r>
              <a:rPr lang="en-US" altLang="ko-KR" dirty="0" smtClean="0">
                <a:solidFill>
                  <a:srgbClr val="555555"/>
                </a:solidFill>
                <a:latin typeface="Open Sans"/>
              </a:rPr>
              <a:t>ICE</a:t>
            </a:r>
            <a:r>
              <a:rPr lang="ko-KR" altLang="en-US" dirty="0">
                <a:solidFill>
                  <a:srgbClr val="555555"/>
                </a:solidFill>
                <a:latin typeface="Open Sans"/>
              </a:rPr>
              <a:t>가 경로를 선택할 때에는 </a:t>
            </a:r>
            <a:endParaRPr lang="en-US" altLang="ko-KR" dirty="0" smtClean="0">
              <a:solidFill>
                <a:srgbClr val="555555"/>
              </a:solidFill>
              <a:latin typeface="Open Sans"/>
            </a:endParaRPr>
          </a:p>
          <a:p>
            <a:endParaRPr lang="en-US" altLang="ko-KR" b="1" dirty="0">
              <a:solidFill>
                <a:srgbClr val="555555"/>
              </a:solidFill>
              <a:latin typeface="Open Sans"/>
            </a:endParaRPr>
          </a:p>
          <a:p>
            <a:pPr marL="342900" indent="-342900">
              <a:buAutoNum type="arabicParenR"/>
            </a:pPr>
            <a:r>
              <a:rPr lang="en-US" altLang="ko-KR" b="1" dirty="0" smtClean="0">
                <a:solidFill>
                  <a:srgbClr val="555555"/>
                </a:solidFill>
                <a:latin typeface="Open Sans"/>
              </a:rPr>
              <a:t>NAT</a:t>
            </a:r>
            <a:r>
              <a:rPr lang="ko-KR" altLang="en-US" b="1" dirty="0">
                <a:solidFill>
                  <a:srgbClr val="555555"/>
                </a:solidFill>
                <a:latin typeface="Open Sans"/>
              </a:rPr>
              <a:t>가 없는 네트워크를 통한 </a:t>
            </a:r>
            <a:r>
              <a:rPr lang="ko-KR" altLang="en-US" b="1" dirty="0" err="1">
                <a:solidFill>
                  <a:srgbClr val="555555"/>
                </a:solidFill>
                <a:latin typeface="Open Sans"/>
              </a:rPr>
              <a:t>다이렉트</a:t>
            </a:r>
            <a:r>
              <a:rPr lang="ko-KR" altLang="en-US" b="1" dirty="0">
                <a:solidFill>
                  <a:srgbClr val="555555"/>
                </a:solidFill>
                <a:latin typeface="Open Sans"/>
              </a:rPr>
              <a:t> 연결</a:t>
            </a:r>
            <a:r>
              <a:rPr lang="en-US" altLang="ko-KR" dirty="0" smtClean="0">
                <a:solidFill>
                  <a:srgbClr val="555555"/>
                </a:solidFill>
                <a:latin typeface="Open Sans"/>
              </a:rPr>
              <a:t>, </a:t>
            </a:r>
          </a:p>
          <a:p>
            <a:pPr marL="342900" indent="-342900">
              <a:buAutoNum type="arabicParenR"/>
            </a:pPr>
            <a:r>
              <a:rPr lang="en-US" altLang="ko-KR" b="1" dirty="0" smtClean="0">
                <a:solidFill>
                  <a:srgbClr val="555555"/>
                </a:solidFill>
                <a:latin typeface="Open Sans"/>
              </a:rPr>
              <a:t>STUN</a:t>
            </a:r>
            <a:r>
              <a:rPr lang="ko-KR" altLang="en-US" b="1" dirty="0" smtClean="0">
                <a:solidFill>
                  <a:srgbClr val="555555"/>
                </a:solidFill>
                <a:latin typeface="Open Sans"/>
              </a:rPr>
              <a:t>으로 연결</a:t>
            </a:r>
            <a:r>
              <a:rPr lang="en-US" altLang="ko-KR" dirty="0" smtClean="0">
                <a:solidFill>
                  <a:srgbClr val="555555"/>
                </a:solidFill>
                <a:latin typeface="Open Sans"/>
              </a:rPr>
              <a:t>, </a:t>
            </a:r>
          </a:p>
          <a:p>
            <a:pPr marL="342900" indent="-342900">
              <a:buAutoNum type="arabicParenR"/>
            </a:pPr>
            <a:r>
              <a:rPr lang="ko-KR" altLang="en-US" b="1" dirty="0" smtClean="0">
                <a:solidFill>
                  <a:srgbClr val="555555"/>
                </a:solidFill>
                <a:latin typeface="Open Sans"/>
              </a:rPr>
              <a:t>앞선 </a:t>
            </a:r>
            <a:r>
              <a:rPr lang="ko-KR" altLang="en-US" b="1" dirty="0">
                <a:solidFill>
                  <a:srgbClr val="555555"/>
                </a:solidFill>
                <a:latin typeface="Open Sans"/>
              </a:rPr>
              <a:t>방법으로 연결되지 않는 경우 </a:t>
            </a:r>
            <a:r>
              <a:rPr lang="en-US" altLang="ko-KR" b="1" dirty="0">
                <a:solidFill>
                  <a:srgbClr val="555555"/>
                </a:solidFill>
                <a:latin typeface="Open Sans"/>
              </a:rPr>
              <a:t>TURN</a:t>
            </a:r>
            <a:r>
              <a:rPr lang="ko-KR" altLang="en-US" b="1" dirty="0">
                <a:solidFill>
                  <a:srgbClr val="555555"/>
                </a:solidFill>
                <a:latin typeface="Open Sans"/>
              </a:rPr>
              <a:t>을 통한 </a:t>
            </a:r>
            <a:r>
              <a:rPr lang="ko-KR" altLang="en-US" b="1" dirty="0" smtClean="0">
                <a:solidFill>
                  <a:srgbClr val="555555"/>
                </a:solidFill>
                <a:latin typeface="Open Sans"/>
              </a:rPr>
              <a:t>연결</a:t>
            </a:r>
            <a:endParaRPr lang="en-US" altLang="ko-KR" b="1" dirty="0" smtClean="0">
              <a:solidFill>
                <a:srgbClr val="555555"/>
              </a:solidFill>
              <a:latin typeface="Open Sans"/>
            </a:endParaRPr>
          </a:p>
          <a:p>
            <a:pPr marL="342900" indent="-342900">
              <a:buAutoNum type="arabicParenR"/>
            </a:pPr>
            <a:endParaRPr lang="en-US" altLang="ko-KR" b="1" dirty="0">
              <a:solidFill>
                <a:srgbClr val="555555"/>
              </a:solidFill>
              <a:latin typeface="Open Sans"/>
            </a:endParaRPr>
          </a:p>
          <a:p>
            <a:r>
              <a:rPr lang="ko-KR" altLang="en-US" dirty="0" smtClean="0">
                <a:solidFill>
                  <a:srgbClr val="555555"/>
                </a:solidFill>
                <a:latin typeface="Open Sans"/>
              </a:rPr>
              <a:t>순으로 </a:t>
            </a:r>
            <a:r>
              <a:rPr lang="ko-KR" altLang="en-US" dirty="0">
                <a:solidFill>
                  <a:srgbClr val="555555"/>
                </a:solidFill>
                <a:latin typeface="Open Sans"/>
              </a:rPr>
              <a:t>시도하고</a:t>
            </a:r>
            <a:r>
              <a:rPr lang="en-US" altLang="ko-KR" dirty="0">
                <a:solidFill>
                  <a:srgbClr val="555555"/>
                </a:solidFill>
                <a:latin typeface="Open Sans"/>
              </a:rPr>
              <a:t>, </a:t>
            </a:r>
            <a:r>
              <a:rPr lang="ko-KR" altLang="en-US" dirty="0">
                <a:solidFill>
                  <a:srgbClr val="555555"/>
                </a:solidFill>
                <a:latin typeface="Open Sans"/>
              </a:rPr>
              <a:t>각 </a:t>
            </a:r>
            <a:r>
              <a:rPr lang="ko-KR" altLang="en-US" dirty="0" err="1">
                <a:solidFill>
                  <a:srgbClr val="555555"/>
                </a:solidFill>
                <a:latin typeface="Open Sans"/>
              </a:rPr>
              <a:t>피어들은</a:t>
            </a:r>
            <a:r>
              <a:rPr lang="ko-KR" altLang="en-US" dirty="0">
                <a:solidFill>
                  <a:srgbClr val="555555"/>
                </a:solidFill>
                <a:latin typeface="Open Sans"/>
              </a:rPr>
              <a:t> 이러한 </a:t>
            </a:r>
            <a:r>
              <a:rPr lang="en-US" altLang="ko-KR" dirty="0">
                <a:solidFill>
                  <a:srgbClr val="555555"/>
                </a:solidFill>
                <a:latin typeface="Open Sans"/>
              </a:rPr>
              <a:t>3</a:t>
            </a:r>
            <a:r>
              <a:rPr lang="ko-KR" altLang="en-US" dirty="0">
                <a:solidFill>
                  <a:srgbClr val="555555"/>
                </a:solidFill>
                <a:latin typeface="Open Sans"/>
              </a:rPr>
              <a:t>가지 종류의 후보들 중 하나로 </a:t>
            </a:r>
            <a:r>
              <a:rPr lang="en-US" altLang="ko-KR" dirty="0">
                <a:solidFill>
                  <a:srgbClr val="555555"/>
                </a:solidFill>
                <a:latin typeface="Open Sans"/>
              </a:rPr>
              <a:t>P2P </a:t>
            </a:r>
            <a:r>
              <a:rPr lang="ko-KR" altLang="en-US" dirty="0">
                <a:solidFill>
                  <a:srgbClr val="555555"/>
                </a:solidFill>
                <a:latin typeface="Open Sans"/>
              </a:rPr>
              <a:t>연결을 진행합니다</a:t>
            </a:r>
            <a:r>
              <a:rPr lang="en-US" altLang="ko-KR" dirty="0">
                <a:solidFill>
                  <a:srgbClr val="555555"/>
                </a:solidFill>
                <a:latin typeface="Open Sans"/>
              </a:rPr>
              <a:t>.</a:t>
            </a:r>
            <a:endParaRPr lang="ko-KR" altLang="en-US" dirty="0"/>
          </a:p>
        </p:txBody>
      </p:sp>
      <p:sp>
        <p:nvSpPr>
          <p:cNvPr id="6" name="직사각형 5"/>
          <p:cNvSpPr/>
          <p:nvPr/>
        </p:nvSpPr>
        <p:spPr>
          <a:xfrm>
            <a:off x="129073" y="5761838"/>
            <a:ext cx="8885854" cy="784830"/>
          </a:xfrm>
          <a:prstGeom prst="rect">
            <a:avLst/>
          </a:prstGeom>
          <a:solidFill>
            <a:schemeClr val="tx1"/>
          </a:solidFill>
        </p:spPr>
        <p:txBody>
          <a:bodyPr wrap="square">
            <a:spAutoFit/>
          </a:bodyPr>
          <a:lstStyle/>
          <a:p>
            <a:r>
              <a:rPr lang="en-US" altLang="ko-KR" sz="900" dirty="0">
                <a:solidFill>
                  <a:schemeClr val="bg1"/>
                </a:solidFill>
              </a:rPr>
              <a:t>a=candidate:620969918 1 </a:t>
            </a:r>
            <a:r>
              <a:rPr lang="en-US" altLang="ko-KR" sz="900" dirty="0" err="1">
                <a:solidFill>
                  <a:schemeClr val="bg1"/>
                </a:solidFill>
              </a:rPr>
              <a:t>udp</a:t>
            </a:r>
            <a:r>
              <a:rPr lang="en-US" altLang="ko-KR" sz="900" dirty="0">
                <a:solidFill>
                  <a:schemeClr val="bg1"/>
                </a:solidFill>
              </a:rPr>
              <a:t> 2122260223 192.168.0.25 59347 </a:t>
            </a:r>
            <a:r>
              <a:rPr lang="en-US" altLang="ko-KR" sz="900" dirty="0" err="1">
                <a:solidFill>
                  <a:schemeClr val="bg1"/>
                </a:solidFill>
              </a:rPr>
              <a:t>typ</a:t>
            </a:r>
            <a:r>
              <a:rPr lang="en-US" altLang="ko-KR" sz="900" dirty="0">
                <a:solidFill>
                  <a:schemeClr val="bg1"/>
                </a:solidFill>
              </a:rPr>
              <a:t> host generation 0 network-id 1 network-cost 10</a:t>
            </a:r>
          </a:p>
          <a:p>
            <a:r>
              <a:rPr lang="en-US" altLang="ko-KR" sz="900" dirty="0">
                <a:solidFill>
                  <a:schemeClr val="bg1"/>
                </a:solidFill>
              </a:rPr>
              <a:t>a=candidate:3541255786 1 </a:t>
            </a:r>
            <a:r>
              <a:rPr lang="en-US" altLang="ko-KR" sz="900" dirty="0" err="1">
                <a:solidFill>
                  <a:schemeClr val="bg1"/>
                </a:solidFill>
              </a:rPr>
              <a:t>udp</a:t>
            </a:r>
            <a:r>
              <a:rPr lang="en-US" altLang="ko-KR" sz="900" dirty="0">
                <a:solidFill>
                  <a:schemeClr val="bg1"/>
                </a:solidFill>
              </a:rPr>
              <a:t> 1686052607 183.91.204.152 59347 </a:t>
            </a:r>
            <a:r>
              <a:rPr lang="en-US" altLang="ko-KR" sz="900" dirty="0" err="1">
                <a:solidFill>
                  <a:schemeClr val="bg1"/>
                </a:solidFill>
              </a:rPr>
              <a:t>typ</a:t>
            </a:r>
            <a:r>
              <a:rPr lang="en-US" altLang="ko-KR" sz="900" dirty="0">
                <a:solidFill>
                  <a:schemeClr val="bg1"/>
                </a:solidFill>
              </a:rPr>
              <a:t> </a:t>
            </a:r>
            <a:r>
              <a:rPr lang="en-US" altLang="ko-KR" sz="900" dirty="0" err="1">
                <a:solidFill>
                  <a:schemeClr val="bg1"/>
                </a:solidFill>
              </a:rPr>
              <a:t>srflx</a:t>
            </a:r>
            <a:r>
              <a:rPr lang="en-US" altLang="ko-KR" sz="900" dirty="0">
                <a:solidFill>
                  <a:schemeClr val="bg1"/>
                </a:solidFill>
              </a:rPr>
              <a:t> </a:t>
            </a:r>
            <a:r>
              <a:rPr lang="en-US" altLang="ko-KR" sz="900" dirty="0" err="1">
                <a:solidFill>
                  <a:schemeClr val="bg1"/>
                </a:solidFill>
              </a:rPr>
              <a:t>raddr</a:t>
            </a:r>
            <a:r>
              <a:rPr lang="en-US" altLang="ko-KR" sz="900" dirty="0">
                <a:solidFill>
                  <a:schemeClr val="bg1"/>
                </a:solidFill>
              </a:rPr>
              <a:t> 192.168.0.25 </a:t>
            </a:r>
            <a:r>
              <a:rPr lang="en-US" altLang="ko-KR" sz="900" dirty="0" err="1">
                <a:solidFill>
                  <a:schemeClr val="bg1"/>
                </a:solidFill>
              </a:rPr>
              <a:t>rport</a:t>
            </a:r>
            <a:r>
              <a:rPr lang="en-US" altLang="ko-KR" sz="900" dirty="0">
                <a:solidFill>
                  <a:schemeClr val="bg1"/>
                </a:solidFill>
              </a:rPr>
              <a:t> 59347 generation 0 network-id 1 network-cost 10</a:t>
            </a:r>
          </a:p>
          <a:p>
            <a:r>
              <a:rPr lang="en-US" altLang="ko-KR" sz="900" dirty="0">
                <a:solidFill>
                  <a:schemeClr val="bg1"/>
                </a:solidFill>
              </a:rPr>
              <a:t>a=candidate:1137749551 1 </a:t>
            </a:r>
            <a:r>
              <a:rPr lang="en-US" altLang="ko-KR" sz="900" dirty="0" err="1">
                <a:solidFill>
                  <a:schemeClr val="bg1"/>
                </a:solidFill>
              </a:rPr>
              <a:t>udp</a:t>
            </a:r>
            <a:r>
              <a:rPr lang="en-US" altLang="ko-KR" sz="900" dirty="0">
                <a:solidFill>
                  <a:schemeClr val="bg1"/>
                </a:solidFill>
              </a:rPr>
              <a:t> 41885439 </a:t>
            </a:r>
            <a:r>
              <a:rPr lang="en-US" altLang="ko-KR" sz="900" b="1" dirty="0">
                <a:solidFill>
                  <a:schemeClr val="bg1"/>
                </a:solidFill>
                <a:effectLst>
                  <a:outerShdw blurRad="38100" dist="38100" dir="2700000" algn="tl">
                    <a:srgbClr val="000000">
                      <a:alpha val="43137"/>
                    </a:srgbClr>
                  </a:outerShdw>
                </a:effectLst>
              </a:rPr>
              <a:t>183.102.177.xx</a:t>
            </a:r>
            <a:r>
              <a:rPr lang="en-US" altLang="ko-KR" sz="900" dirty="0">
                <a:solidFill>
                  <a:schemeClr val="bg1"/>
                </a:solidFill>
              </a:rPr>
              <a:t> 52483 </a:t>
            </a:r>
            <a:r>
              <a:rPr lang="en-US" altLang="ko-KR" sz="900" dirty="0" err="1">
                <a:solidFill>
                  <a:schemeClr val="bg1"/>
                </a:solidFill>
              </a:rPr>
              <a:t>typ</a:t>
            </a:r>
            <a:r>
              <a:rPr lang="en-US" altLang="ko-KR" sz="900" dirty="0">
                <a:solidFill>
                  <a:schemeClr val="bg1"/>
                </a:solidFill>
              </a:rPr>
              <a:t> relay </a:t>
            </a:r>
            <a:r>
              <a:rPr lang="en-US" altLang="ko-KR" sz="900" dirty="0" err="1">
                <a:solidFill>
                  <a:schemeClr val="bg1"/>
                </a:solidFill>
              </a:rPr>
              <a:t>raddr</a:t>
            </a:r>
            <a:r>
              <a:rPr lang="en-US" altLang="ko-KR" sz="900" dirty="0">
                <a:solidFill>
                  <a:schemeClr val="bg1"/>
                </a:solidFill>
              </a:rPr>
              <a:t> 183.91.204.152 </a:t>
            </a:r>
            <a:r>
              <a:rPr lang="en-US" altLang="ko-KR" sz="900" dirty="0" err="1">
                <a:solidFill>
                  <a:schemeClr val="bg1"/>
                </a:solidFill>
              </a:rPr>
              <a:t>rport</a:t>
            </a:r>
            <a:r>
              <a:rPr lang="en-US" altLang="ko-KR" sz="900" dirty="0">
                <a:solidFill>
                  <a:schemeClr val="bg1"/>
                </a:solidFill>
              </a:rPr>
              <a:t> 59347 generation 0 network-id 1 network-cost 10</a:t>
            </a:r>
          </a:p>
          <a:p>
            <a:r>
              <a:rPr lang="en-US" altLang="ko-KR" sz="900" dirty="0">
                <a:solidFill>
                  <a:schemeClr val="bg1"/>
                </a:solidFill>
              </a:rPr>
              <a:t>a=candidate:1803600718 1 </a:t>
            </a:r>
            <a:r>
              <a:rPr lang="en-US" altLang="ko-KR" sz="900" dirty="0" err="1">
                <a:solidFill>
                  <a:schemeClr val="bg1"/>
                </a:solidFill>
              </a:rPr>
              <a:t>tcp</a:t>
            </a:r>
            <a:r>
              <a:rPr lang="en-US" altLang="ko-KR" sz="900" dirty="0">
                <a:solidFill>
                  <a:schemeClr val="bg1"/>
                </a:solidFill>
              </a:rPr>
              <a:t> 1518280447 192.168.0.25 9 </a:t>
            </a:r>
            <a:r>
              <a:rPr lang="en-US" altLang="ko-KR" sz="900" dirty="0" err="1">
                <a:solidFill>
                  <a:schemeClr val="bg1"/>
                </a:solidFill>
              </a:rPr>
              <a:t>typ</a:t>
            </a:r>
            <a:r>
              <a:rPr lang="en-US" altLang="ko-KR" sz="900" dirty="0">
                <a:solidFill>
                  <a:schemeClr val="bg1"/>
                </a:solidFill>
              </a:rPr>
              <a:t> host </a:t>
            </a:r>
            <a:r>
              <a:rPr lang="en-US" altLang="ko-KR" sz="900" dirty="0" err="1">
                <a:solidFill>
                  <a:schemeClr val="bg1"/>
                </a:solidFill>
              </a:rPr>
              <a:t>tcptype</a:t>
            </a:r>
            <a:r>
              <a:rPr lang="en-US" altLang="ko-KR" sz="900" dirty="0">
                <a:solidFill>
                  <a:schemeClr val="bg1"/>
                </a:solidFill>
              </a:rPr>
              <a:t> active generation 0 network-id 1 network-cost 10</a:t>
            </a:r>
          </a:p>
          <a:p>
            <a:r>
              <a:rPr lang="en-US" altLang="ko-KR" sz="900" dirty="0">
                <a:solidFill>
                  <a:schemeClr val="bg1"/>
                </a:solidFill>
              </a:rPr>
              <a:t> </a:t>
            </a:r>
            <a:endParaRPr lang="ko-KR" altLang="en-US" sz="900" dirty="0">
              <a:solidFill>
                <a:schemeClr val="bg1"/>
              </a:solidFill>
            </a:endParaRPr>
          </a:p>
        </p:txBody>
      </p:sp>
      <p:sp>
        <p:nvSpPr>
          <p:cNvPr id="7" name="직사각형 6"/>
          <p:cNvSpPr/>
          <p:nvPr/>
        </p:nvSpPr>
        <p:spPr>
          <a:xfrm>
            <a:off x="129073" y="5278407"/>
            <a:ext cx="1649491" cy="369332"/>
          </a:xfrm>
          <a:prstGeom prst="rect">
            <a:avLst/>
          </a:prstGeom>
        </p:spPr>
        <p:txBody>
          <a:bodyPr wrap="none">
            <a:spAutoFit/>
          </a:bodyPr>
          <a:lstStyle/>
          <a:p>
            <a:r>
              <a:rPr lang="en-US" altLang="ko-KR" dirty="0" smtClean="0"/>
              <a:t>ICE Candidate</a:t>
            </a:r>
            <a:endParaRPr lang="ko-KR" altLang="en-US" dirty="0"/>
          </a:p>
        </p:txBody>
      </p:sp>
    </p:spTree>
    <p:extLst>
      <p:ext uri="{BB962C8B-B14F-4D97-AF65-F5344CB8AC3E}">
        <p14:creationId xmlns:p14="http://schemas.microsoft.com/office/powerpoint/2010/main" val="3760063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jiyun.me/images/blog/01_3.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53682" y="-64593"/>
            <a:ext cx="5502495" cy="6841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82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jiyun.me/images/blog/01_3.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53682" y="-64593"/>
            <a:ext cx="5502495" cy="6841728"/>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p:cNvSpPr/>
          <p:nvPr/>
        </p:nvSpPr>
        <p:spPr>
          <a:xfrm>
            <a:off x="2202025" y="814873"/>
            <a:ext cx="4926563" cy="1231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Without Signal Server</a:t>
            </a:r>
            <a:endParaRPr lang="ko-KR" altLang="en-US" dirty="0"/>
          </a:p>
        </p:txBody>
      </p:sp>
    </p:spTree>
    <p:extLst>
      <p:ext uri="{BB962C8B-B14F-4D97-AF65-F5344CB8AC3E}">
        <p14:creationId xmlns:p14="http://schemas.microsoft.com/office/powerpoint/2010/main" val="3826966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SDP (</a:t>
            </a:r>
            <a:r>
              <a:rPr lang="en-US" altLang="ko-KR" dirty="0"/>
              <a:t>Session Description </a:t>
            </a:r>
            <a:r>
              <a:rPr lang="en-US" altLang="ko-KR" dirty="0" smtClean="0"/>
              <a:t>Protocol)</a:t>
            </a:r>
            <a:endParaRPr lang="ko-KR" altLang="en-US" dirty="0"/>
          </a:p>
        </p:txBody>
      </p:sp>
      <p:pic>
        <p:nvPicPr>
          <p:cNvPr id="2050" name="Picture 2" descr="DTLS &#10;DTLS 표준은 RFC 4347로 UDP에 대한 안전한 전송 이외에는 TLS와 거의 유사 &#10;SRTP는 마스터키 및 마스터시드를 외부에 의존 ! DTLS마스터 비밀키 사용! &#10;전송되는 데이터의 무결성(Int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4437" y="2332037"/>
            <a:ext cx="6028318"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564213" y="1287342"/>
            <a:ext cx="2941511" cy="130995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200" b="0" i="0" u="none" strike="noStrike" cap="none" normalizeH="0" baseline="0" dirty="0" smtClean="0">
                <a:ln>
                  <a:noFill/>
                </a:ln>
                <a:solidFill>
                  <a:srgbClr val="333333"/>
                </a:solidFill>
                <a:effectLst/>
                <a:latin typeface="Arial" panose="020B0604020202020204" pitchFamily="34" charset="0"/>
                <a:ea typeface="Open Sans"/>
              </a:rPr>
              <a:t>2.2 SDP</a:t>
            </a:r>
            <a:r>
              <a:rPr kumimoji="0" lang="ko-KR" altLang="ko-KR" sz="800" b="0" i="0" u="none" strike="noStrike" cap="none" normalizeH="0" baseline="30000" dirty="0" smtClean="0">
                <a:ln>
                  <a:noFill/>
                </a:ln>
                <a:solidFill>
                  <a:srgbClr val="333333"/>
                </a:solidFill>
                <a:effectLst/>
                <a:latin typeface="Arial" panose="020B0604020202020204" pitchFamily="34" charset="0"/>
                <a:ea typeface="Open Sans"/>
              </a:rPr>
              <a:t>Session Description Protocol</a:t>
            </a:r>
            <a:endParaRPr kumimoji="0" lang="ko-KR" altLang="ko-KR" sz="1200" b="0" i="0" u="none" strike="noStrike" cap="none" normalizeH="0" baseline="0" dirty="0" smtClean="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sz="1000" b="1" i="0" u="none" strike="noStrike" cap="none" normalizeH="0" baseline="0" dirty="0" smtClean="0">
                <a:ln>
                  <a:noFill/>
                </a:ln>
                <a:solidFill>
                  <a:srgbClr val="555555"/>
                </a:solidFill>
                <a:effectLst/>
                <a:latin typeface="Arial" panose="020B0604020202020204" pitchFamily="34" charset="0"/>
                <a:ea typeface="Open Sans"/>
              </a:rPr>
              <a:t>통신을 열고 닫는데 사용되는 세션 컨트롤 메시지들</a:t>
            </a:r>
            <a:r>
              <a:rPr kumimoji="0" lang="ko-KR" altLang="ko-KR" sz="1000" b="0" i="0" u="none" strike="noStrike" cap="none" normalizeH="0" baseline="0" dirty="0" smtClean="0">
                <a:ln>
                  <a:noFill/>
                </a:ln>
                <a:solidFill>
                  <a:srgbClr val="555555"/>
                </a:solidFill>
                <a:effectLst/>
                <a:latin typeface="Arial" panose="020B0604020202020204" pitchFamily="34" charset="0"/>
                <a:ea typeface="Open Sans"/>
              </a:rPr>
              <a:t>, </a:t>
            </a:r>
            <a:endParaRPr kumimoji="0" lang="en-US" altLang="ko-KR" sz="1000" b="0" i="0" u="none" strike="noStrike" cap="none" normalizeH="0" baseline="0" dirty="0" smtClean="0">
              <a:ln>
                <a:noFill/>
              </a:ln>
              <a:solidFill>
                <a:srgbClr val="555555"/>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sz="1000" b="1" i="0" u="none" strike="noStrike" cap="none" normalizeH="0" baseline="0" dirty="0" smtClean="0">
                <a:ln>
                  <a:noFill/>
                </a:ln>
                <a:solidFill>
                  <a:srgbClr val="555555"/>
                </a:solidFill>
                <a:effectLst/>
                <a:latin typeface="Arial" panose="020B0604020202020204" pitchFamily="34" charset="0"/>
                <a:ea typeface="Open Sans"/>
              </a:rPr>
              <a:t>에러 메시지들</a:t>
            </a:r>
            <a:r>
              <a:rPr kumimoji="0" lang="ko-KR" altLang="ko-KR" sz="1000" b="0" i="0" u="none" strike="noStrike" cap="none" normalizeH="0" baseline="0" dirty="0" smtClean="0">
                <a:ln>
                  <a:noFill/>
                </a:ln>
                <a:solidFill>
                  <a:srgbClr val="555555"/>
                </a:solidFill>
                <a:effectLst/>
                <a:latin typeface="Arial" panose="020B0604020202020204" pitchFamily="34" charset="0"/>
                <a:ea typeface="Open Sans"/>
              </a:rPr>
              <a:t>, </a:t>
            </a:r>
            <a:endParaRPr kumimoji="0" lang="en-US" altLang="ko-KR" sz="1000" b="0" i="0" u="none" strike="noStrike" cap="none" normalizeH="0" baseline="0" dirty="0" smtClean="0">
              <a:ln>
                <a:noFill/>
              </a:ln>
              <a:solidFill>
                <a:srgbClr val="555555"/>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sz="1000" b="1" i="0" u="none" strike="noStrike" cap="none" normalizeH="0" baseline="0" dirty="0" err="1" smtClean="0">
                <a:ln>
                  <a:noFill/>
                </a:ln>
                <a:solidFill>
                  <a:srgbClr val="555555"/>
                </a:solidFill>
                <a:effectLst/>
                <a:latin typeface="Arial" panose="020B0604020202020204" pitchFamily="34" charset="0"/>
                <a:ea typeface="Open Sans"/>
              </a:rPr>
              <a:t>코덱이나</a:t>
            </a:r>
            <a:r>
              <a:rPr kumimoji="0" lang="ko-KR" sz="1000" b="1" i="0" u="none" strike="noStrike" cap="none" normalizeH="0" baseline="0" dirty="0" smtClean="0">
                <a:ln>
                  <a:noFill/>
                </a:ln>
                <a:solidFill>
                  <a:srgbClr val="555555"/>
                </a:solidFill>
                <a:effectLst/>
                <a:latin typeface="Arial" panose="020B0604020202020204" pitchFamily="34" charset="0"/>
                <a:ea typeface="Open Sans"/>
              </a:rPr>
              <a:t> </a:t>
            </a:r>
            <a:r>
              <a:rPr kumimoji="0" lang="ko-KR" sz="1000" b="1" i="0" u="none" strike="noStrike" cap="none" normalizeH="0" baseline="0" dirty="0" err="1" smtClean="0">
                <a:ln>
                  <a:noFill/>
                </a:ln>
                <a:solidFill>
                  <a:srgbClr val="555555"/>
                </a:solidFill>
                <a:effectLst/>
                <a:latin typeface="Arial" panose="020B0604020202020204" pitchFamily="34" charset="0"/>
                <a:ea typeface="Open Sans"/>
              </a:rPr>
              <a:t>코덱</a:t>
            </a:r>
            <a:r>
              <a:rPr kumimoji="0" lang="ko-KR" sz="1000" b="1" i="0" u="none" strike="noStrike" cap="none" normalizeH="0" baseline="0" dirty="0" smtClean="0">
                <a:ln>
                  <a:noFill/>
                </a:ln>
                <a:solidFill>
                  <a:srgbClr val="555555"/>
                </a:solidFill>
                <a:effectLst/>
                <a:latin typeface="Arial" panose="020B0604020202020204" pitchFamily="34" charset="0"/>
                <a:ea typeface="Open Sans"/>
              </a:rPr>
              <a:t> 설정</a:t>
            </a:r>
            <a:r>
              <a:rPr kumimoji="0" lang="ko-KR" altLang="ko-KR" sz="1000" b="1" i="0" u="none" strike="noStrike" cap="none" normalizeH="0" baseline="0" dirty="0" smtClean="0">
                <a:ln>
                  <a:noFill/>
                </a:ln>
                <a:solidFill>
                  <a:srgbClr val="555555"/>
                </a:solidFill>
                <a:effectLst/>
                <a:latin typeface="Arial" panose="020B0604020202020204" pitchFamily="34" charset="0"/>
                <a:ea typeface="Open Sans"/>
              </a:rPr>
              <a:t>, </a:t>
            </a:r>
            <a:endParaRPr kumimoji="0" lang="en-US" altLang="ko-KR" sz="1000" b="1" i="0" u="none" strike="noStrike" cap="none" normalizeH="0" baseline="0" dirty="0" smtClean="0">
              <a:ln>
                <a:noFill/>
              </a:ln>
              <a:solidFill>
                <a:srgbClr val="555555"/>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sz="1000" b="1" i="0" u="none" strike="noStrike" cap="none" normalizeH="0" baseline="0" dirty="0" smtClean="0">
                <a:ln>
                  <a:noFill/>
                </a:ln>
                <a:solidFill>
                  <a:srgbClr val="555555"/>
                </a:solidFill>
                <a:effectLst/>
                <a:latin typeface="Arial" panose="020B0604020202020204" pitchFamily="34" charset="0"/>
                <a:ea typeface="Open Sans"/>
              </a:rPr>
              <a:t>대역폭</a:t>
            </a:r>
            <a:r>
              <a:rPr kumimoji="0" lang="ko-KR" altLang="ko-KR" sz="1000" b="1" i="0" u="none" strike="noStrike" cap="none" normalizeH="0" baseline="0" dirty="0" smtClean="0">
                <a:ln>
                  <a:noFill/>
                </a:ln>
                <a:solidFill>
                  <a:srgbClr val="555555"/>
                </a:solidFill>
                <a:effectLst/>
                <a:latin typeface="Arial" panose="020B0604020202020204" pitchFamily="34" charset="0"/>
                <a:ea typeface="Open Sans"/>
              </a:rPr>
              <a:t>, </a:t>
            </a:r>
            <a:endParaRPr kumimoji="0" lang="en-US" altLang="ko-KR" sz="1000" b="1" i="0" u="none" strike="noStrike" cap="none" normalizeH="0" baseline="0" dirty="0" smtClean="0">
              <a:ln>
                <a:noFill/>
              </a:ln>
              <a:solidFill>
                <a:srgbClr val="555555"/>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sz="1000" b="1" i="0" u="none" strike="noStrike" cap="none" normalizeH="0" baseline="0" dirty="0" smtClean="0">
                <a:ln>
                  <a:noFill/>
                </a:ln>
                <a:solidFill>
                  <a:srgbClr val="555555"/>
                </a:solidFill>
                <a:effectLst/>
                <a:latin typeface="Arial" panose="020B0604020202020204" pitchFamily="34" charset="0"/>
                <a:ea typeface="Open Sans"/>
              </a:rPr>
              <a:t>미디어 타입과 같은 미디어 메타 데이터</a:t>
            </a:r>
            <a:r>
              <a:rPr kumimoji="0" lang="ko-KR" altLang="ko-KR" sz="1000" b="0" i="0" u="none" strike="noStrike" cap="none" normalizeH="0" baseline="0" dirty="0" smtClean="0">
                <a:ln>
                  <a:noFill/>
                </a:ln>
                <a:solidFill>
                  <a:srgbClr val="555555"/>
                </a:solidFill>
                <a:effectLst/>
                <a:latin typeface="Arial" panose="020B0604020202020204" pitchFamily="34" charset="0"/>
                <a:ea typeface="Open Sans"/>
              </a:rPr>
              <a:t>, </a:t>
            </a:r>
            <a:endParaRPr kumimoji="0" lang="en-US" altLang="ko-KR" sz="1000" b="0" i="0" u="none" strike="noStrike" cap="none" normalizeH="0" baseline="0" dirty="0" smtClean="0">
              <a:ln>
                <a:noFill/>
              </a:ln>
              <a:solidFill>
                <a:srgbClr val="555555"/>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sz="1000" b="1" i="0" u="none" strike="noStrike" cap="none" normalizeH="0" baseline="0" dirty="0" smtClean="0">
                <a:ln>
                  <a:noFill/>
                </a:ln>
                <a:solidFill>
                  <a:srgbClr val="555555"/>
                </a:solidFill>
                <a:effectLst/>
                <a:latin typeface="Arial" panose="020B0604020202020204" pitchFamily="34" charset="0"/>
                <a:ea typeface="Open Sans"/>
              </a:rPr>
              <a:t>보안 연결을 수립하기 위해 사용되는 </a:t>
            </a:r>
            <a:r>
              <a:rPr kumimoji="0" lang="ko-KR" altLang="ko-KR" sz="1000" b="1" i="0" u="none" strike="noStrike" cap="none" normalizeH="0" baseline="0" dirty="0" smtClean="0">
                <a:ln>
                  <a:noFill/>
                </a:ln>
                <a:solidFill>
                  <a:srgbClr val="555555"/>
                </a:solidFill>
                <a:effectLst/>
                <a:latin typeface="Arial" panose="020B0604020202020204" pitchFamily="34" charset="0"/>
                <a:ea typeface="Open Sans"/>
              </a:rPr>
              <a:t>key </a:t>
            </a:r>
            <a:r>
              <a:rPr kumimoji="0" lang="ko-KR" sz="1000" b="1" i="0" u="none" strike="noStrike" cap="none" normalizeH="0" baseline="0" dirty="0" smtClean="0">
                <a:ln>
                  <a:noFill/>
                </a:ln>
                <a:solidFill>
                  <a:srgbClr val="555555"/>
                </a:solidFill>
                <a:effectLst/>
                <a:latin typeface="Arial" panose="020B0604020202020204" pitchFamily="34" charset="0"/>
                <a:ea typeface="Open Sans"/>
              </a:rPr>
              <a:t>데이터</a:t>
            </a:r>
            <a:r>
              <a:rPr kumimoji="0" lang="ko-KR" altLang="ko-KR" sz="1000" b="0" i="0" u="none" strike="noStrike" cap="none" normalizeH="0" baseline="0" dirty="0" smtClean="0">
                <a:ln>
                  <a:noFill/>
                </a:ln>
                <a:solidFill>
                  <a:srgbClr val="555555"/>
                </a:solidFill>
                <a:effectLst/>
                <a:latin typeface="Arial" panose="020B0604020202020204" pitchFamily="34" charset="0"/>
                <a:ea typeface="Open Sans"/>
              </a:rPr>
              <a:t>, </a:t>
            </a:r>
            <a:endParaRPr kumimoji="0" lang="en-US" altLang="ko-KR" sz="1000" b="0" i="0" u="none" strike="noStrike" cap="none" normalizeH="0" baseline="0" dirty="0" smtClean="0">
              <a:ln>
                <a:noFill/>
              </a:ln>
              <a:solidFill>
                <a:srgbClr val="555555"/>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sz="1000" b="1" i="0" u="none" strike="noStrike" cap="none" normalizeH="0" baseline="0" dirty="0" smtClean="0">
                <a:ln>
                  <a:noFill/>
                </a:ln>
                <a:solidFill>
                  <a:srgbClr val="555555"/>
                </a:solidFill>
                <a:effectLst/>
                <a:latin typeface="Arial" panose="020B0604020202020204" pitchFamily="34" charset="0"/>
                <a:ea typeface="Open Sans"/>
              </a:rPr>
              <a:t>호스트의 </a:t>
            </a:r>
            <a:r>
              <a:rPr kumimoji="0" lang="ko-KR" altLang="ko-KR" sz="1000" b="1" i="0" u="none" strike="noStrike" cap="none" normalizeH="0" baseline="0" dirty="0" smtClean="0">
                <a:ln>
                  <a:noFill/>
                </a:ln>
                <a:solidFill>
                  <a:srgbClr val="555555"/>
                </a:solidFill>
                <a:effectLst/>
                <a:latin typeface="Arial" panose="020B0604020202020204" pitchFamily="34" charset="0"/>
                <a:ea typeface="Open Sans"/>
              </a:rPr>
              <a:t>IP </a:t>
            </a:r>
            <a:r>
              <a:rPr kumimoji="0" lang="ko-KR" sz="1000" b="1" i="0" u="none" strike="noStrike" cap="none" normalizeH="0" baseline="0" dirty="0" smtClean="0">
                <a:ln>
                  <a:noFill/>
                </a:ln>
                <a:solidFill>
                  <a:srgbClr val="555555"/>
                </a:solidFill>
                <a:effectLst/>
                <a:latin typeface="Arial" panose="020B0604020202020204" pitchFamily="34" charset="0"/>
                <a:ea typeface="Open Sans"/>
              </a:rPr>
              <a:t>주소와 </a:t>
            </a:r>
            <a:r>
              <a:rPr kumimoji="0" lang="ko-KR" sz="1000" b="1" i="0" u="none" strike="noStrike" cap="none" normalizeH="0" baseline="0" dirty="0" err="1" smtClean="0">
                <a:ln>
                  <a:noFill/>
                </a:ln>
                <a:solidFill>
                  <a:srgbClr val="555555"/>
                </a:solidFill>
                <a:effectLst/>
                <a:latin typeface="Arial" panose="020B0604020202020204" pitchFamily="34" charset="0"/>
                <a:ea typeface="Open Sans"/>
              </a:rPr>
              <a:t>포트같은</a:t>
            </a:r>
            <a:r>
              <a:rPr kumimoji="0" lang="ko-KR" sz="1000" b="1" i="0" u="none" strike="noStrike" cap="none" normalizeH="0" baseline="0" dirty="0" smtClean="0">
                <a:ln>
                  <a:noFill/>
                </a:ln>
                <a:solidFill>
                  <a:srgbClr val="555555"/>
                </a:solidFill>
                <a:effectLst/>
                <a:latin typeface="Arial" panose="020B0604020202020204" pitchFamily="34" charset="0"/>
                <a:ea typeface="Open Sans"/>
              </a:rPr>
              <a:t> 네트워크 데이터</a:t>
            </a:r>
            <a:endParaRPr kumimoji="0" lang="ko-K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296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lvl="0"/>
            <a:r>
              <a:rPr lang="ko-KR" altLang="ko-KR" b="1" dirty="0">
                <a:solidFill>
                  <a:srgbClr val="222222"/>
                </a:solidFill>
                <a:latin typeface="Arial" panose="020B0604020202020204" pitchFamily="34" charset="0"/>
                <a:ea typeface="Helvetica Neue"/>
              </a:rPr>
              <a:t>SDP 상세 </a:t>
            </a:r>
            <a:r>
              <a:rPr lang="ko-KR" altLang="ko-KR" b="1" dirty="0" smtClean="0">
                <a:solidFill>
                  <a:srgbClr val="222222"/>
                </a:solidFill>
                <a:latin typeface="Arial" panose="020B0604020202020204" pitchFamily="34" charset="0"/>
                <a:ea typeface="Helvetica Neue"/>
              </a:rPr>
              <a:t>설명</a:t>
            </a:r>
            <a:endParaRPr lang="ko-KR" altLang="en-US" dirty="0"/>
          </a:p>
        </p:txBody>
      </p:sp>
      <p:sp>
        <p:nvSpPr>
          <p:cNvPr id="6" name="Rectangle 3"/>
          <p:cNvSpPr>
            <a:spLocks noChangeArrowheads="1"/>
          </p:cNvSpPr>
          <p:nvPr/>
        </p:nvSpPr>
        <p:spPr bwMode="auto">
          <a:xfrm>
            <a:off x="292359" y="1417638"/>
            <a:ext cx="8438207" cy="3529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1415"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ko-KR" altLang="ko-KR" sz="1000" dirty="0">
                <a:latin typeface="+mn-lt"/>
              </a:rPr>
              <a:t>v=0 </a:t>
            </a:r>
            <a:r>
              <a:rPr lang="en-US" altLang="ko-KR" sz="1000" dirty="0">
                <a:latin typeface="+mn-lt"/>
              </a:rPr>
              <a:t>	</a:t>
            </a:r>
            <a:endParaRPr lang="en-US" altLang="ko-KR" sz="1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000" dirty="0">
                <a:latin typeface="+mn-lt"/>
              </a:rPr>
              <a:t>: </a:t>
            </a:r>
            <a:r>
              <a:rPr lang="ko-KR" altLang="ko-KR" sz="1000" dirty="0">
                <a:latin typeface="+mn-lt"/>
              </a:rPr>
              <a:t>SDP</a:t>
            </a:r>
            <a:r>
              <a:rPr lang="ko-KR" sz="1000" dirty="0">
                <a:latin typeface="+mn-lt"/>
              </a:rPr>
              <a:t>의 현재 버전을 일컫는다</a:t>
            </a:r>
            <a:r>
              <a:rPr lang="ko-KR" altLang="ko-KR" sz="1000" dirty="0">
                <a:latin typeface="+mn-lt"/>
              </a:rPr>
              <a:t>. </a:t>
            </a:r>
            <a:r>
              <a:rPr lang="ko-KR" sz="1000" dirty="0">
                <a:latin typeface="+mn-lt"/>
              </a:rPr>
              <a:t>곧 </a:t>
            </a:r>
            <a:r>
              <a:rPr lang="ko-KR" altLang="ko-KR" sz="1000" dirty="0">
                <a:latin typeface="+mn-lt"/>
              </a:rPr>
              <a:t>SDP </a:t>
            </a:r>
            <a:r>
              <a:rPr lang="ko-KR" sz="1000" dirty="0">
                <a:latin typeface="+mn-lt"/>
              </a:rPr>
              <a:t>프로토콜 버전이다</a:t>
            </a:r>
            <a:r>
              <a:rPr lang="ko-KR" altLang="ko-KR" sz="1000" dirty="0">
                <a:latin typeface="+mn-lt"/>
              </a:rPr>
              <a:t>.</a:t>
            </a:r>
            <a:endParaRPr lang="en-US" altLang="ko-KR" sz="1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ko-KR" altLang="ko-KR" sz="1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ko-KR" altLang="ko-KR" sz="1000" dirty="0">
                <a:latin typeface="+mn-lt"/>
              </a:rPr>
              <a:t>o=- 6137031273746274589 2 IN IP4 127.0.0.1 </a:t>
            </a:r>
          </a:p>
          <a:p>
            <a:pPr marL="0" marR="0" lvl="0" indent="0" algn="l" defTabSz="914400" rtl="0" eaLnBrk="0" fontAlgn="base" latinLnBrk="0" hangingPunct="0">
              <a:lnSpc>
                <a:spcPct val="100000"/>
              </a:lnSpc>
              <a:spcBef>
                <a:spcPct val="0"/>
              </a:spcBef>
              <a:spcAft>
                <a:spcPct val="0"/>
              </a:spcAft>
              <a:buClrTx/>
              <a:buSzTx/>
              <a:tabLst/>
            </a:pPr>
            <a:r>
              <a:rPr lang="ko-KR" altLang="ko-KR" sz="1000" dirty="0">
                <a:latin typeface="+mn-lt"/>
              </a:rPr>
              <a:t>SDP</a:t>
            </a:r>
            <a:r>
              <a:rPr lang="ko-KR" sz="1000" dirty="0">
                <a:latin typeface="+mn-lt"/>
              </a:rPr>
              <a:t>를 생성한 </a:t>
            </a:r>
            <a:r>
              <a:rPr lang="ko-KR" altLang="ko-KR" sz="1000" dirty="0">
                <a:latin typeface="+mn-lt"/>
              </a:rPr>
              <a:t>Peer</a:t>
            </a:r>
            <a:r>
              <a:rPr lang="ko-KR" sz="1000" dirty="0">
                <a:latin typeface="+mn-lt"/>
              </a:rPr>
              <a:t>의 </a:t>
            </a:r>
            <a:r>
              <a:rPr lang="ko-KR" sz="1000" dirty="0" err="1">
                <a:latin typeface="+mn-lt"/>
              </a:rPr>
              <a:t>식별자</a:t>
            </a:r>
            <a:r>
              <a:rPr lang="ko-KR" altLang="ko-KR" sz="1000" dirty="0">
                <a:latin typeface="+mn-lt"/>
              </a:rPr>
              <a:t>. </a:t>
            </a:r>
            <a:r>
              <a:rPr lang="ko-KR" sz="1000" dirty="0">
                <a:latin typeface="+mn-lt"/>
              </a:rPr>
              <a:t>순서는 아래와 같다</a:t>
            </a:r>
            <a:r>
              <a:rPr lang="ko-KR" altLang="ko-KR" sz="1000" dirty="0">
                <a:latin typeface="+mn-lt"/>
              </a:rPr>
              <a:t>.</a:t>
            </a:r>
            <a:endParaRPr lang="en-US" altLang="ko-KR" sz="1000" dirty="0">
              <a:latin typeface="+mn-lt"/>
            </a:endParaRPr>
          </a:p>
          <a:p>
            <a:pPr marL="0" marR="0" lvl="0" indent="0" algn="l" defTabSz="914400" rtl="0" eaLnBrk="0" fontAlgn="base" latinLnBrk="0" hangingPunct="0">
              <a:lnSpc>
                <a:spcPct val="100000"/>
              </a:lnSpc>
              <a:spcBef>
                <a:spcPct val="0"/>
              </a:spcBef>
              <a:spcAft>
                <a:spcPct val="0"/>
              </a:spcAft>
              <a:buClrTx/>
              <a:buSzTx/>
              <a:tabLst/>
            </a:pPr>
            <a:endParaRPr lang="ko-KR" altLang="ko-KR" sz="1000" dirty="0">
              <a:latin typeface="+mn-lt"/>
            </a:endParaRPr>
          </a:p>
          <a:p>
            <a:pPr marL="0" marR="0" lvl="0" indent="0" algn="l" defTabSz="914400" rtl="0" eaLnBrk="0" fontAlgn="base" latinLnBrk="0" hangingPunct="0">
              <a:lnSpc>
                <a:spcPct val="100000"/>
              </a:lnSpc>
              <a:spcBef>
                <a:spcPct val="0"/>
              </a:spcBef>
              <a:spcAft>
                <a:spcPct val="0"/>
              </a:spcAft>
              <a:buClrTx/>
              <a:buSzTx/>
              <a:tabLst/>
            </a:pPr>
            <a:r>
              <a:rPr lang="ko-KR" altLang="ko-KR" sz="1000" dirty="0">
                <a:latin typeface="+mn-lt"/>
              </a:rPr>
              <a:t>user name(</a:t>
            </a:r>
            <a:r>
              <a:rPr lang="ko-KR" sz="1000" dirty="0">
                <a:latin typeface="+mn-lt"/>
              </a:rPr>
              <a:t>생략됨</a:t>
            </a:r>
            <a:r>
              <a:rPr lang="ko-KR" altLang="ko-KR" sz="1000" dirty="0">
                <a:latin typeface="+mn-lt"/>
              </a:rPr>
              <a:t>), session id, session version, network type, address type, unicast address </a:t>
            </a:r>
            <a:r>
              <a:rPr lang="ko-KR" sz="1000" dirty="0">
                <a:latin typeface="+mn-lt"/>
              </a:rPr>
              <a:t>순이다</a:t>
            </a:r>
            <a:r>
              <a:rPr lang="ko-KR" altLang="ko-KR" sz="1000" dirty="0">
                <a:latin typeface="+mn-lt"/>
              </a:rPr>
              <a:t>.</a:t>
            </a:r>
          </a:p>
          <a:p>
            <a:pPr marL="0" marR="0" lvl="0" indent="0" algn="l" defTabSz="914400" rtl="0" eaLnBrk="0" fontAlgn="base" latinLnBrk="0" hangingPunct="0">
              <a:lnSpc>
                <a:spcPct val="100000"/>
              </a:lnSpc>
              <a:spcBef>
                <a:spcPct val="0"/>
              </a:spcBef>
              <a:spcAft>
                <a:spcPct val="0"/>
              </a:spcAft>
              <a:buClrTx/>
              <a:buSzTx/>
              <a:tabLst/>
            </a:pPr>
            <a:r>
              <a:rPr lang="ko-KR" altLang="ko-KR" sz="1000" dirty="0">
                <a:latin typeface="+mn-lt"/>
              </a:rPr>
              <a:t>user name </a:t>
            </a:r>
            <a:r>
              <a:rPr lang="ko-KR" sz="1000" dirty="0">
                <a:latin typeface="+mn-lt"/>
              </a:rPr>
              <a:t>이 </a:t>
            </a:r>
            <a:r>
              <a:rPr lang="ko-KR" altLang="ko-KR" sz="1000" dirty="0">
                <a:latin typeface="+mn-lt"/>
              </a:rPr>
              <a:t>- </a:t>
            </a:r>
            <a:r>
              <a:rPr lang="ko-KR" sz="1000" dirty="0" err="1">
                <a:latin typeface="+mn-lt"/>
              </a:rPr>
              <a:t>으로</a:t>
            </a:r>
            <a:r>
              <a:rPr lang="ko-KR" sz="1000" dirty="0">
                <a:latin typeface="+mn-lt"/>
              </a:rPr>
              <a:t> 생략되었지만 문자열 </a:t>
            </a:r>
            <a:r>
              <a:rPr lang="ko-KR" sz="1000" dirty="0" err="1">
                <a:latin typeface="+mn-lt"/>
              </a:rPr>
              <a:t>파싱을</a:t>
            </a:r>
            <a:r>
              <a:rPr lang="ko-KR" sz="1000" dirty="0">
                <a:latin typeface="+mn-lt"/>
              </a:rPr>
              <a:t> 통해 어플리케이션에서 </a:t>
            </a:r>
            <a:r>
              <a:rPr lang="ko-KR" altLang="ko-KR" sz="1000" dirty="0">
                <a:latin typeface="+mn-lt"/>
              </a:rPr>
              <a:t>user name </a:t>
            </a:r>
            <a:r>
              <a:rPr lang="ko-KR" sz="1000" dirty="0">
                <a:latin typeface="+mn-lt"/>
              </a:rPr>
              <a:t>을 추가할 수 있다</a:t>
            </a:r>
            <a:r>
              <a:rPr lang="ko-KR" altLang="ko-KR" sz="1000" dirty="0">
                <a:latin typeface="+mn-lt"/>
              </a:rPr>
              <a:t>. </a:t>
            </a:r>
            <a:r>
              <a:rPr lang="ko-KR" sz="1000" dirty="0">
                <a:latin typeface="+mn-lt"/>
              </a:rPr>
              <a:t>이를 추가하면 아래와 같다</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ko-KR" altLang="ko-KR" sz="1000" dirty="0">
                <a:latin typeface="+mn-lt"/>
              </a:rPr>
              <a:t>o=Jack 6137031273746274589 2 IN IP4 127.0.0.1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ko-KR" altLang="ko-KR" sz="1000" dirty="0">
                <a:latin typeface="+mn-lt"/>
              </a:rPr>
              <a:t>s=- </a:t>
            </a:r>
          </a:p>
          <a:p>
            <a:pPr marL="0" marR="0" lvl="0" indent="0" algn="l" defTabSz="914400" rtl="0" eaLnBrk="0" fontAlgn="base" latinLnBrk="0" hangingPunct="0">
              <a:lnSpc>
                <a:spcPct val="100000"/>
              </a:lnSpc>
              <a:spcBef>
                <a:spcPct val="0"/>
              </a:spcBef>
              <a:spcAft>
                <a:spcPct val="0"/>
              </a:spcAft>
              <a:buClrTx/>
              <a:buSzTx/>
              <a:tabLst/>
            </a:pPr>
            <a:r>
              <a:rPr lang="ko-KR" sz="1000" dirty="0">
                <a:latin typeface="+mn-lt"/>
              </a:rPr>
              <a:t>세션 네임이지만 별도의 세션 네임은 생략되었다</a:t>
            </a:r>
            <a:r>
              <a:rPr lang="ko-KR" altLang="ko-KR" sz="1000" dirty="0">
                <a:latin typeface="+mn-lt"/>
              </a:rPr>
              <a:t>.</a:t>
            </a:r>
          </a:p>
          <a:p>
            <a:pPr marL="0" marR="0" lvl="0" indent="0" algn="l" defTabSz="914400" rtl="0" eaLnBrk="0" fontAlgn="base" latinLnBrk="0" hangingPunct="0">
              <a:lnSpc>
                <a:spcPct val="100000"/>
              </a:lnSpc>
              <a:spcBef>
                <a:spcPct val="0"/>
              </a:spcBef>
              <a:spcAft>
                <a:spcPct val="0"/>
              </a:spcAft>
              <a:buClrTx/>
              <a:buSzTx/>
              <a:tabLst/>
            </a:pPr>
            <a:r>
              <a:rPr lang="ko-KR" sz="1000" dirty="0">
                <a:latin typeface="+mn-lt"/>
              </a:rPr>
              <a:t>세션 네임이 생략되었지만 어플리케이션에서 이를 추가할 수 있다</a:t>
            </a:r>
            <a:r>
              <a:rPr lang="ko-KR" altLang="ko-KR" sz="1000" dirty="0">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1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ko-KR" altLang="ko-KR" sz="1000" dirty="0">
                <a:latin typeface="+mn-lt"/>
              </a:rPr>
              <a:t>t=0 0 </a:t>
            </a:r>
          </a:p>
          <a:p>
            <a:pPr marL="0" marR="0" lvl="0" indent="0" algn="l" defTabSz="914400" rtl="0" eaLnBrk="0" fontAlgn="base" latinLnBrk="0" hangingPunct="0">
              <a:lnSpc>
                <a:spcPct val="100000"/>
              </a:lnSpc>
              <a:spcBef>
                <a:spcPct val="0"/>
              </a:spcBef>
              <a:spcAft>
                <a:spcPct val="0"/>
              </a:spcAft>
              <a:buClrTx/>
              <a:buSzTx/>
              <a:tabLst/>
            </a:pPr>
            <a:r>
              <a:rPr lang="ko-KR" sz="1000" dirty="0">
                <a:latin typeface="+mn-lt"/>
              </a:rPr>
              <a:t>세션이 활성화 되었을 시간을 의미한다</a:t>
            </a:r>
            <a:r>
              <a:rPr lang="ko-KR" altLang="ko-KR" sz="1000" dirty="0">
                <a:latin typeface="+mn-lt"/>
              </a:rPr>
              <a:t>. </a:t>
            </a:r>
            <a:r>
              <a:rPr lang="ko-KR" sz="1000" dirty="0">
                <a:latin typeface="+mn-lt"/>
              </a:rPr>
              <a:t>각각 </a:t>
            </a:r>
            <a:r>
              <a:rPr lang="ko-KR" altLang="ko-KR" sz="1000" dirty="0">
                <a:latin typeface="+mn-lt"/>
              </a:rPr>
              <a:t>start time </a:t>
            </a:r>
            <a:r>
              <a:rPr lang="ko-KR" sz="1000" dirty="0">
                <a:latin typeface="+mn-lt"/>
              </a:rPr>
              <a:t>과 </a:t>
            </a:r>
            <a:r>
              <a:rPr lang="ko-KR" altLang="ko-KR" sz="1000" dirty="0">
                <a:latin typeface="+mn-lt"/>
              </a:rPr>
              <a:t>end time </a:t>
            </a:r>
            <a:r>
              <a:rPr lang="ko-KR" sz="1000" dirty="0">
                <a:latin typeface="+mn-lt"/>
              </a:rPr>
              <a:t>이다</a:t>
            </a:r>
            <a:r>
              <a:rPr lang="ko-KR" altLang="ko-KR" sz="1000" dirty="0">
                <a:latin typeface="+mn-lt"/>
              </a:rPr>
              <a:t>. 0 0 </a:t>
            </a:r>
            <a:r>
              <a:rPr lang="ko-KR" sz="1000" dirty="0">
                <a:latin typeface="+mn-lt"/>
              </a:rPr>
              <a:t>은 고정 세션을 의미한다</a:t>
            </a:r>
            <a:r>
              <a:rPr lang="ko-KR" altLang="ko-KR" sz="1000" dirty="0">
                <a:latin typeface="+mn-lt"/>
              </a:rPr>
              <a:t>. </a:t>
            </a:r>
            <a:r>
              <a:rPr lang="ko-KR" sz="1000" dirty="0">
                <a:latin typeface="+mn-lt"/>
              </a:rPr>
              <a:t>이는 세션 만료 없이 영구적임을 의미한다</a:t>
            </a:r>
            <a:r>
              <a:rPr lang="ko-KR" altLang="ko-KR" sz="1000" dirty="0">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000" i="0" u="none" strike="noStrike" cap="none" normalizeH="0" baseline="0" dirty="0" smtClean="0">
              <a:ln>
                <a:noFill/>
              </a:ln>
              <a:solidFill>
                <a:schemeClr val="tx1"/>
              </a:solidFill>
              <a:effectLst/>
              <a:latin typeface="+mn-lt"/>
            </a:endParaRPr>
          </a:p>
          <a:p>
            <a:pPr lvl="0" latinLnBrk="0"/>
            <a:r>
              <a:rPr lang="en-US" altLang="ko-KR" sz="1000" dirty="0">
                <a:latin typeface="+mn-lt"/>
              </a:rPr>
              <a:t>a=</a:t>
            </a:r>
            <a:r>
              <a:rPr lang="en-US" altLang="ko-KR" sz="1000" dirty="0" err="1">
                <a:latin typeface="+mn-lt"/>
              </a:rPr>
              <a:t>group:BUNDLE</a:t>
            </a:r>
            <a:r>
              <a:rPr lang="en-US" altLang="ko-KR" sz="1000" dirty="0">
                <a:latin typeface="+mn-lt"/>
              </a:rPr>
              <a:t> audio video data</a:t>
            </a:r>
          </a:p>
          <a:p>
            <a:pPr lvl="0" latinLnBrk="0"/>
            <a:r>
              <a:rPr lang="ko-KR" altLang="en-US" sz="1000" dirty="0">
                <a:latin typeface="+mn-lt"/>
              </a:rPr>
              <a:t>번들 </a:t>
            </a:r>
            <a:r>
              <a:rPr lang="ko-KR" altLang="en-US" sz="1000" dirty="0" err="1">
                <a:latin typeface="+mn-lt"/>
              </a:rPr>
              <a:t>그룹핑은</a:t>
            </a:r>
            <a:r>
              <a:rPr lang="ko-KR" altLang="en-US" sz="1000" dirty="0">
                <a:latin typeface="+mn-lt"/>
              </a:rPr>
              <a:t> </a:t>
            </a:r>
            <a:r>
              <a:rPr lang="en-US" altLang="ko-KR" sz="1000" dirty="0">
                <a:latin typeface="+mn-lt"/>
              </a:rPr>
              <a:t>SDP </a:t>
            </a:r>
            <a:r>
              <a:rPr lang="ko-KR" altLang="en-US" sz="1000" dirty="0">
                <a:latin typeface="+mn-lt"/>
              </a:rPr>
              <a:t>내에 있는 미디어 라인들간에 관계를 형성 한다</a:t>
            </a:r>
            <a:r>
              <a:rPr lang="en-US" altLang="ko-KR" sz="1000" dirty="0">
                <a:latin typeface="+mn-lt"/>
              </a:rPr>
              <a:t>. </a:t>
            </a:r>
            <a:endParaRPr lang="en-US" altLang="ko-KR" sz="1000" dirty="0" smtClean="0">
              <a:latin typeface="+mn-lt"/>
            </a:endParaRPr>
          </a:p>
          <a:p>
            <a:pPr lvl="0" latinLnBrk="0"/>
            <a:r>
              <a:rPr lang="ko-KR" altLang="en-US" sz="1000" dirty="0" smtClean="0">
                <a:latin typeface="+mn-lt"/>
              </a:rPr>
              <a:t>예를 </a:t>
            </a:r>
            <a:r>
              <a:rPr lang="ko-KR" altLang="en-US" sz="1000" dirty="0">
                <a:latin typeface="+mn-lt"/>
              </a:rPr>
              <a:t>들어 </a:t>
            </a:r>
            <a:r>
              <a:rPr lang="en-US" altLang="ko-KR" sz="1000" dirty="0">
                <a:latin typeface="+mn-lt"/>
              </a:rPr>
              <a:t>audio video </a:t>
            </a:r>
            <a:r>
              <a:rPr lang="ko-KR" altLang="en-US" sz="1000" dirty="0">
                <a:latin typeface="+mn-lt"/>
              </a:rPr>
              <a:t>라고 기술되어 있다면</a:t>
            </a:r>
            <a:r>
              <a:rPr lang="en-US" altLang="ko-KR" sz="1000" dirty="0">
                <a:latin typeface="+mn-lt"/>
              </a:rPr>
              <a:t>, </a:t>
            </a:r>
            <a:r>
              <a:rPr lang="ko-KR" altLang="en-US" sz="1000" dirty="0">
                <a:latin typeface="+mn-lt"/>
              </a:rPr>
              <a:t>이는 </a:t>
            </a:r>
            <a:r>
              <a:rPr lang="en-US" altLang="ko-KR" sz="1000" dirty="0" err="1">
                <a:latin typeface="+mn-lt"/>
              </a:rPr>
              <a:t>datachannel</a:t>
            </a:r>
            <a:r>
              <a:rPr lang="ko-KR" altLang="en-US" sz="1000" dirty="0">
                <a:latin typeface="+mn-lt"/>
              </a:rPr>
              <a:t>없이 </a:t>
            </a:r>
            <a:r>
              <a:rPr lang="en-US" altLang="ko-KR" sz="1000" dirty="0">
                <a:latin typeface="+mn-lt"/>
              </a:rPr>
              <a:t>audio</a:t>
            </a:r>
            <a:r>
              <a:rPr lang="ko-KR" altLang="en-US" sz="1000" dirty="0">
                <a:latin typeface="+mn-lt"/>
              </a:rPr>
              <a:t>와 </a:t>
            </a:r>
            <a:r>
              <a:rPr lang="en-US" altLang="ko-KR" sz="1000" dirty="0">
                <a:latin typeface="+mn-lt"/>
              </a:rPr>
              <a:t>video </a:t>
            </a:r>
            <a:r>
              <a:rPr lang="ko-KR" altLang="en-US" sz="1000" dirty="0">
                <a:latin typeface="+mn-lt"/>
              </a:rPr>
              <a:t>에 관한 라인들만 있음을 의미한다</a:t>
            </a:r>
            <a:r>
              <a:rPr lang="en-US" altLang="ko-KR" sz="1000" dirty="0">
                <a:latin typeface="+mn-lt"/>
              </a:rPr>
              <a:t>. </a:t>
            </a:r>
            <a:endParaRPr lang="en-US" altLang="ko-KR" sz="1000" dirty="0" smtClean="0">
              <a:latin typeface="+mn-lt"/>
            </a:endParaRPr>
          </a:p>
          <a:p>
            <a:pPr lvl="0" latinLnBrk="0"/>
            <a:r>
              <a:rPr lang="ko-KR" altLang="en-US" sz="1000" dirty="0" smtClean="0">
                <a:latin typeface="+mn-lt"/>
              </a:rPr>
              <a:t>즉 </a:t>
            </a:r>
            <a:r>
              <a:rPr lang="en-US" altLang="ko-KR" sz="1000" dirty="0">
                <a:latin typeface="+mn-lt"/>
              </a:rPr>
              <a:t>audio, video</a:t>
            </a:r>
            <a:r>
              <a:rPr lang="ko-KR" altLang="en-US" sz="1000" dirty="0">
                <a:latin typeface="+mn-lt"/>
              </a:rPr>
              <a:t>만 사용됨을 의미한다</a:t>
            </a:r>
            <a:r>
              <a:rPr lang="en-US" altLang="ko-KR" sz="1000" dirty="0">
                <a:latin typeface="+mn-lt"/>
              </a:rPr>
              <a:t>.</a:t>
            </a:r>
            <a:endParaRPr kumimoji="0" lang="ko-KR" altLang="ko-KR" sz="100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17623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en-US" altLang="ko-KR" sz="800" spc="-30" dirty="0" smtClean="0">
                <a:solidFill>
                  <a:schemeClr val="tx1">
                    <a:lumMod val="95000"/>
                    <a:lumOff val="5000"/>
                  </a:schemeClr>
                </a:solidFill>
                <a:latin typeface="나눔고딕" pitchFamily="50" charset="-127"/>
                <a:ea typeface="나눔고딕" pitchFamily="50" charset="-127"/>
              </a:rPr>
              <a:t>1.1 </a:t>
            </a:r>
            <a:r>
              <a:rPr lang="ko-KR" altLang="en-US" sz="800" spc="-30" dirty="0" smtClean="0">
                <a:solidFill>
                  <a:schemeClr val="tx1">
                    <a:lumMod val="95000"/>
                    <a:lumOff val="5000"/>
                  </a:schemeClr>
                </a:solidFill>
                <a:latin typeface="나눔고딕" pitchFamily="50" charset="-127"/>
                <a:ea typeface="나눔고딕" pitchFamily="50" charset="-127"/>
              </a:rPr>
              <a:t>강의소개</a:t>
            </a:r>
            <a:endParaRPr lang="en-US" altLang="ko-KR" sz="800" spc="-30" dirty="0">
              <a:solidFill>
                <a:schemeClr val="tx1">
                  <a:lumMod val="95000"/>
                  <a:lumOff val="5000"/>
                </a:schemeClr>
              </a:solidFill>
              <a:latin typeface="나눔고딕" pitchFamily="50" charset="-127"/>
              <a:ea typeface="나눔고딕" pitchFamily="50" charset="-127"/>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ko-KR" altLang="en-US" sz="4000" b="1" spc="-150" dirty="0" smtClean="0">
                <a:solidFill>
                  <a:schemeClr val="accent4">
                    <a:lumMod val="50000"/>
                  </a:schemeClr>
                </a:solidFill>
                <a:latin typeface="나눔고딕" pitchFamily="50" charset="-127"/>
                <a:ea typeface="나눔고딕" pitchFamily="50" charset="-127"/>
              </a:rPr>
              <a:t>강의소개</a:t>
            </a:r>
            <a:endParaRPr lang="ko-KR" altLang="en-US" sz="4000" b="1" spc="-150" dirty="0">
              <a:solidFill>
                <a:schemeClr val="accent4">
                  <a:lumMod val="50000"/>
                </a:schemeClr>
              </a:solidFill>
              <a:latin typeface="나눔고딕" pitchFamily="50" charset="-127"/>
              <a:ea typeface="나눔고딕" pitchFamily="50" charset="-127"/>
            </a:endParaRPr>
          </a:p>
        </p:txBody>
      </p:sp>
      <p:sp>
        <p:nvSpPr>
          <p:cNvPr id="9" name="TextBox 8"/>
          <p:cNvSpPr txBox="1"/>
          <p:nvPr/>
        </p:nvSpPr>
        <p:spPr>
          <a:xfrm>
            <a:off x="7277411" y="195231"/>
            <a:ext cx="1584176" cy="215444"/>
          </a:xfrm>
          <a:prstGeom prst="rect">
            <a:avLst/>
          </a:prstGeom>
          <a:noFill/>
        </p:spPr>
        <p:txBody>
          <a:bodyPr wrap="square" rtlCol="0">
            <a:spAutoFit/>
          </a:bodyPr>
          <a:lstStyle/>
          <a:p>
            <a:pPr algn="r"/>
            <a:fld id="{DBA1376A-1BCE-4C3B-85BD-05D751D6B156}" type="slidenum">
              <a:rPr lang="en-US" altLang="ko-KR" sz="800" spc="-30" smtClean="0">
                <a:solidFill>
                  <a:schemeClr val="tx1">
                    <a:lumMod val="95000"/>
                    <a:lumOff val="5000"/>
                  </a:schemeClr>
                </a:solidFill>
                <a:latin typeface="나눔고딕" pitchFamily="50" charset="-127"/>
                <a:ea typeface="나눔고딕" pitchFamily="50" charset="-127"/>
              </a:rPr>
              <a:pPr algn="r"/>
              <a:t>2</a:t>
            </a:fld>
            <a:r>
              <a:rPr lang="en-US" altLang="ko-KR" sz="800" spc="-30" dirty="0" smtClean="0">
                <a:solidFill>
                  <a:schemeClr val="tx1">
                    <a:lumMod val="95000"/>
                    <a:lumOff val="5000"/>
                  </a:schemeClr>
                </a:solidFill>
                <a:latin typeface="나눔고딕" pitchFamily="50" charset="-127"/>
                <a:ea typeface="나눔고딕" pitchFamily="50" charset="-127"/>
              </a:rPr>
              <a:t> / 14</a:t>
            </a:r>
            <a:endParaRPr lang="en-US" altLang="ko-KR" sz="800" spc="-30" dirty="0">
              <a:solidFill>
                <a:schemeClr val="tx1">
                  <a:lumMod val="95000"/>
                  <a:lumOff val="5000"/>
                </a:schemeClr>
              </a:solidFill>
              <a:latin typeface="나눔고딕" pitchFamily="50" charset="-127"/>
              <a:ea typeface="나눔고딕" pitchFamily="50" charset="-127"/>
            </a:endParaRPr>
          </a:p>
        </p:txBody>
      </p:sp>
      <p:sp>
        <p:nvSpPr>
          <p:cNvPr id="2" name="직사각형 1"/>
          <p:cNvSpPr/>
          <p:nvPr/>
        </p:nvSpPr>
        <p:spPr>
          <a:xfrm>
            <a:off x="256543" y="1433318"/>
            <a:ext cx="8413003" cy="1384995"/>
          </a:xfrm>
          <a:prstGeom prst="rect">
            <a:avLst/>
          </a:prstGeom>
        </p:spPr>
        <p:txBody>
          <a:bodyPr wrap="square">
            <a:spAutoFit/>
          </a:bodyPr>
          <a:lstStyle/>
          <a:p>
            <a:r>
              <a:rPr lang="en-US" altLang="ko-KR" sz="1400" dirty="0"/>
              <a:t>3</a:t>
            </a:r>
            <a:r>
              <a:rPr lang="ko-KR" altLang="en-US" sz="1400" dirty="0"/>
              <a:t>일차 </a:t>
            </a:r>
            <a:r>
              <a:rPr lang="en-US" altLang="ko-KR" sz="1400" dirty="0"/>
              <a:t>: </a:t>
            </a:r>
          </a:p>
          <a:p>
            <a:r>
              <a:rPr lang="en-US" altLang="ko-KR" sz="1400" dirty="0" err="1"/>
              <a:t>RTCPeerConnection</a:t>
            </a:r>
            <a:r>
              <a:rPr lang="en-US" altLang="ko-KR" sz="1400" dirty="0"/>
              <a:t> API </a:t>
            </a:r>
            <a:r>
              <a:rPr lang="ko-KR" altLang="en-US" sz="1400" dirty="0"/>
              <a:t>소개</a:t>
            </a:r>
            <a:r>
              <a:rPr lang="en-US" altLang="ko-KR" sz="1400" dirty="0"/>
              <a:t>.</a:t>
            </a:r>
          </a:p>
          <a:p>
            <a:pPr marL="285750" indent="-285750">
              <a:buFontTx/>
              <a:buChar char="-"/>
            </a:pPr>
            <a:r>
              <a:rPr lang="en-US" altLang="ko-KR" sz="1400" dirty="0"/>
              <a:t>OFFER-ANSWER Model</a:t>
            </a:r>
          </a:p>
          <a:p>
            <a:pPr marL="285750" indent="-285750">
              <a:buFontTx/>
              <a:buChar char="-"/>
            </a:pPr>
            <a:r>
              <a:rPr lang="en-US" altLang="ko-KR" sz="1400" dirty="0"/>
              <a:t>SDP (Session Description Protocol)</a:t>
            </a:r>
          </a:p>
          <a:p>
            <a:pPr marL="285750" indent="-285750">
              <a:buFontTx/>
              <a:buChar char="-"/>
            </a:pPr>
            <a:r>
              <a:rPr lang="en-US" altLang="ko-KR" sz="1400" dirty="0"/>
              <a:t>ICE (Interactive connectivity establishment)</a:t>
            </a:r>
          </a:p>
          <a:p>
            <a:pPr marL="285750" indent="-285750">
              <a:buFontTx/>
              <a:buChar char="-"/>
            </a:pPr>
            <a:r>
              <a:rPr lang="en-US" altLang="ko-KR" sz="1400" b="1" dirty="0" err="1">
                <a:solidFill>
                  <a:srgbClr val="FF0000"/>
                </a:solidFill>
              </a:rPr>
              <a:t>SignalServer</a:t>
            </a:r>
            <a:r>
              <a:rPr lang="en-US" altLang="ko-KR" sz="1400" b="1" dirty="0">
                <a:solidFill>
                  <a:srgbClr val="FF0000"/>
                </a:solidFill>
              </a:rPr>
              <a:t> </a:t>
            </a:r>
            <a:r>
              <a:rPr lang="ko-KR" altLang="en-US" sz="1400" b="1" dirty="0">
                <a:solidFill>
                  <a:srgbClr val="FF0000"/>
                </a:solidFill>
              </a:rPr>
              <a:t>없이 </a:t>
            </a:r>
            <a:r>
              <a:rPr lang="en-US" altLang="ko-KR" sz="1400" b="1" dirty="0">
                <a:solidFill>
                  <a:srgbClr val="FF0000"/>
                </a:solidFill>
              </a:rPr>
              <a:t>P2P</a:t>
            </a:r>
            <a:r>
              <a:rPr lang="ko-KR" altLang="en-US" sz="1400" b="1" dirty="0">
                <a:solidFill>
                  <a:srgbClr val="FF0000"/>
                </a:solidFill>
              </a:rPr>
              <a:t>로 </a:t>
            </a:r>
            <a:r>
              <a:rPr lang="en-US" altLang="ko-KR" sz="1400" b="1" dirty="0">
                <a:solidFill>
                  <a:srgbClr val="FF0000"/>
                </a:solidFill>
              </a:rPr>
              <a:t>1:1 </a:t>
            </a:r>
            <a:r>
              <a:rPr lang="ko-KR" altLang="en-US" sz="1400" b="1" dirty="0">
                <a:solidFill>
                  <a:srgbClr val="FF0000"/>
                </a:solidFill>
              </a:rPr>
              <a:t>통신 제작</a:t>
            </a:r>
          </a:p>
        </p:txBody>
      </p:sp>
    </p:spTree>
    <p:extLst>
      <p:ext uri="{BB962C8B-B14F-4D97-AF65-F5344CB8AC3E}">
        <p14:creationId xmlns:p14="http://schemas.microsoft.com/office/powerpoint/2010/main" val="23489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ko-KR" b="1" dirty="0">
                <a:solidFill>
                  <a:srgbClr val="222222"/>
                </a:solidFill>
                <a:latin typeface="Arial" panose="020B0604020202020204" pitchFamily="34" charset="0"/>
                <a:ea typeface="Helvetica Neue"/>
              </a:rPr>
              <a:t>SDP 상세 설명</a:t>
            </a:r>
            <a:endParaRPr lang="ko-KR" altLang="en-US" dirty="0"/>
          </a:p>
        </p:txBody>
      </p:sp>
      <p:sp>
        <p:nvSpPr>
          <p:cNvPr id="3" name="내용 개체 틀 2"/>
          <p:cNvSpPr>
            <a:spLocks noGrp="1"/>
          </p:cNvSpPr>
          <p:nvPr>
            <p:ph idx="1"/>
          </p:nvPr>
        </p:nvSpPr>
        <p:spPr>
          <a:xfrm>
            <a:off x="457200" y="1287624"/>
            <a:ext cx="8229600" cy="4838539"/>
          </a:xfrm>
        </p:spPr>
        <p:txBody>
          <a:bodyPr>
            <a:noAutofit/>
          </a:bodyPr>
          <a:lstStyle/>
          <a:p>
            <a:pPr marL="0" indent="0">
              <a:buNone/>
            </a:pPr>
            <a:r>
              <a:rPr lang="en-US" altLang="ko-KR" sz="1000" dirty="0">
                <a:latin typeface="+mn-lt"/>
                <a:ea typeface="+mn-ea"/>
              </a:rPr>
              <a:t>m=audio 9 UDP/TLS/RTP/SAVPF 111 103 104 9 0 8 126</a:t>
            </a:r>
          </a:p>
          <a:p>
            <a:pPr marL="0" indent="0">
              <a:buNone/>
            </a:pPr>
            <a:r>
              <a:rPr lang="en-US" altLang="ko-KR" sz="1000" dirty="0">
                <a:latin typeface="+mn-lt"/>
                <a:ea typeface="+mn-ea"/>
              </a:rPr>
              <a:t>m </a:t>
            </a:r>
            <a:r>
              <a:rPr lang="ko-KR" altLang="en-US" sz="1000" dirty="0">
                <a:latin typeface="+mn-lt"/>
                <a:ea typeface="+mn-ea"/>
              </a:rPr>
              <a:t>은 미디어라인을 의미한다</a:t>
            </a:r>
            <a:r>
              <a:rPr lang="en-US" altLang="ko-KR" sz="1000" dirty="0">
                <a:latin typeface="+mn-lt"/>
                <a:ea typeface="+mn-ea"/>
              </a:rPr>
              <a:t>. </a:t>
            </a:r>
            <a:r>
              <a:rPr lang="ko-KR" altLang="en-US" sz="1000" dirty="0">
                <a:latin typeface="+mn-lt"/>
                <a:ea typeface="+mn-ea"/>
              </a:rPr>
              <a:t>이는 오디오 </a:t>
            </a:r>
            <a:r>
              <a:rPr lang="ko-KR" altLang="en-US" sz="1000" dirty="0" err="1">
                <a:latin typeface="+mn-lt"/>
                <a:ea typeface="+mn-ea"/>
              </a:rPr>
              <a:t>스트림에</a:t>
            </a:r>
            <a:r>
              <a:rPr lang="ko-KR" altLang="en-US" sz="1000" dirty="0">
                <a:latin typeface="+mn-lt"/>
                <a:ea typeface="+mn-ea"/>
              </a:rPr>
              <a:t> 관한 속성들에 대한 정보들을 가지고 있다</a:t>
            </a:r>
            <a:r>
              <a:rPr lang="en-US" altLang="ko-KR" sz="1000" dirty="0">
                <a:latin typeface="+mn-lt"/>
                <a:ea typeface="+mn-ea"/>
              </a:rPr>
              <a:t>. </a:t>
            </a:r>
            <a:r>
              <a:rPr lang="ko-KR" altLang="en-US" sz="1000" dirty="0">
                <a:latin typeface="+mn-lt"/>
                <a:ea typeface="+mn-ea"/>
              </a:rPr>
              <a:t>순서는 아래와 같다</a:t>
            </a:r>
          </a:p>
          <a:p>
            <a:pPr marL="0" indent="0">
              <a:buNone/>
            </a:pPr>
            <a:r>
              <a:rPr lang="ko-KR" altLang="en-US" sz="1000" dirty="0">
                <a:latin typeface="+mn-lt"/>
                <a:ea typeface="+mn-ea"/>
              </a:rPr>
              <a:t>미디어 타입 </a:t>
            </a:r>
            <a:r>
              <a:rPr lang="en-US" altLang="ko-KR" sz="1000" dirty="0">
                <a:latin typeface="+mn-lt"/>
                <a:ea typeface="+mn-ea"/>
              </a:rPr>
              <a:t>(audio</a:t>
            </a:r>
            <a:r>
              <a:rPr lang="en-US" altLang="ko-KR" sz="1000" dirty="0" smtClean="0">
                <a:latin typeface="+mn-lt"/>
                <a:ea typeface="+mn-ea"/>
              </a:rPr>
              <a:t>) </a:t>
            </a:r>
            <a:r>
              <a:rPr lang="ko-KR" altLang="en-US" sz="1000" dirty="0" smtClean="0">
                <a:latin typeface="+mn-lt"/>
                <a:ea typeface="+mn-ea"/>
              </a:rPr>
              <a:t>포트 </a:t>
            </a:r>
            <a:r>
              <a:rPr lang="ko-KR" altLang="en-US" sz="1000" dirty="0">
                <a:latin typeface="+mn-lt"/>
                <a:ea typeface="+mn-ea"/>
              </a:rPr>
              <a:t>번호 </a:t>
            </a:r>
            <a:r>
              <a:rPr lang="en-US" altLang="ko-KR" sz="1000" dirty="0">
                <a:latin typeface="+mn-lt"/>
                <a:ea typeface="+mn-ea"/>
              </a:rPr>
              <a:t>(9</a:t>
            </a:r>
            <a:r>
              <a:rPr lang="en-US" altLang="ko-KR" sz="1000" dirty="0" smtClean="0">
                <a:latin typeface="+mn-lt"/>
                <a:ea typeface="+mn-ea"/>
              </a:rPr>
              <a:t>) </a:t>
            </a:r>
            <a:r>
              <a:rPr lang="ko-KR" altLang="en-US" sz="1000" dirty="0" smtClean="0">
                <a:latin typeface="+mn-lt"/>
                <a:ea typeface="+mn-ea"/>
              </a:rPr>
              <a:t>프로토콜이다 </a:t>
            </a:r>
            <a:r>
              <a:rPr lang="en-US" altLang="ko-KR" sz="1000" dirty="0">
                <a:latin typeface="+mn-lt"/>
                <a:ea typeface="+mn-ea"/>
              </a:rPr>
              <a:t>(</a:t>
            </a:r>
            <a:r>
              <a:rPr lang="en-US" altLang="ko-KR" sz="1000" dirty="0" smtClean="0">
                <a:latin typeface="+mn-lt"/>
                <a:ea typeface="+mn-ea"/>
              </a:rPr>
              <a:t>UDP/TLS/RTP/SAVPF) </a:t>
            </a:r>
            <a:r>
              <a:rPr lang="ko-KR" altLang="en-US" sz="1000" dirty="0" smtClean="0">
                <a:latin typeface="+mn-lt"/>
                <a:ea typeface="+mn-ea"/>
              </a:rPr>
              <a:t>미디어 </a:t>
            </a:r>
            <a:r>
              <a:rPr lang="ko-KR" altLang="en-US" sz="1000" dirty="0">
                <a:latin typeface="+mn-lt"/>
                <a:ea typeface="+mn-ea"/>
              </a:rPr>
              <a:t>형식</a:t>
            </a:r>
            <a:r>
              <a:rPr lang="en-US" altLang="ko-KR" sz="1000" dirty="0">
                <a:latin typeface="+mn-lt"/>
                <a:ea typeface="+mn-ea"/>
              </a:rPr>
              <a:t>(</a:t>
            </a:r>
            <a:r>
              <a:rPr lang="ko-KR" altLang="en-US" sz="1000" dirty="0" err="1">
                <a:latin typeface="+mn-lt"/>
                <a:ea typeface="+mn-ea"/>
              </a:rPr>
              <a:t>코덱</a:t>
            </a:r>
            <a:r>
              <a:rPr lang="en-US" altLang="ko-KR" sz="1000" dirty="0">
                <a:latin typeface="+mn-lt"/>
                <a:ea typeface="+mn-ea"/>
              </a:rPr>
              <a:t>)</a:t>
            </a:r>
            <a:r>
              <a:rPr lang="ko-KR" altLang="en-US" sz="1000" dirty="0">
                <a:latin typeface="+mn-lt"/>
                <a:ea typeface="+mn-ea"/>
              </a:rPr>
              <a:t>을 </a:t>
            </a:r>
            <a:r>
              <a:rPr lang="ko-KR" altLang="en-US" sz="1000" dirty="0" err="1" smtClean="0">
                <a:latin typeface="+mn-lt"/>
                <a:ea typeface="+mn-ea"/>
              </a:rPr>
              <a:t>가르키는</a:t>
            </a:r>
            <a:r>
              <a:rPr lang="ko-KR" altLang="en-US" sz="1000" dirty="0" smtClean="0">
                <a:latin typeface="+mn-lt"/>
                <a:ea typeface="+mn-ea"/>
              </a:rPr>
              <a:t> 프로파일 번호</a:t>
            </a:r>
            <a:endParaRPr lang="en-US" altLang="ko-KR" sz="1000" dirty="0" smtClean="0">
              <a:latin typeface="+mn-lt"/>
              <a:ea typeface="+mn-ea"/>
            </a:endParaRPr>
          </a:p>
          <a:p>
            <a:pPr marL="0" indent="0">
              <a:buNone/>
            </a:pPr>
            <a:endParaRPr lang="en-US" altLang="ko-KR" sz="1000" dirty="0" smtClean="0">
              <a:latin typeface="+mn-lt"/>
              <a:ea typeface="+mn-ea"/>
            </a:endParaRPr>
          </a:p>
          <a:p>
            <a:pPr marL="0" indent="0">
              <a:buNone/>
            </a:pPr>
            <a:r>
              <a:rPr lang="en-US" altLang="ko-KR" sz="1000" dirty="0" smtClean="0">
                <a:latin typeface="+mn-lt"/>
                <a:ea typeface="+mn-ea"/>
              </a:rPr>
              <a:t>Peer </a:t>
            </a:r>
            <a:r>
              <a:rPr lang="ko-KR" altLang="en-US" sz="1000" dirty="0">
                <a:latin typeface="+mn-lt"/>
                <a:ea typeface="+mn-ea"/>
              </a:rPr>
              <a:t>간의 협상과정에서 앞에 있는 프로파일 번호를 순서대로 </a:t>
            </a:r>
            <a:r>
              <a:rPr lang="ko-KR" altLang="en-US" sz="1000" dirty="0" smtClean="0">
                <a:latin typeface="+mn-lt"/>
                <a:ea typeface="+mn-ea"/>
              </a:rPr>
              <a:t>적용</a:t>
            </a:r>
            <a:r>
              <a:rPr lang="en-US" altLang="ko-KR" sz="1000" dirty="0" smtClean="0">
                <a:latin typeface="+mn-lt"/>
                <a:ea typeface="+mn-ea"/>
              </a:rPr>
              <a:t>. </a:t>
            </a:r>
          </a:p>
          <a:p>
            <a:pPr marL="0" indent="0">
              <a:buNone/>
            </a:pPr>
            <a:r>
              <a:rPr lang="ko-KR" altLang="en-US" sz="1000" dirty="0" smtClean="0">
                <a:latin typeface="+mn-lt"/>
                <a:ea typeface="+mn-ea"/>
              </a:rPr>
              <a:t>예를 </a:t>
            </a:r>
            <a:r>
              <a:rPr lang="ko-KR" altLang="en-US" sz="1000" dirty="0">
                <a:latin typeface="+mn-lt"/>
                <a:ea typeface="+mn-ea"/>
              </a:rPr>
              <a:t>들어 </a:t>
            </a:r>
            <a:r>
              <a:rPr lang="en-US" altLang="ko-KR" sz="1000" dirty="0">
                <a:latin typeface="+mn-lt"/>
                <a:ea typeface="+mn-ea"/>
              </a:rPr>
              <a:t>111</a:t>
            </a:r>
            <a:r>
              <a:rPr lang="ko-KR" altLang="en-US" sz="1000" dirty="0">
                <a:latin typeface="+mn-lt"/>
                <a:ea typeface="+mn-ea"/>
              </a:rPr>
              <a:t>번에 해당하는 </a:t>
            </a:r>
            <a:r>
              <a:rPr lang="ko-KR" altLang="en-US" sz="1000" dirty="0" err="1">
                <a:latin typeface="+mn-lt"/>
                <a:ea typeface="+mn-ea"/>
              </a:rPr>
              <a:t>코덱이</a:t>
            </a:r>
            <a:r>
              <a:rPr lang="ko-KR" altLang="en-US" sz="1000" dirty="0">
                <a:latin typeface="+mn-lt"/>
                <a:ea typeface="+mn-ea"/>
              </a:rPr>
              <a:t> 상호간에 가능한지 확인하고 가능하지 않다면 </a:t>
            </a:r>
            <a:r>
              <a:rPr lang="en-US" altLang="ko-KR" sz="1000" dirty="0">
                <a:latin typeface="+mn-lt"/>
                <a:ea typeface="+mn-ea"/>
              </a:rPr>
              <a:t>103</a:t>
            </a:r>
            <a:r>
              <a:rPr lang="ko-KR" altLang="en-US" sz="1000" dirty="0">
                <a:latin typeface="+mn-lt"/>
                <a:ea typeface="+mn-ea"/>
              </a:rPr>
              <a:t>번으로 넘어간다</a:t>
            </a:r>
            <a:r>
              <a:rPr lang="en-US" altLang="ko-KR" sz="1000" dirty="0" smtClean="0">
                <a:latin typeface="+mn-lt"/>
                <a:ea typeface="+mn-ea"/>
              </a:rPr>
              <a:t>.</a:t>
            </a:r>
          </a:p>
          <a:p>
            <a:pPr marL="0" indent="0">
              <a:buNone/>
            </a:pPr>
            <a:endParaRPr lang="en-US" altLang="ko-KR" sz="1000" dirty="0">
              <a:latin typeface="+mn-lt"/>
              <a:ea typeface="+mn-ea"/>
            </a:endParaRPr>
          </a:p>
          <a:p>
            <a:pPr marL="0" indent="0">
              <a:buNone/>
            </a:pPr>
            <a:r>
              <a:rPr lang="en-US" altLang="ko-KR" sz="1000" dirty="0">
                <a:latin typeface="+mn-lt"/>
                <a:ea typeface="+mn-ea"/>
              </a:rPr>
              <a:t>c=IN IP4 0.0.0.0</a:t>
            </a:r>
          </a:p>
          <a:p>
            <a:pPr marL="0" indent="0">
              <a:buNone/>
            </a:pPr>
            <a:r>
              <a:rPr lang="en-US" altLang="ko-KR" sz="1000" dirty="0">
                <a:latin typeface="+mn-lt"/>
                <a:ea typeface="+mn-ea"/>
              </a:rPr>
              <a:t>c </a:t>
            </a:r>
            <a:r>
              <a:rPr lang="ko-KR" altLang="en-US" sz="1000" dirty="0">
                <a:latin typeface="+mn-lt"/>
                <a:ea typeface="+mn-ea"/>
              </a:rPr>
              <a:t>는 실시간 </a:t>
            </a:r>
            <a:r>
              <a:rPr lang="ko-KR" altLang="en-US" sz="1000" dirty="0" err="1">
                <a:latin typeface="+mn-lt"/>
                <a:ea typeface="+mn-ea"/>
              </a:rPr>
              <a:t>트래픽을</a:t>
            </a:r>
            <a:r>
              <a:rPr lang="ko-KR" altLang="en-US" sz="1000" dirty="0">
                <a:latin typeface="+mn-lt"/>
                <a:ea typeface="+mn-ea"/>
              </a:rPr>
              <a:t> 보내고 받을 </a:t>
            </a:r>
            <a:r>
              <a:rPr lang="en-US" altLang="ko-KR" sz="1000" dirty="0">
                <a:latin typeface="+mn-lt"/>
                <a:ea typeface="+mn-ea"/>
              </a:rPr>
              <a:t>IP</a:t>
            </a:r>
            <a:r>
              <a:rPr lang="ko-KR" altLang="en-US" sz="1000" dirty="0">
                <a:latin typeface="+mn-lt"/>
                <a:ea typeface="+mn-ea"/>
              </a:rPr>
              <a:t>를 제공합니다</a:t>
            </a:r>
            <a:r>
              <a:rPr lang="en-US" altLang="ko-KR" sz="1000" dirty="0">
                <a:latin typeface="+mn-lt"/>
                <a:ea typeface="+mn-ea"/>
              </a:rPr>
              <a:t>. </a:t>
            </a:r>
            <a:r>
              <a:rPr lang="ko-KR" altLang="en-US" sz="1000" dirty="0">
                <a:latin typeface="+mn-lt"/>
                <a:ea typeface="+mn-ea"/>
              </a:rPr>
              <a:t>그러나 </a:t>
            </a:r>
            <a:r>
              <a:rPr lang="en-US" altLang="ko-KR" sz="1000" dirty="0">
                <a:latin typeface="+mn-lt"/>
                <a:ea typeface="+mn-ea"/>
              </a:rPr>
              <a:t>ICE </a:t>
            </a:r>
            <a:r>
              <a:rPr lang="ko-KR" altLang="en-US" sz="1000" dirty="0">
                <a:latin typeface="+mn-lt"/>
                <a:ea typeface="+mn-ea"/>
              </a:rPr>
              <a:t>에서 이미 </a:t>
            </a:r>
            <a:r>
              <a:rPr lang="en-US" altLang="ko-KR" sz="1000" dirty="0">
                <a:latin typeface="+mn-lt"/>
                <a:ea typeface="+mn-ea"/>
              </a:rPr>
              <a:t>IP </a:t>
            </a:r>
            <a:r>
              <a:rPr lang="ko-KR" altLang="en-US" sz="1000" dirty="0">
                <a:latin typeface="+mn-lt"/>
                <a:ea typeface="+mn-ea"/>
              </a:rPr>
              <a:t>가 제공 되고 있으므로 </a:t>
            </a:r>
            <a:r>
              <a:rPr lang="en-US" altLang="ko-KR" sz="1000" dirty="0">
                <a:latin typeface="+mn-lt"/>
                <a:ea typeface="+mn-ea"/>
              </a:rPr>
              <a:t>c </a:t>
            </a:r>
            <a:r>
              <a:rPr lang="ko-KR" altLang="en-US" sz="1000" dirty="0">
                <a:latin typeface="+mn-lt"/>
                <a:ea typeface="+mn-ea"/>
              </a:rPr>
              <a:t>라인의 </a:t>
            </a:r>
            <a:r>
              <a:rPr lang="en-US" altLang="ko-KR" sz="1000" dirty="0">
                <a:latin typeface="+mn-lt"/>
                <a:ea typeface="+mn-ea"/>
              </a:rPr>
              <a:t>IP </a:t>
            </a:r>
            <a:r>
              <a:rPr lang="ko-KR" altLang="en-US" sz="1000" dirty="0">
                <a:latin typeface="+mn-lt"/>
                <a:ea typeface="+mn-ea"/>
              </a:rPr>
              <a:t>는 사용되지 않는다</a:t>
            </a:r>
            <a:r>
              <a:rPr lang="en-US" altLang="ko-KR" sz="1000" dirty="0" smtClean="0">
                <a:latin typeface="+mn-lt"/>
                <a:ea typeface="+mn-ea"/>
              </a:rPr>
              <a:t>.</a:t>
            </a:r>
          </a:p>
          <a:p>
            <a:pPr marL="0" indent="0">
              <a:buNone/>
            </a:pPr>
            <a:endParaRPr lang="en-US" altLang="ko-KR" sz="1000" dirty="0">
              <a:latin typeface="+mn-lt"/>
              <a:ea typeface="+mn-ea"/>
            </a:endParaRPr>
          </a:p>
          <a:p>
            <a:pPr marL="0" indent="0">
              <a:buNone/>
            </a:pPr>
            <a:r>
              <a:rPr lang="en-US" altLang="ko-KR" sz="1000" dirty="0">
                <a:latin typeface="+mn-lt"/>
                <a:ea typeface="+mn-ea"/>
              </a:rPr>
              <a:t>a=rtcp:9 IN IP4 0.0.0.0</a:t>
            </a:r>
          </a:p>
          <a:p>
            <a:pPr marL="0" indent="0">
              <a:buNone/>
            </a:pPr>
            <a:r>
              <a:rPr lang="ko-KR" altLang="en-US" sz="1000" dirty="0">
                <a:latin typeface="+mn-lt"/>
                <a:ea typeface="+mn-ea"/>
              </a:rPr>
              <a:t>이 행은 </a:t>
            </a:r>
            <a:r>
              <a:rPr lang="en-US" altLang="ko-KR" sz="1000" dirty="0">
                <a:latin typeface="+mn-lt"/>
                <a:ea typeface="+mn-ea"/>
              </a:rPr>
              <a:t>RTCP</a:t>
            </a:r>
            <a:r>
              <a:rPr lang="ko-KR" altLang="en-US" sz="1000" dirty="0">
                <a:latin typeface="+mn-lt"/>
                <a:ea typeface="+mn-ea"/>
              </a:rPr>
              <a:t>에 사용될 </a:t>
            </a:r>
            <a:r>
              <a:rPr lang="en-US" altLang="ko-KR" sz="1000" dirty="0">
                <a:latin typeface="+mn-lt"/>
                <a:ea typeface="+mn-ea"/>
              </a:rPr>
              <a:t>IP </a:t>
            </a:r>
            <a:r>
              <a:rPr lang="ko-KR" altLang="en-US" sz="1000" dirty="0">
                <a:latin typeface="+mn-lt"/>
                <a:ea typeface="+mn-ea"/>
              </a:rPr>
              <a:t>및 포트를 지정합니다</a:t>
            </a:r>
            <a:r>
              <a:rPr lang="en-US" altLang="ko-KR" sz="1000" dirty="0">
                <a:latin typeface="+mn-lt"/>
                <a:ea typeface="+mn-ea"/>
              </a:rPr>
              <a:t>. RTCP multiplex</a:t>
            </a:r>
            <a:r>
              <a:rPr lang="ko-KR" altLang="en-US" sz="1000" dirty="0">
                <a:latin typeface="+mn-lt"/>
                <a:ea typeface="+mn-ea"/>
              </a:rPr>
              <a:t>가 지원되므로 </a:t>
            </a:r>
            <a:r>
              <a:rPr lang="en-US" altLang="ko-KR" sz="1000" dirty="0">
                <a:latin typeface="+mn-lt"/>
                <a:ea typeface="+mn-ea"/>
              </a:rPr>
              <a:t>SRTP</a:t>
            </a:r>
            <a:r>
              <a:rPr lang="ko-KR" altLang="en-US" sz="1000" dirty="0">
                <a:latin typeface="+mn-lt"/>
                <a:ea typeface="+mn-ea"/>
              </a:rPr>
              <a:t>와 동일한 포트입니다</a:t>
            </a:r>
            <a:r>
              <a:rPr lang="en-US" altLang="ko-KR" sz="1000" dirty="0" smtClean="0">
                <a:latin typeface="+mn-lt"/>
                <a:ea typeface="+mn-ea"/>
              </a:rPr>
              <a:t>.</a:t>
            </a:r>
          </a:p>
          <a:p>
            <a:pPr marL="0" indent="0">
              <a:buNone/>
            </a:pPr>
            <a:endParaRPr lang="en-US" altLang="ko-KR" sz="1000" dirty="0">
              <a:latin typeface="+mn-lt"/>
              <a:ea typeface="+mn-ea"/>
            </a:endParaRPr>
          </a:p>
          <a:p>
            <a:pPr marL="0" indent="0">
              <a:buNone/>
            </a:pPr>
            <a:r>
              <a:rPr lang="en-US" altLang="ko-KR" sz="1000" dirty="0">
                <a:latin typeface="+mn-lt"/>
                <a:ea typeface="+mn-ea"/>
              </a:rPr>
              <a:t>a=</a:t>
            </a:r>
            <a:r>
              <a:rPr lang="en-US" altLang="ko-KR" sz="1000" dirty="0" err="1">
                <a:latin typeface="+mn-lt"/>
                <a:ea typeface="+mn-ea"/>
              </a:rPr>
              <a:t>ice-ufrag:eWXl</a:t>
            </a:r>
            <a:endParaRPr lang="en-US" altLang="ko-KR" sz="1000" dirty="0">
              <a:latin typeface="+mn-lt"/>
              <a:ea typeface="+mn-ea"/>
            </a:endParaRPr>
          </a:p>
          <a:p>
            <a:pPr marL="0" indent="0">
              <a:buNone/>
            </a:pPr>
            <a:r>
              <a:rPr lang="en-US" altLang="ko-KR" sz="1000" dirty="0">
                <a:latin typeface="+mn-lt"/>
                <a:ea typeface="+mn-ea"/>
              </a:rPr>
              <a:t>a=ice-pwd:57FcQfoChjtjaMlHOlp6TPGE</a:t>
            </a:r>
          </a:p>
          <a:p>
            <a:pPr marL="0" indent="0">
              <a:buNone/>
            </a:pPr>
            <a:r>
              <a:rPr lang="en-US" altLang="ko-KR" sz="1000" dirty="0">
                <a:latin typeface="+mn-lt"/>
                <a:ea typeface="+mn-ea"/>
              </a:rPr>
              <a:t>ICE Parameter </a:t>
            </a:r>
            <a:r>
              <a:rPr lang="ko-KR" altLang="en-US" sz="1000" dirty="0">
                <a:latin typeface="+mn-lt"/>
                <a:ea typeface="+mn-ea"/>
              </a:rPr>
              <a:t>이다</a:t>
            </a:r>
            <a:r>
              <a:rPr lang="en-US" altLang="ko-KR" sz="1000" dirty="0">
                <a:latin typeface="+mn-lt"/>
                <a:ea typeface="+mn-ea"/>
              </a:rPr>
              <a:t>.</a:t>
            </a:r>
          </a:p>
          <a:p>
            <a:pPr marL="0" indent="0">
              <a:buNone/>
            </a:pPr>
            <a:r>
              <a:rPr lang="en-US" altLang="ko-KR" sz="1000" dirty="0">
                <a:latin typeface="+mn-lt"/>
                <a:ea typeface="+mn-ea"/>
              </a:rPr>
              <a:t>ICE candidate </a:t>
            </a:r>
            <a:r>
              <a:rPr lang="ko-KR" altLang="en-US" sz="1000" dirty="0">
                <a:latin typeface="+mn-lt"/>
                <a:ea typeface="+mn-ea"/>
              </a:rPr>
              <a:t>가 교환되면</a:t>
            </a:r>
            <a:r>
              <a:rPr lang="en-US" altLang="ko-KR" sz="1000" dirty="0">
                <a:latin typeface="+mn-lt"/>
                <a:ea typeface="+mn-ea"/>
              </a:rPr>
              <a:t>, </a:t>
            </a:r>
            <a:r>
              <a:rPr lang="ko-KR" altLang="en-US" sz="1000" dirty="0">
                <a:latin typeface="+mn-lt"/>
                <a:ea typeface="+mn-ea"/>
              </a:rPr>
              <a:t>서로를 확인하는 프로세스가 시작된다</a:t>
            </a:r>
            <a:r>
              <a:rPr lang="en-US" altLang="ko-KR" sz="1000" dirty="0" smtClean="0">
                <a:latin typeface="+mn-lt"/>
                <a:ea typeface="+mn-ea"/>
              </a:rPr>
              <a:t>.</a:t>
            </a:r>
            <a:endParaRPr lang="en-US" altLang="ko-KR" sz="1000" dirty="0">
              <a:latin typeface="+mn-lt"/>
              <a:ea typeface="+mn-ea"/>
            </a:endParaRPr>
          </a:p>
          <a:p>
            <a:pPr marL="0" indent="0">
              <a:buNone/>
            </a:pPr>
            <a:r>
              <a:rPr lang="en-US" altLang="ko-KR" sz="1000" dirty="0">
                <a:latin typeface="+mn-lt"/>
                <a:ea typeface="+mn-ea"/>
              </a:rPr>
              <a:t>ice-</a:t>
            </a:r>
            <a:r>
              <a:rPr lang="en-US" altLang="ko-KR" sz="1000" dirty="0" err="1">
                <a:latin typeface="+mn-lt"/>
                <a:ea typeface="+mn-ea"/>
              </a:rPr>
              <a:t>ufgra</a:t>
            </a:r>
            <a:r>
              <a:rPr lang="en-US" altLang="ko-KR" sz="1000" dirty="0">
                <a:latin typeface="+mn-lt"/>
                <a:ea typeface="+mn-ea"/>
              </a:rPr>
              <a:t> </a:t>
            </a:r>
            <a:r>
              <a:rPr lang="ko-KR" altLang="en-US" sz="1000" dirty="0">
                <a:latin typeface="+mn-lt"/>
                <a:ea typeface="+mn-ea"/>
              </a:rPr>
              <a:t>과 </a:t>
            </a:r>
            <a:r>
              <a:rPr lang="en-US" altLang="ko-KR" sz="1000" dirty="0">
                <a:latin typeface="+mn-lt"/>
                <a:ea typeface="+mn-ea"/>
              </a:rPr>
              <a:t>ice-</a:t>
            </a:r>
            <a:r>
              <a:rPr lang="en-US" altLang="ko-KR" sz="1000" dirty="0" err="1">
                <a:latin typeface="+mn-lt"/>
                <a:ea typeface="+mn-ea"/>
              </a:rPr>
              <a:t>pwd</a:t>
            </a:r>
            <a:r>
              <a:rPr lang="ko-KR" altLang="en-US" sz="1000" dirty="0">
                <a:latin typeface="+mn-lt"/>
                <a:ea typeface="+mn-ea"/>
              </a:rPr>
              <a:t>는 해당 프로세스에 사용되어 세션과 관련되지 않는 잠재적인 공격을 받지 않도록 한다</a:t>
            </a:r>
            <a:r>
              <a:rPr lang="en-US" altLang="ko-KR" sz="1000" dirty="0" smtClean="0">
                <a:latin typeface="+mn-lt"/>
                <a:ea typeface="+mn-ea"/>
              </a:rPr>
              <a:t>.</a:t>
            </a:r>
          </a:p>
          <a:p>
            <a:pPr marL="0" indent="0">
              <a:buNone/>
            </a:pPr>
            <a:endParaRPr lang="en-US" altLang="ko-KR" sz="1000" dirty="0">
              <a:latin typeface="+mn-lt"/>
              <a:ea typeface="+mn-ea"/>
            </a:endParaRPr>
          </a:p>
          <a:p>
            <a:pPr marL="0" indent="0">
              <a:buNone/>
            </a:pPr>
            <a:r>
              <a:rPr lang="en-US" altLang="ko-KR" sz="1000" dirty="0">
                <a:latin typeface="+mn-lt"/>
                <a:ea typeface="+mn-ea"/>
              </a:rPr>
              <a:t>a=fingerprint:sha-256 EB:E1:55:0E:41:99:0C:C0:CC:C8:43:9B:99:11:F9:A1:4D:77:5C:A1:BF:70:78:B0:19:30:04:D8:D3:11:DC:0D</a:t>
            </a:r>
          </a:p>
          <a:p>
            <a:pPr marL="0" indent="0">
              <a:buNone/>
            </a:pPr>
            <a:r>
              <a:rPr lang="en-US" altLang="ko-KR" sz="1000" dirty="0">
                <a:latin typeface="+mn-lt"/>
                <a:ea typeface="+mn-ea"/>
              </a:rPr>
              <a:t>DTLS Parameters </a:t>
            </a:r>
            <a:r>
              <a:rPr lang="ko-KR" altLang="en-US" sz="1000" dirty="0">
                <a:latin typeface="+mn-lt"/>
                <a:ea typeface="+mn-ea"/>
              </a:rPr>
              <a:t>이다</a:t>
            </a:r>
            <a:r>
              <a:rPr lang="en-US" altLang="ko-KR" sz="1000" dirty="0">
                <a:latin typeface="+mn-lt"/>
                <a:ea typeface="+mn-ea"/>
              </a:rPr>
              <a:t>.</a:t>
            </a:r>
          </a:p>
          <a:p>
            <a:pPr marL="0" indent="0">
              <a:buNone/>
            </a:pPr>
            <a:r>
              <a:rPr lang="en-US" altLang="ko-KR" sz="1000" dirty="0">
                <a:latin typeface="+mn-lt"/>
                <a:ea typeface="+mn-ea"/>
              </a:rPr>
              <a:t>DTLS-SRTP </a:t>
            </a:r>
            <a:r>
              <a:rPr lang="ko-KR" altLang="en-US" sz="1000" dirty="0">
                <a:latin typeface="+mn-lt"/>
                <a:ea typeface="+mn-ea"/>
              </a:rPr>
              <a:t>협상에 사용되는 인증서의 해시 함수 </a:t>
            </a:r>
            <a:r>
              <a:rPr lang="en-US" altLang="ko-KR" sz="1000" dirty="0">
                <a:latin typeface="+mn-lt"/>
                <a:ea typeface="+mn-ea"/>
              </a:rPr>
              <a:t>(</a:t>
            </a:r>
            <a:r>
              <a:rPr lang="ko-KR" altLang="en-US" sz="1000" dirty="0">
                <a:latin typeface="+mn-lt"/>
                <a:ea typeface="+mn-ea"/>
              </a:rPr>
              <a:t>이 경우 </a:t>
            </a:r>
            <a:r>
              <a:rPr lang="en-US" altLang="ko-KR" sz="1000" dirty="0">
                <a:latin typeface="+mn-lt"/>
                <a:ea typeface="+mn-ea"/>
              </a:rPr>
              <a:t>sha-256 </a:t>
            </a:r>
            <a:r>
              <a:rPr lang="ko-KR" altLang="en-US" sz="1000" dirty="0">
                <a:latin typeface="+mn-lt"/>
                <a:ea typeface="+mn-ea"/>
              </a:rPr>
              <a:t>사용</a:t>
            </a:r>
            <a:r>
              <a:rPr lang="en-US" altLang="ko-KR" sz="1000" dirty="0">
                <a:latin typeface="+mn-lt"/>
                <a:ea typeface="+mn-ea"/>
              </a:rPr>
              <a:t>)</a:t>
            </a:r>
            <a:r>
              <a:rPr lang="ko-KR" altLang="en-US" sz="1000" dirty="0">
                <a:latin typeface="+mn-lt"/>
                <a:ea typeface="+mn-ea"/>
              </a:rPr>
              <a:t>의 결과이다</a:t>
            </a:r>
            <a:r>
              <a:rPr lang="en-US" altLang="ko-KR" sz="1000" dirty="0" smtClean="0">
                <a:latin typeface="+mn-lt"/>
                <a:ea typeface="+mn-ea"/>
              </a:rPr>
              <a:t>.</a:t>
            </a:r>
          </a:p>
          <a:p>
            <a:pPr marL="0" indent="0">
              <a:buNone/>
            </a:pPr>
            <a:endParaRPr lang="en-US" altLang="ko-KR" sz="1000" dirty="0">
              <a:latin typeface="+mn-lt"/>
              <a:ea typeface="+mn-ea"/>
            </a:endParaRPr>
          </a:p>
          <a:p>
            <a:pPr marL="0" indent="0">
              <a:buNone/>
            </a:pPr>
            <a:r>
              <a:rPr lang="en-US" altLang="ko-KR" sz="1000" dirty="0">
                <a:latin typeface="+mn-lt"/>
                <a:ea typeface="+mn-ea"/>
              </a:rPr>
              <a:t>a=</a:t>
            </a:r>
            <a:r>
              <a:rPr lang="en-US" altLang="ko-KR" sz="1000" dirty="0" err="1">
                <a:latin typeface="+mn-lt"/>
                <a:ea typeface="+mn-ea"/>
              </a:rPr>
              <a:t>setup:actpass</a:t>
            </a:r>
            <a:endParaRPr lang="en-US" altLang="ko-KR" sz="1000" dirty="0">
              <a:latin typeface="+mn-lt"/>
              <a:ea typeface="+mn-ea"/>
            </a:endParaRPr>
          </a:p>
          <a:p>
            <a:pPr marL="0" indent="0">
              <a:buNone/>
            </a:pPr>
            <a:r>
              <a:rPr lang="en-US" altLang="ko-KR" sz="1000" dirty="0">
                <a:latin typeface="+mn-lt"/>
                <a:ea typeface="+mn-ea"/>
              </a:rPr>
              <a:t>DTLS Parameters </a:t>
            </a:r>
            <a:r>
              <a:rPr lang="ko-KR" altLang="en-US" sz="1000" dirty="0">
                <a:latin typeface="+mn-lt"/>
                <a:ea typeface="+mn-ea"/>
              </a:rPr>
              <a:t>이다</a:t>
            </a:r>
            <a:r>
              <a:rPr lang="en-US" altLang="ko-KR" sz="1000" dirty="0">
                <a:latin typeface="+mn-lt"/>
                <a:ea typeface="+mn-ea"/>
              </a:rPr>
              <a:t>.</a:t>
            </a:r>
          </a:p>
          <a:p>
            <a:pPr marL="0" indent="0">
              <a:buNone/>
            </a:pPr>
            <a:r>
              <a:rPr lang="ko-KR" altLang="en-US" sz="1000" dirty="0">
                <a:latin typeface="+mn-lt"/>
                <a:ea typeface="+mn-ea"/>
              </a:rPr>
              <a:t>이 매개 변수는 </a:t>
            </a:r>
            <a:r>
              <a:rPr lang="en-US" altLang="ko-KR" sz="1000" dirty="0">
                <a:latin typeface="+mn-lt"/>
                <a:ea typeface="+mn-ea"/>
              </a:rPr>
              <a:t>Peer</a:t>
            </a:r>
            <a:r>
              <a:rPr lang="ko-KR" altLang="en-US" sz="1000" dirty="0">
                <a:latin typeface="+mn-lt"/>
                <a:ea typeface="+mn-ea"/>
              </a:rPr>
              <a:t>가 </a:t>
            </a:r>
            <a:r>
              <a:rPr lang="en-US" altLang="ko-KR" sz="1000" dirty="0">
                <a:latin typeface="+mn-lt"/>
                <a:ea typeface="+mn-ea"/>
              </a:rPr>
              <a:t>DTLS </a:t>
            </a:r>
            <a:r>
              <a:rPr lang="ko-KR" altLang="en-US" sz="1000" dirty="0">
                <a:latin typeface="+mn-lt"/>
                <a:ea typeface="+mn-ea"/>
              </a:rPr>
              <a:t>협상을 시작하는 서버 또는 클라이언트가 될 수 있음을 의미합니다</a:t>
            </a:r>
            <a:r>
              <a:rPr lang="en-US" altLang="ko-KR" sz="1000" dirty="0">
                <a:latin typeface="+mn-lt"/>
                <a:ea typeface="+mn-ea"/>
              </a:rPr>
              <a:t>. RFC4145</a:t>
            </a:r>
            <a:r>
              <a:rPr lang="ko-KR" altLang="en-US" sz="1000" dirty="0">
                <a:latin typeface="+mn-lt"/>
                <a:ea typeface="+mn-ea"/>
              </a:rPr>
              <a:t>에 의해 정의 되었으며 </a:t>
            </a:r>
            <a:r>
              <a:rPr lang="en-US" altLang="ko-KR" sz="1000" dirty="0">
                <a:latin typeface="+mn-lt"/>
                <a:ea typeface="+mn-ea"/>
              </a:rPr>
              <a:t>RFC4572</a:t>
            </a:r>
            <a:r>
              <a:rPr lang="ko-KR" altLang="en-US" sz="1000" dirty="0">
                <a:latin typeface="+mn-lt"/>
                <a:ea typeface="+mn-ea"/>
              </a:rPr>
              <a:t>에 의해 업데이트되었습니다</a:t>
            </a:r>
            <a:r>
              <a:rPr lang="en-US" altLang="ko-KR" sz="1000" dirty="0" smtClean="0">
                <a:latin typeface="+mn-lt"/>
                <a:ea typeface="+mn-ea"/>
              </a:rPr>
              <a:t>.</a:t>
            </a:r>
          </a:p>
          <a:p>
            <a:pPr marL="0" indent="0">
              <a:buNone/>
            </a:pPr>
            <a:endParaRPr lang="en-US" altLang="ko-KR" sz="1000" dirty="0">
              <a:latin typeface="+mn-lt"/>
              <a:ea typeface="+mn-ea"/>
            </a:endParaRPr>
          </a:p>
        </p:txBody>
      </p:sp>
    </p:spTree>
    <p:extLst>
      <p:ext uri="{BB962C8B-B14F-4D97-AF65-F5344CB8AC3E}">
        <p14:creationId xmlns:p14="http://schemas.microsoft.com/office/powerpoint/2010/main" val="1928080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ko-KR" b="1" dirty="0">
                <a:solidFill>
                  <a:srgbClr val="222222"/>
                </a:solidFill>
                <a:latin typeface="Arial" panose="020B0604020202020204" pitchFamily="34" charset="0"/>
                <a:ea typeface="Helvetica Neue"/>
              </a:rPr>
              <a:t>SDP 상세 설명</a:t>
            </a:r>
            <a:endParaRPr lang="ko-KR" altLang="en-US" dirty="0"/>
          </a:p>
        </p:txBody>
      </p:sp>
      <p:sp>
        <p:nvSpPr>
          <p:cNvPr id="3" name="내용 개체 틀 2"/>
          <p:cNvSpPr>
            <a:spLocks noGrp="1"/>
          </p:cNvSpPr>
          <p:nvPr>
            <p:ph idx="1"/>
          </p:nvPr>
        </p:nvSpPr>
        <p:spPr/>
        <p:txBody>
          <a:bodyPr>
            <a:normAutofit fontScale="32500" lnSpcReduction="20000"/>
          </a:bodyPr>
          <a:lstStyle/>
          <a:p>
            <a:pPr marL="0" indent="0">
              <a:buNone/>
            </a:pPr>
            <a:r>
              <a:rPr lang="en-US" altLang="ko-KR" dirty="0"/>
              <a:t>a=mid:audio</a:t>
            </a:r>
          </a:p>
          <a:p>
            <a:pPr marL="0" indent="0">
              <a:buNone/>
            </a:pPr>
            <a:r>
              <a:rPr lang="en-US" altLang="ko-KR" dirty="0"/>
              <a:t>BUNDLE </a:t>
            </a:r>
            <a:r>
              <a:rPr lang="ko-KR" altLang="en-US" dirty="0"/>
              <a:t>행에 사용되는 </a:t>
            </a:r>
            <a:r>
              <a:rPr lang="ko-KR" altLang="en-US" dirty="0" err="1"/>
              <a:t>식별자이다</a:t>
            </a:r>
            <a:r>
              <a:rPr lang="en-US" altLang="ko-KR" dirty="0"/>
              <a:t>.</a:t>
            </a:r>
          </a:p>
          <a:p>
            <a:pPr marL="0" indent="0">
              <a:buNone/>
            </a:pPr>
            <a:endParaRPr lang="en-US" altLang="ko-KR" dirty="0"/>
          </a:p>
          <a:p>
            <a:pPr marL="0" indent="0">
              <a:buNone/>
            </a:pPr>
            <a:r>
              <a:rPr lang="en-US" altLang="ko-KR" dirty="0"/>
              <a:t>b=AS:32</a:t>
            </a:r>
          </a:p>
          <a:p>
            <a:pPr marL="0" indent="0">
              <a:buNone/>
            </a:pPr>
            <a:r>
              <a:rPr lang="ko-KR" altLang="en-US" dirty="0"/>
              <a:t>이는 기본으로 검출되는 </a:t>
            </a:r>
            <a:r>
              <a:rPr lang="en-US" altLang="ko-KR" dirty="0"/>
              <a:t>SDP</a:t>
            </a:r>
            <a:r>
              <a:rPr lang="ko-KR" altLang="en-US" dirty="0"/>
              <a:t>의 내용이 아니라</a:t>
            </a:r>
            <a:r>
              <a:rPr lang="en-US" altLang="ko-KR" dirty="0"/>
              <a:t>, </a:t>
            </a:r>
            <a:r>
              <a:rPr lang="ko-KR" altLang="en-US" dirty="0"/>
              <a:t>어플리케이션에서 추가한 속성이다</a:t>
            </a:r>
            <a:r>
              <a:rPr lang="en-US" altLang="ko-KR" dirty="0"/>
              <a:t>.</a:t>
            </a:r>
          </a:p>
          <a:p>
            <a:pPr marL="0" indent="0">
              <a:buNone/>
            </a:pPr>
            <a:r>
              <a:rPr lang="en-US" altLang="ko-KR" dirty="0"/>
              <a:t>available send </a:t>
            </a:r>
            <a:r>
              <a:rPr lang="ko-KR" altLang="en-US" dirty="0"/>
              <a:t>의 약자로 전송 가능한 최대 </a:t>
            </a:r>
            <a:r>
              <a:rPr lang="ko-KR" altLang="en-US" dirty="0" err="1"/>
              <a:t>밴드위드스를</a:t>
            </a:r>
            <a:r>
              <a:rPr lang="ko-KR" altLang="en-US" dirty="0"/>
              <a:t> 뜻한다</a:t>
            </a:r>
            <a:r>
              <a:rPr lang="en-US" altLang="ko-KR" dirty="0"/>
              <a:t>.</a:t>
            </a:r>
          </a:p>
          <a:p>
            <a:pPr marL="0" indent="0">
              <a:buNone/>
            </a:pPr>
            <a:r>
              <a:rPr lang="ko-KR" altLang="en-US" dirty="0"/>
              <a:t>오디오에 대해 </a:t>
            </a:r>
            <a:r>
              <a:rPr lang="en-US" altLang="ko-KR" dirty="0"/>
              <a:t>32 kb/s</a:t>
            </a:r>
            <a:r>
              <a:rPr lang="ko-KR" altLang="en-US" dirty="0"/>
              <a:t>로 최대 </a:t>
            </a:r>
            <a:r>
              <a:rPr lang="ko-KR" altLang="en-US" dirty="0" err="1"/>
              <a:t>밴드위드스를</a:t>
            </a:r>
            <a:r>
              <a:rPr lang="ko-KR" altLang="en-US" dirty="0"/>
              <a:t> 설정한다는 의미이다</a:t>
            </a:r>
            <a:r>
              <a:rPr lang="en-US" altLang="ko-KR" dirty="0"/>
              <a:t>.</a:t>
            </a:r>
          </a:p>
          <a:p>
            <a:pPr marL="0" indent="0">
              <a:buNone/>
            </a:pPr>
            <a:endParaRPr lang="en-US" altLang="ko-KR" dirty="0"/>
          </a:p>
          <a:p>
            <a:pPr marL="0" indent="0">
              <a:buNone/>
            </a:pPr>
            <a:r>
              <a:rPr lang="en-US" altLang="ko-KR" dirty="0"/>
              <a:t>a=</a:t>
            </a:r>
            <a:r>
              <a:rPr lang="en-US" altLang="ko-KR" dirty="0" err="1"/>
              <a:t>sendrecv</a:t>
            </a:r>
            <a:endParaRPr lang="en-US" altLang="ko-KR" dirty="0"/>
          </a:p>
          <a:p>
            <a:pPr marL="0" indent="0">
              <a:buNone/>
            </a:pPr>
            <a:r>
              <a:rPr lang="ko-KR" altLang="en-US" dirty="0"/>
              <a:t>미디어의 방향을 표시한다</a:t>
            </a:r>
            <a:r>
              <a:rPr lang="en-US" altLang="ko-KR" dirty="0"/>
              <a:t>.</a:t>
            </a:r>
          </a:p>
          <a:p>
            <a:pPr marL="0" indent="0">
              <a:buNone/>
            </a:pPr>
            <a:r>
              <a:rPr lang="en-US" altLang="ko-KR" dirty="0"/>
              <a:t>SDP </a:t>
            </a:r>
            <a:r>
              <a:rPr lang="ko-KR" altLang="en-US" dirty="0"/>
              <a:t>를 생성할 때 사용하는 </a:t>
            </a:r>
            <a:r>
              <a:rPr lang="en-US" altLang="ko-KR" dirty="0" err="1"/>
              <a:t>createOffer</a:t>
            </a:r>
            <a:r>
              <a:rPr lang="en-US" altLang="ko-KR" dirty="0"/>
              <a:t>, </a:t>
            </a:r>
            <a:r>
              <a:rPr lang="en-US" altLang="ko-KR" dirty="0" err="1"/>
              <a:t>createAnswer</a:t>
            </a:r>
            <a:r>
              <a:rPr lang="en-US" altLang="ko-KR" dirty="0"/>
              <a:t> </a:t>
            </a:r>
            <a:r>
              <a:rPr lang="ko-KR" altLang="en-US" dirty="0"/>
              <a:t>함수의 </a:t>
            </a:r>
            <a:r>
              <a:rPr lang="en-US" altLang="ko-KR" dirty="0"/>
              <a:t>option </a:t>
            </a:r>
            <a:r>
              <a:rPr lang="ko-KR" altLang="en-US" dirty="0"/>
              <a:t>지정을 통해 </a:t>
            </a:r>
            <a:r>
              <a:rPr lang="en-US" altLang="ko-KR" dirty="0" err="1"/>
              <a:t>sendonly</a:t>
            </a:r>
            <a:r>
              <a:rPr lang="en-US" altLang="ko-KR" dirty="0"/>
              <a:t>, </a:t>
            </a:r>
            <a:r>
              <a:rPr lang="en-US" altLang="ko-KR" dirty="0" err="1"/>
              <a:t>recvonly</a:t>
            </a:r>
            <a:r>
              <a:rPr lang="en-US" altLang="ko-KR" dirty="0"/>
              <a:t> </a:t>
            </a:r>
            <a:r>
              <a:rPr lang="ko-KR" altLang="en-US" dirty="0"/>
              <a:t>형태로 변경할 수 있다</a:t>
            </a:r>
            <a:r>
              <a:rPr lang="en-US" altLang="ko-KR" dirty="0"/>
              <a:t>.</a:t>
            </a:r>
          </a:p>
          <a:p>
            <a:pPr marL="0" indent="0">
              <a:buNone/>
            </a:pPr>
            <a:r>
              <a:rPr lang="en-US" altLang="ko-KR" dirty="0"/>
              <a:t>MCU </a:t>
            </a:r>
            <a:r>
              <a:rPr lang="ko-KR" altLang="en-US" dirty="0"/>
              <a:t>서버를 연결한다든지 혹은 일반적인 서비스 형태가 아닌 경우</a:t>
            </a:r>
            <a:r>
              <a:rPr lang="en-US" altLang="ko-KR" dirty="0"/>
              <a:t>, </a:t>
            </a:r>
            <a:r>
              <a:rPr lang="ko-KR" altLang="en-US" dirty="0"/>
              <a:t>이를 </a:t>
            </a:r>
            <a:r>
              <a:rPr lang="en-US" altLang="ko-KR" dirty="0" err="1"/>
              <a:t>sendonly</a:t>
            </a:r>
            <a:r>
              <a:rPr lang="en-US" altLang="ko-KR" dirty="0"/>
              <a:t>, </a:t>
            </a:r>
            <a:r>
              <a:rPr lang="en-US" altLang="ko-KR" dirty="0" err="1"/>
              <a:t>recvonly</a:t>
            </a:r>
            <a:r>
              <a:rPr lang="en-US" altLang="ko-KR" dirty="0"/>
              <a:t> </a:t>
            </a:r>
            <a:r>
              <a:rPr lang="ko-KR" altLang="en-US" dirty="0"/>
              <a:t>형태로 </a:t>
            </a:r>
            <a:r>
              <a:rPr lang="ko-KR" altLang="en-US" dirty="0" err="1"/>
              <a:t>선언해야하는</a:t>
            </a:r>
            <a:r>
              <a:rPr lang="ko-KR" altLang="en-US" dirty="0"/>
              <a:t> 경우도 존재한다</a:t>
            </a:r>
            <a:r>
              <a:rPr lang="en-US" altLang="ko-KR" dirty="0"/>
              <a:t>.</a:t>
            </a:r>
          </a:p>
          <a:p>
            <a:pPr marL="0" indent="0">
              <a:buNone/>
            </a:pPr>
            <a:endParaRPr lang="en-US" altLang="ko-KR" dirty="0"/>
          </a:p>
          <a:p>
            <a:pPr marL="0" indent="0">
              <a:buNone/>
            </a:pPr>
            <a:r>
              <a:rPr lang="en-US" altLang="ko-KR" dirty="0"/>
              <a:t>a=rtpmap:111 opus/48000/2</a:t>
            </a:r>
          </a:p>
          <a:p>
            <a:pPr marL="0" indent="0">
              <a:buNone/>
            </a:pPr>
            <a:r>
              <a:rPr lang="en-US" altLang="ko-KR" dirty="0"/>
              <a:t>opus </a:t>
            </a:r>
            <a:r>
              <a:rPr lang="ko-KR" altLang="en-US" dirty="0" err="1"/>
              <a:t>코덱에</a:t>
            </a:r>
            <a:r>
              <a:rPr lang="ko-KR" altLang="en-US" dirty="0"/>
              <a:t> 관한 기술이다</a:t>
            </a:r>
          </a:p>
          <a:p>
            <a:pPr marL="0" indent="0">
              <a:buNone/>
            </a:pPr>
            <a:r>
              <a:rPr lang="ko-KR" altLang="en-US" dirty="0"/>
              <a:t>프로파일 번호는 </a:t>
            </a:r>
            <a:r>
              <a:rPr lang="en-US" altLang="ko-KR" dirty="0"/>
              <a:t>111 </a:t>
            </a:r>
            <a:r>
              <a:rPr lang="ko-KR" altLang="en-US" dirty="0"/>
              <a:t>이며 </a:t>
            </a:r>
            <a:r>
              <a:rPr lang="en-US" altLang="ko-KR" dirty="0"/>
              <a:t>48000Hz</a:t>
            </a:r>
            <a:r>
              <a:rPr lang="ko-KR" altLang="en-US" dirty="0"/>
              <a:t>의 샘플링 주기를 가지며 </a:t>
            </a:r>
            <a:r>
              <a:rPr lang="en-US" altLang="ko-KR" dirty="0"/>
              <a:t>2</a:t>
            </a:r>
            <a:r>
              <a:rPr lang="ko-KR" altLang="en-US" dirty="0"/>
              <a:t>채널을 사용한다</a:t>
            </a:r>
            <a:r>
              <a:rPr lang="en-US" altLang="ko-KR" dirty="0"/>
              <a:t>.</a:t>
            </a:r>
          </a:p>
          <a:p>
            <a:pPr marL="0" indent="0">
              <a:buNone/>
            </a:pPr>
            <a:r>
              <a:rPr lang="ko-KR" altLang="en-US" dirty="0"/>
              <a:t>프로파일 번호는 </a:t>
            </a:r>
            <a:r>
              <a:rPr lang="en-US" altLang="ko-KR" dirty="0"/>
              <a:t>m </a:t>
            </a:r>
            <a:r>
              <a:rPr lang="ko-KR" altLang="en-US" dirty="0"/>
              <a:t>미디어라인에서 사용되는 프로파일 번호와 일치한다</a:t>
            </a:r>
            <a:r>
              <a:rPr lang="en-US" altLang="ko-KR" dirty="0"/>
              <a:t>.</a:t>
            </a:r>
          </a:p>
          <a:p>
            <a:pPr marL="0" indent="0">
              <a:buNone/>
            </a:pPr>
            <a:endParaRPr lang="en-US" altLang="ko-KR" dirty="0"/>
          </a:p>
          <a:p>
            <a:pPr marL="0" indent="0">
              <a:buNone/>
            </a:pPr>
            <a:r>
              <a:rPr lang="en-US" altLang="ko-KR" dirty="0"/>
              <a:t>a=rtpmap:103 ISAC/16000</a:t>
            </a:r>
          </a:p>
          <a:p>
            <a:pPr marL="0" indent="0">
              <a:buNone/>
            </a:pPr>
            <a:r>
              <a:rPr lang="en-US" altLang="ko-KR" dirty="0"/>
              <a:t>a=rtpmap:104 ISAC/32000</a:t>
            </a:r>
          </a:p>
          <a:p>
            <a:pPr marL="0" indent="0">
              <a:buNone/>
            </a:pPr>
            <a:r>
              <a:rPr lang="ko-KR" altLang="en-US" dirty="0"/>
              <a:t>각각 </a:t>
            </a:r>
            <a:r>
              <a:rPr lang="en-US" altLang="ko-KR" dirty="0"/>
              <a:t>ISAC </a:t>
            </a:r>
            <a:r>
              <a:rPr lang="ko-KR" altLang="en-US" dirty="0" err="1"/>
              <a:t>코덱의</a:t>
            </a:r>
            <a:r>
              <a:rPr lang="ko-KR" altLang="en-US" dirty="0"/>
              <a:t> </a:t>
            </a:r>
            <a:r>
              <a:rPr lang="en-US" altLang="ko-KR" dirty="0"/>
              <a:t>16000Hz </a:t>
            </a:r>
            <a:r>
              <a:rPr lang="ko-KR" altLang="en-US" dirty="0"/>
              <a:t>샘플링주기</a:t>
            </a:r>
            <a:r>
              <a:rPr lang="en-US" altLang="ko-KR" dirty="0"/>
              <a:t>, 32000Hz </a:t>
            </a:r>
            <a:r>
              <a:rPr lang="ko-KR" altLang="en-US" dirty="0"/>
              <a:t>샘플링 주기를 뜻한다</a:t>
            </a:r>
            <a:r>
              <a:rPr lang="en-US" altLang="ko-KR" dirty="0"/>
              <a:t>.</a:t>
            </a:r>
            <a:endParaRPr lang="ko-KR" altLang="en-US" dirty="0"/>
          </a:p>
          <a:p>
            <a:pPr marL="0" indent="0">
              <a:buNone/>
            </a:pPr>
            <a:endParaRPr lang="ko-KR" altLang="en-US" dirty="0"/>
          </a:p>
        </p:txBody>
      </p:sp>
    </p:spTree>
    <p:extLst>
      <p:ext uri="{BB962C8B-B14F-4D97-AF65-F5344CB8AC3E}">
        <p14:creationId xmlns:p14="http://schemas.microsoft.com/office/powerpoint/2010/main" val="143161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ko-KR" b="1" dirty="0">
                <a:solidFill>
                  <a:srgbClr val="222222"/>
                </a:solidFill>
                <a:latin typeface="Arial" panose="020B0604020202020204" pitchFamily="34" charset="0"/>
                <a:ea typeface="Helvetica Neue"/>
              </a:rPr>
              <a:t>SDP 상세 설명</a:t>
            </a:r>
            <a:endParaRPr lang="ko-KR" altLang="en-US" dirty="0"/>
          </a:p>
        </p:txBody>
      </p:sp>
      <p:sp>
        <p:nvSpPr>
          <p:cNvPr id="4" name="Rectangle 1"/>
          <p:cNvSpPr>
            <a:spLocks noGrp="1" noChangeArrowheads="1"/>
          </p:cNvSpPr>
          <p:nvPr>
            <p:ph idx="1"/>
          </p:nvPr>
        </p:nvSpPr>
        <p:spPr bwMode="auto">
          <a:xfrm>
            <a:off x="457200" y="1539145"/>
            <a:ext cx="7766180" cy="1375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ko-KR" altLang="ko-KR" sz="1000" dirty="0">
                <a:latin typeface="+mn-lt"/>
                <a:ea typeface="+mn-ea"/>
              </a:rPr>
              <a:t>m=video 9 UDP/TLS/RTP/SAVPF 100 101 107 116 117 96 97 99 98 </a:t>
            </a:r>
          </a:p>
          <a:p>
            <a:pPr marL="0" marR="0" lvl="0" indent="0" algn="l" defTabSz="914400" rtl="0" eaLnBrk="0" fontAlgn="base" latinLnBrk="0" hangingPunct="0">
              <a:lnSpc>
                <a:spcPct val="100000"/>
              </a:lnSpc>
              <a:spcBef>
                <a:spcPct val="0"/>
              </a:spcBef>
              <a:spcAft>
                <a:spcPct val="0"/>
              </a:spcAft>
              <a:buClrTx/>
              <a:buSzTx/>
              <a:buNone/>
              <a:tabLst/>
            </a:pPr>
            <a:r>
              <a:rPr lang="ko-KR" altLang="ko-KR" sz="1000" dirty="0" smtClean="0">
                <a:latin typeface="+mn-lt"/>
                <a:ea typeface="+mn-ea"/>
              </a:rPr>
              <a:t>m </a:t>
            </a:r>
            <a:r>
              <a:rPr lang="ko-KR" sz="1000" dirty="0">
                <a:latin typeface="+mn-lt"/>
                <a:ea typeface="+mn-ea"/>
              </a:rPr>
              <a:t>은 미디어라인을 의미한다</a:t>
            </a:r>
            <a:r>
              <a:rPr lang="ko-KR" altLang="ko-KR" sz="1000" dirty="0">
                <a:latin typeface="+mn-lt"/>
                <a:ea typeface="+mn-ea"/>
              </a:rPr>
              <a:t>. </a:t>
            </a:r>
            <a:r>
              <a:rPr lang="ko-KR" sz="1000" dirty="0">
                <a:latin typeface="+mn-lt"/>
                <a:ea typeface="+mn-ea"/>
              </a:rPr>
              <a:t>이는 비디오 </a:t>
            </a:r>
            <a:r>
              <a:rPr lang="ko-KR" sz="1000" dirty="0" err="1">
                <a:latin typeface="+mn-lt"/>
                <a:ea typeface="+mn-ea"/>
              </a:rPr>
              <a:t>스트림에</a:t>
            </a:r>
            <a:r>
              <a:rPr lang="ko-KR" sz="1000" dirty="0">
                <a:latin typeface="+mn-lt"/>
                <a:ea typeface="+mn-ea"/>
              </a:rPr>
              <a:t> 관한 속성들에 대한 정보들을 가지고 있다</a:t>
            </a:r>
            <a:r>
              <a:rPr lang="ko-KR" altLang="ko-KR" sz="1000" dirty="0">
                <a:latin typeface="+mn-lt"/>
                <a:ea typeface="+mn-ea"/>
              </a:rPr>
              <a:t>.</a:t>
            </a:r>
          </a:p>
          <a:p>
            <a:pPr marL="0" marR="0" lvl="0" indent="0" algn="l" defTabSz="914400" rtl="0" eaLnBrk="0" fontAlgn="base" latinLnBrk="0" hangingPunct="0">
              <a:lnSpc>
                <a:spcPct val="100000"/>
              </a:lnSpc>
              <a:spcBef>
                <a:spcPct val="0"/>
              </a:spcBef>
              <a:spcAft>
                <a:spcPct val="0"/>
              </a:spcAft>
              <a:buClrTx/>
              <a:buSzTx/>
              <a:buNone/>
              <a:tabLst/>
            </a:pPr>
            <a:r>
              <a:rPr lang="ko-KR" sz="1000" dirty="0">
                <a:latin typeface="+mn-lt"/>
                <a:ea typeface="+mn-ea"/>
              </a:rPr>
              <a:t>순서는 오디오와 같다</a:t>
            </a:r>
            <a:r>
              <a:rPr lang="ko-KR" altLang="ko-KR" sz="1000" dirty="0">
                <a:latin typeface="+mn-lt"/>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endParaRPr lang="ko-KR" altLang="ko-KR" sz="1000" dirty="0">
              <a:latin typeface="+mn-lt"/>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ko-KR" altLang="ko-KR" sz="1000" dirty="0" smtClean="0">
                <a:latin typeface="+mn-lt"/>
                <a:ea typeface="+mn-ea"/>
              </a:rPr>
              <a:t>m=application </a:t>
            </a:r>
            <a:r>
              <a:rPr lang="ko-KR" altLang="ko-KR" sz="1000" dirty="0">
                <a:latin typeface="+mn-lt"/>
                <a:ea typeface="+mn-ea"/>
              </a:rPr>
              <a:t>9 DTLS/SCTP 5000 </a:t>
            </a:r>
          </a:p>
          <a:p>
            <a:pPr marL="0" marR="0" lvl="0" indent="0" algn="l" defTabSz="914400" rtl="0" eaLnBrk="0" fontAlgn="base" latinLnBrk="0" hangingPunct="0">
              <a:lnSpc>
                <a:spcPct val="100000"/>
              </a:lnSpc>
              <a:spcBef>
                <a:spcPct val="0"/>
              </a:spcBef>
              <a:spcAft>
                <a:spcPct val="0"/>
              </a:spcAft>
              <a:buClrTx/>
              <a:buSzTx/>
              <a:buNone/>
              <a:tabLst/>
            </a:pPr>
            <a:r>
              <a:rPr lang="ko-KR" altLang="ko-KR" sz="1000" dirty="0">
                <a:latin typeface="+mn-lt"/>
                <a:ea typeface="+mn-ea"/>
              </a:rPr>
              <a:t>m </a:t>
            </a:r>
            <a:r>
              <a:rPr lang="ko-KR" sz="1000" dirty="0">
                <a:latin typeface="+mn-lt"/>
                <a:ea typeface="+mn-ea"/>
              </a:rPr>
              <a:t>은 미디어라인을 의미한다</a:t>
            </a:r>
            <a:r>
              <a:rPr lang="ko-KR" altLang="ko-KR" sz="1000" dirty="0">
                <a:latin typeface="+mn-lt"/>
                <a:ea typeface="+mn-ea"/>
              </a:rPr>
              <a:t>. </a:t>
            </a:r>
            <a:r>
              <a:rPr lang="ko-KR" sz="1000" dirty="0">
                <a:latin typeface="+mn-lt"/>
                <a:ea typeface="+mn-ea"/>
              </a:rPr>
              <a:t>이는 데이터 </a:t>
            </a:r>
            <a:r>
              <a:rPr lang="ko-KR" sz="1000" dirty="0" err="1">
                <a:latin typeface="+mn-lt"/>
                <a:ea typeface="+mn-ea"/>
              </a:rPr>
              <a:t>스트림에</a:t>
            </a:r>
            <a:r>
              <a:rPr lang="ko-KR" sz="1000" dirty="0">
                <a:latin typeface="+mn-lt"/>
                <a:ea typeface="+mn-ea"/>
              </a:rPr>
              <a:t> 관한 속성들에 대한 정보들을 가지고 있다</a:t>
            </a:r>
            <a:r>
              <a:rPr lang="ko-KR" altLang="ko-KR" sz="1000" dirty="0">
                <a:latin typeface="+mn-lt"/>
                <a:ea typeface="+mn-ea"/>
              </a:rPr>
              <a:t>.</a:t>
            </a:r>
          </a:p>
          <a:p>
            <a:pPr marL="0" marR="0" lvl="0" indent="0" algn="l" defTabSz="914400" rtl="0" eaLnBrk="0" fontAlgn="base" latinLnBrk="0" hangingPunct="0">
              <a:lnSpc>
                <a:spcPct val="100000"/>
              </a:lnSpc>
              <a:spcBef>
                <a:spcPct val="0"/>
              </a:spcBef>
              <a:spcAft>
                <a:spcPct val="0"/>
              </a:spcAft>
              <a:buClrTx/>
              <a:buSzTx/>
              <a:buNone/>
              <a:tabLst/>
            </a:pPr>
            <a:r>
              <a:rPr lang="ko-KR" sz="1000" dirty="0">
                <a:latin typeface="+mn-lt"/>
                <a:ea typeface="+mn-ea"/>
              </a:rPr>
              <a:t>순서는 오디오와 같다</a:t>
            </a:r>
            <a:r>
              <a:rPr lang="ko-KR" altLang="ko-KR" sz="1000" dirty="0">
                <a:latin typeface="+mn-lt"/>
                <a:ea typeface="+mn-ea"/>
              </a:rPr>
              <a:t>.</a:t>
            </a:r>
          </a:p>
          <a:p>
            <a:pPr marL="0" marR="0" lvl="0" indent="0" algn="l" defTabSz="914400" rtl="0" eaLnBrk="0" fontAlgn="base" latinLnBrk="0" hangingPunct="0">
              <a:lnSpc>
                <a:spcPct val="100000"/>
              </a:lnSpc>
              <a:spcBef>
                <a:spcPct val="0"/>
              </a:spcBef>
              <a:spcAft>
                <a:spcPct val="0"/>
              </a:spcAft>
              <a:buClrTx/>
              <a:buSzTx/>
              <a:buFontTx/>
              <a:buNone/>
              <a:tabLst/>
            </a:pPr>
            <a:endParaRPr lang="ko-KR" altLang="ko-KR" sz="1000" dirty="0">
              <a:latin typeface="+mn-lt"/>
              <a:ea typeface="+mn-ea"/>
            </a:endParaRPr>
          </a:p>
        </p:txBody>
      </p:sp>
    </p:spTree>
    <p:extLst>
      <p:ext uri="{BB962C8B-B14F-4D97-AF65-F5344CB8AC3E}">
        <p14:creationId xmlns:p14="http://schemas.microsoft.com/office/powerpoint/2010/main" val="59881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en-US" altLang="ko-KR" sz="800" spc="-30" dirty="0" err="1" smtClean="0">
                <a:solidFill>
                  <a:schemeClr val="tx1">
                    <a:lumMod val="95000"/>
                    <a:lumOff val="5000"/>
                  </a:schemeClr>
                </a:solidFill>
                <a:latin typeface="나눔고딕" pitchFamily="50" charset="-127"/>
                <a:ea typeface="나눔고딕" pitchFamily="50" charset="-127"/>
              </a:rPr>
              <a:t>RTCPeerConnection</a:t>
            </a:r>
            <a:endParaRPr lang="en-US" altLang="ko-KR" sz="800" spc="-30" dirty="0">
              <a:solidFill>
                <a:schemeClr val="tx1">
                  <a:lumMod val="95000"/>
                  <a:lumOff val="5000"/>
                </a:schemeClr>
              </a:solidFill>
              <a:latin typeface="나눔고딕" pitchFamily="50" charset="-127"/>
              <a:ea typeface="나눔고딕" pitchFamily="50" charset="-127"/>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en-US" altLang="ko-KR" sz="3200" b="1" spc="-150" dirty="0" err="1" smtClean="0">
                <a:solidFill>
                  <a:schemeClr val="accent4">
                    <a:lumMod val="50000"/>
                  </a:schemeClr>
                </a:solidFill>
              </a:rPr>
              <a:t>PeerConnection</a:t>
            </a:r>
            <a:r>
              <a:rPr lang="en-US" altLang="ko-KR" sz="3200" b="1" spc="-150" dirty="0" smtClean="0">
                <a:solidFill>
                  <a:schemeClr val="accent4">
                    <a:lumMod val="50000"/>
                  </a:schemeClr>
                </a:solidFill>
              </a:rPr>
              <a:t> </a:t>
            </a:r>
            <a:r>
              <a:rPr lang="ko-KR" altLang="en-US" sz="3200" b="1" spc="-150" dirty="0" smtClean="0">
                <a:solidFill>
                  <a:schemeClr val="accent4">
                    <a:lumMod val="50000"/>
                  </a:schemeClr>
                </a:solidFill>
              </a:rPr>
              <a:t>설정에 따른 </a:t>
            </a:r>
            <a:r>
              <a:rPr lang="en-US" altLang="ko-KR" sz="3200" b="1" spc="-150" dirty="0" smtClean="0">
                <a:solidFill>
                  <a:schemeClr val="accent4">
                    <a:lumMod val="50000"/>
                  </a:schemeClr>
                </a:solidFill>
              </a:rPr>
              <a:t>SDP </a:t>
            </a:r>
            <a:r>
              <a:rPr lang="ko-KR" altLang="en-US" sz="3200" b="1" spc="-150" dirty="0" smtClean="0">
                <a:solidFill>
                  <a:schemeClr val="accent4">
                    <a:lumMod val="50000"/>
                  </a:schemeClr>
                </a:solidFill>
              </a:rPr>
              <a:t>비교</a:t>
            </a:r>
            <a:endParaRPr lang="ko-KR" altLang="en-US" sz="3200" b="1" spc="-150" dirty="0">
              <a:solidFill>
                <a:schemeClr val="accent4">
                  <a:lumMod val="50000"/>
                </a:schemeClr>
              </a:solidFill>
            </a:endParaRPr>
          </a:p>
        </p:txBody>
      </p:sp>
      <p:sp>
        <p:nvSpPr>
          <p:cNvPr id="9" name="TextBox 8"/>
          <p:cNvSpPr txBox="1"/>
          <p:nvPr/>
        </p:nvSpPr>
        <p:spPr>
          <a:xfrm>
            <a:off x="7277411" y="195231"/>
            <a:ext cx="1584176" cy="215444"/>
          </a:xfrm>
          <a:prstGeom prst="rect">
            <a:avLst/>
          </a:prstGeom>
          <a:noFill/>
        </p:spPr>
        <p:txBody>
          <a:bodyPr wrap="square" rtlCol="0">
            <a:spAutoFit/>
          </a:bodyPr>
          <a:lstStyle/>
          <a:p>
            <a:pPr algn="r"/>
            <a:fld id="{DBA1376A-1BCE-4C3B-85BD-05D751D6B156}" type="slidenum">
              <a:rPr lang="en-US" altLang="ko-KR" sz="800" spc="-30" smtClean="0">
                <a:solidFill>
                  <a:schemeClr val="tx1">
                    <a:lumMod val="95000"/>
                    <a:lumOff val="5000"/>
                  </a:schemeClr>
                </a:solidFill>
                <a:latin typeface="나눔고딕" pitchFamily="50" charset="-127"/>
                <a:ea typeface="나눔고딕" pitchFamily="50" charset="-127"/>
              </a:rPr>
              <a:pPr algn="r"/>
              <a:t>23</a:t>
            </a:fld>
            <a:r>
              <a:rPr lang="en-US" altLang="ko-KR" sz="800" spc="-30" dirty="0" smtClean="0">
                <a:solidFill>
                  <a:schemeClr val="tx1">
                    <a:lumMod val="95000"/>
                    <a:lumOff val="5000"/>
                  </a:schemeClr>
                </a:solidFill>
                <a:latin typeface="나눔고딕" pitchFamily="50" charset="-127"/>
                <a:ea typeface="나눔고딕" pitchFamily="50" charset="-127"/>
              </a:rPr>
              <a:t> / 14</a:t>
            </a:r>
            <a:endParaRPr lang="en-US" altLang="ko-KR" sz="800" spc="-30" dirty="0">
              <a:solidFill>
                <a:schemeClr val="tx1">
                  <a:lumMod val="95000"/>
                  <a:lumOff val="5000"/>
                </a:schemeClr>
              </a:solidFill>
              <a:latin typeface="나눔고딕" pitchFamily="50" charset="-127"/>
              <a:ea typeface="나눔고딕" pitchFamily="50" charset="-127"/>
            </a:endParaRPr>
          </a:p>
        </p:txBody>
      </p:sp>
      <p:sp>
        <p:nvSpPr>
          <p:cNvPr id="3" name="직사각형 2"/>
          <p:cNvSpPr/>
          <p:nvPr/>
        </p:nvSpPr>
        <p:spPr>
          <a:xfrm>
            <a:off x="263455" y="1433318"/>
            <a:ext cx="8789437" cy="4293483"/>
          </a:xfrm>
          <a:prstGeom prst="rect">
            <a:avLst/>
          </a:prstGeom>
        </p:spPr>
        <p:txBody>
          <a:bodyPr wrap="square">
            <a:spAutoFit/>
          </a:bodyPr>
          <a:lstStyle/>
          <a:p>
            <a:r>
              <a:rPr lang="en-US" altLang="ko-KR" sz="1400" b="1" dirty="0" smtClean="0">
                <a:effectLst>
                  <a:outerShdw blurRad="38100" dist="38100" dir="2700000" algn="tl">
                    <a:srgbClr val="000000">
                      <a:alpha val="43137"/>
                    </a:srgbClr>
                  </a:outerShdw>
                </a:effectLst>
              </a:rPr>
              <a:t>1. Without STUN and TURN</a:t>
            </a:r>
            <a:endParaRPr lang="en-US" altLang="ko-KR" sz="1400" b="1" dirty="0">
              <a:effectLst>
                <a:outerShdw blurRad="38100" dist="38100" dir="2700000" algn="tl">
                  <a:srgbClr val="000000">
                    <a:alpha val="43137"/>
                  </a:srgbClr>
                </a:outerShdw>
              </a:effectLst>
            </a:endParaRPr>
          </a:p>
          <a:p>
            <a:endParaRPr lang="en-US" altLang="ko-KR" sz="1100" dirty="0" smtClean="0"/>
          </a:p>
          <a:p>
            <a:r>
              <a:rPr lang="ko-KR" altLang="en-US" sz="1100" dirty="0" smtClean="0"/>
              <a:t>a=candidate:620969918 </a:t>
            </a:r>
            <a:r>
              <a:rPr lang="ko-KR" altLang="en-US" sz="1100" dirty="0"/>
              <a:t>1 udp 2122260223 192.168.0.25 57608 typ host generation 0 network-id 1 network-cost 10</a:t>
            </a:r>
          </a:p>
          <a:p>
            <a:r>
              <a:rPr lang="ko-KR" altLang="en-US" sz="1100" dirty="0"/>
              <a:t>a=candidate:1803600718 1 tcp 1518280447 192.168.0.25 9 typ host tcptype active generation 0 network-id 1 network-cost </a:t>
            </a:r>
            <a:r>
              <a:rPr lang="ko-KR" altLang="en-US" sz="1100" dirty="0" smtClean="0"/>
              <a:t>10</a:t>
            </a:r>
            <a:endParaRPr lang="en-US" altLang="ko-KR" sz="1100" dirty="0" smtClean="0"/>
          </a:p>
          <a:p>
            <a:endParaRPr lang="en-US" altLang="ko-KR" sz="1100" dirty="0"/>
          </a:p>
          <a:p>
            <a:endParaRPr lang="en-US" altLang="ko-KR" sz="1100" dirty="0" smtClean="0"/>
          </a:p>
          <a:p>
            <a:r>
              <a:rPr lang="en-US" altLang="ko-KR" sz="1400" b="1" dirty="0" smtClean="0">
                <a:effectLst>
                  <a:outerShdw blurRad="38100" dist="38100" dir="2700000" algn="tl">
                    <a:srgbClr val="000000">
                      <a:alpha val="43137"/>
                    </a:srgbClr>
                  </a:outerShdw>
                </a:effectLst>
              </a:rPr>
              <a:t>2. With STUN Only</a:t>
            </a:r>
          </a:p>
          <a:p>
            <a:endParaRPr lang="en-US" altLang="ko-KR" sz="1100" dirty="0"/>
          </a:p>
          <a:p>
            <a:r>
              <a:rPr lang="en-US" altLang="ko-KR" sz="1100" dirty="0"/>
              <a:t>a=candidate:620969918 1 </a:t>
            </a:r>
            <a:r>
              <a:rPr lang="en-US" altLang="ko-KR" sz="1100" dirty="0" err="1"/>
              <a:t>udp</a:t>
            </a:r>
            <a:r>
              <a:rPr lang="en-US" altLang="ko-KR" sz="1100" dirty="0"/>
              <a:t> 2122260223 192.168.0.25 65280 </a:t>
            </a:r>
            <a:r>
              <a:rPr lang="en-US" altLang="ko-KR" sz="1100" dirty="0" err="1"/>
              <a:t>typ</a:t>
            </a:r>
            <a:r>
              <a:rPr lang="en-US" altLang="ko-KR" sz="1100" dirty="0"/>
              <a:t> host generation 0 network-id 1 network-cost 10</a:t>
            </a:r>
          </a:p>
          <a:p>
            <a:r>
              <a:rPr lang="en-US" altLang="ko-KR" sz="1100" dirty="0"/>
              <a:t>a=candidate:3541255786 1 </a:t>
            </a:r>
            <a:r>
              <a:rPr lang="en-US" altLang="ko-KR" sz="1100" dirty="0" err="1"/>
              <a:t>udp</a:t>
            </a:r>
            <a:r>
              <a:rPr lang="en-US" altLang="ko-KR" sz="1100" dirty="0"/>
              <a:t> 1686052607 </a:t>
            </a:r>
            <a:r>
              <a:rPr lang="en-US" altLang="ko-KR" sz="1100" b="1" dirty="0" smtClean="0">
                <a:solidFill>
                  <a:srgbClr val="FF0000"/>
                </a:solidFill>
                <a:effectLst>
                  <a:outerShdw blurRad="38100" dist="38100" dir="2700000" algn="tl">
                    <a:srgbClr val="000000">
                      <a:alpha val="43137"/>
                    </a:srgbClr>
                  </a:outerShdw>
                </a:effectLst>
              </a:rPr>
              <a:t>183.91.204.xx</a:t>
            </a:r>
            <a:r>
              <a:rPr lang="en-US" altLang="ko-KR" sz="1100" dirty="0" smtClean="0"/>
              <a:t> </a:t>
            </a:r>
            <a:r>
              <a:rPr lang="en-US" altLang="ko-KR" sz="1100" dirty="0"/>
              <a:t>65280 </a:t>
            </a:r>
            <a:r>
              <a:rPr lang="en-US" altLang="ko-KR" sz="1100" dirty="0" err="1"/>
              <a:t>typ</a:t>
            </a:r>
            <a:r>
              <a:rPr lang="en-US" altLang="ko-KR" sz="1100" dirty="0"/>
              <a:t> </a:t>
            </a:r>
            <a:r>
              <a:rPr lang="en-US" altLang="ko-KR" sz="1100" dirty="0" err="1"/>
              <a:t>srflx</a:t>
            </a:r>
            <a:r>
              <a:rPr lang="en-US" altLang="ko-KR" sz="1100" dirty="0"/>
              <a:t> </a:t>
            </a:r>
            <a:r>
              <a:rPr lang="en-US" altLang="ko-KR" sz="1100" dirty="0" err="1"/>
              <a:t>raddr</a:t>
            </a:r>
            <a:r>
              <a:rPr lang="en-US" altLang="ko-KR" sz="1100" dirty="0"/>
              <a:t> 192.168.0.25 </a:t>
            </a:r>
            <a:r>
              <a:rPr lang="en-US" altLang="ko-KR" sz="1100" dirty="0" err="1"/>
              <a:t>rport</a:t>
            </a:r>
            <a:r>
              <a:rPr lang="en-US" altLang="ko-KR" sz="1100" dirty="0"/>
              <a:t> 65280 generation 0 network-id 1 network-cost 10</a:t>
            </a:r>
          </a:p>
          <a:p>
            <a:r>
              <a:rPr lang="en-US" altLang="ko-KR" sz="1100" dirty="0"/>
              <a:t>a=candidate:1803600718 1 </a:t>
            </a:r>
            <a:r>
              <a:rPr lang="en-US" altLang="ko-KR" sz="1100" dirty="0" err="1"/>
              <a:t>tcp</a:t>
            </a:r>
            <a:r>
              <a:rPr lang="en-US" altLang="ko-KR" sz="1100" dirty="0"/>
              <a:t> 1518280447 192.168.0.25 9 </a:t>
            </a:r>
            <a:r>
              <a:rPr lang="en-US" altLang="ko-KR" sz="1100" dirty="0" err="1"/>
              <a:t>typ</a:t>
            </a:r>
            <a:r>
              <a:rPr lang="en-US" altLang="ko-KR" sz="1100" dirty="0"/>
              <a:t> host </a:t>
            </a:r>
            <a:r>
              <a:rPr lang="en-US" altLang="ko-KR" sz="1100" dirty="0" err="1"/>
              <a:t>tcptype</a:t>
            </a:r>
            <a:r>
              <a:rPr lang="en-US" altLang="ko-KR" sz="1100" dirty="0"/>
              <a:t> active generation 0 network-id 1 network-cost 10</a:t>
            </a:r>
          </a:p>
          <a:p>
            <a:endParaRPr lang="en-US" altLang="ko-KR" sz="1100" dirty="0" smtClean="0"/>
          </a:p>
          <a:p>
            <a:endParaRPr lang="en-US" altLang="ko-KR" sz="1100" dirty="0"/>
          </a:p>
          <a:p>
            <a:endParaRPr lang="en-US" altLang="ko-KR" sz="1100" dirty="0" smtClean="0"/>
          </a:p>
          <a:p>
            <a:r>
              <a:rPr lang="en-US" altLang="ko-KR" sz="1400" b="1" dirty="0" smtClean="0">
                <a:effectLst>
                  <a:outerShdw blurRad="38100" dist="38100" dir="2700000" algn="tl">
                    <a:srgbClr val="000000">
                      <a:alpha val="43137"/>
                    </a:srgbClr>
                  </a:outerShdw>
                </a:effectLst>
              </a:rPr>
              <a:t>3. With STUN and TURN (183.102.177.xx)</a:t>
            </a:r>
          </a:p>
          <a:p>
            <a:endParaRPr lang="en-US" altLang="ko-KR" sz="1100" dirty="0"/>
          </a:p>
          <a:p>
            <a:r>
              <a:rPr lang="en-US" altLang="ko-KR" sz="1100" dirty="0"/>
              <a:t>a=candidate:620969918 1 </a:t>
            </a:r>
            <a:r>
              <a:rPr lang="en-US" altLang="ko-KR" sz="1100" dirty="0" err="1"/>
              <a:t>udp</a:t>
            </a:r>
            <a:r>
              <a:rPr lang="en-US" altLang="ko-KR" sz="1100" dirty="0"/>
              <a:t> 2122260223 192.168.0.25 59347 </a:t>
            </a:r>
            <a:r>
              <a:rPr lang="en-US" altLang="ko-KR" sz="1100" dirty="0" err="1"/>
              <a:t>typ</a:t>
            </a:r>
            <a:r>
              <a:rPr lang="en-US" altLang="ko-KR" sz="1100" dirty="0"/>
              <a:t> host generation 0 network-id 1 network-cost 10</a:t>
            </a:r>
          </a:p>
          <a:p>
            <a:r>
              <a:rPr lang="en-US" altLang="ko-KR" sz="1100" dirty="0"/>
              <a:t>a=candidate:3541255786 1 </a:t>
            </a:r>
            <a:r>
              <a:rPr lang="en-US" altLang="ko-KR" sz="1100" dirty="0" err="1"/>
              <a:t>udp</a:t>
            </a:r>
            <a:r>
              <a:rPr lang="en-US" altLang="ko-KR" sz="1100" dirty="0"/>
              <a:t> 1686052607 183.91.204.152 59347 </a:t>
            </a:r>
            <a:r>
              <a:rPr lang="en-US" altLang="ko-KR" sz="1100" dirty="0" err="1"/>
              <a:t>typ</a:t>
            </a:r>
            <a:r>
              <a:rPr lang="en-US" altLang="ko-KR" sz="1100" dirty="0"/>
              <a:t> </a:t>
            </a:r>
            <a:r>
              <a:rPr lang="en-US" altLang="ko-KR" sz="1100" dirty="0" err="1"/>
              <a:t>srflx</a:t>
            </a:r>
            <a:r>
              <a:rPr lang="en-US" altLang="ko-KR" sz="1100" dirty="0"/>
              <a:t> </a:t>
            </a:r>
            <a:r>
              <a:rPr lang="en-US" altLang="ko-KR" sz="1100" dirty="0" err="1"/>
              <a:t>raddr</a:t>
            </a:r>
            <a:r>
              <a:rPr lang="en-US" altLang="ko-KR" sz="1100" dirty="0"/>
              <a:t> 192.168.0.25 </a:t>
            </a:r>
            <a:r>
              <a:rPr lang="en-US" altLang="ko-KR" sz="1100" dirty="0" err="1"/>
              <a:t>rport</a:t>
            </a:r>
            <a:r>
              <a:rPr lang="en-US" altLang="ko-KR" sz="1100" dirty="0"/>
              <a:t> 59347 generation 0 network-id 1 network-cost 10</a:t>
            </a:r>
          </a:p>
          <a:p>
            <a:r>
              <a:rPr lang="en-US" altLang="ko-KR" sz="1100" dirty="0"/>
              <a:t>a=candidate:1137749551 1 </a:t>
            </a:r>
            <a:r>
              <a:rPr lang="en-US" altLang="ko-KR" sz="1100" dirty="0" err="1"/>
              <a:t>udp</a:t>
            </a:r>
            <a:r>
              <a:rPr lang="en-US" altLang="ko-KR" sz="1100" dirty="0"/>
              <a:t> 41885439 </a:t>
            </a:r>
            <a:r>
              <a:rPr lang="en-US" altLang="ko-KR" sz="1100" b="1" dirty="0" smtClean="0">
                <a:solidFill>
                  <a:srgbClr val="FF0000"/>
                </a:solidFill>
                <a:effectLst>
                  <a:outerShdw blurRad="38100" dist="38100" dir="2700000" algn="tl">
                    <a:srgbClr val="000000">
                      <a:alpha val="43137"/>
                    </a:srgbClr>
                  </a:outerShdw>
                </a:effectLst>
              </a:rPr>
              <a:t>183.102.177.xx</a:t>
            </a:r>
            <a:r>
              <a:rPr lang="en-US" altLang="ko-KR" sz="1100" dirty="0" smtClean="0"/>
              <a:t> </a:t>
            </a:r>
            <a:r>
              <a:rPr lang="en-US" altLang="ko-KR" sz="1100" dirty="0"/>
              <a:t>52483 </a:t>
            </a:r>
            <a:r>
              <a:rPr lang="en-US" altLang="ko-KR" sz="1100" dirty="0" err="1"/>
              <a:t>typ</a:t>
            </a:r>
            <a:r>
              <a:rPr lang="en-US" altLang="ko-KR" sz="1100" dirty="0"/>
              <a:t> relay </a:t>
            </a:r>
            <a:r>
              <a:rPr lang="en-US" altLang="ko-KR" sz="1100" dirty="0" err="1"/>
              <a:t>raddr</a:t>
            </a:r>
            <a:r>
              <a:rPr lang="en-US" altLang="ko-KR" sz="1100" dirty="0"/>
              <a:t> 183.91.204.152 </a:t>
            </a:r>
            <a:r>
              <a:rPr lang="en-US" altLang="ko-KR" sz="1100" dirty="0" err="1"/>
              <a:t>rport</a:t>
            </a:r>
            <a:r>
              <a:rPr lang="en-US" altLang="ko-KR" sz="1100" dirty="0"/>
              <a:t> 59347 generation 0 network-id 1 network-cost 10</a:t>
            </a:r>
          </a:p>
          <a:p>
            <a:r>
              <a:rPr lang="en-US" altLang="ko-KR" sz="1100" dirty="0"/>
              <a:t>a=candidate:1803600718 1 </a:t>
            </a:r>
            <a:r>
              <a:rPr lang="en-US" altLang="ko-KR" sz="1100" dirty="0" err="1"/>
              <a:t>tcp</a:t>
            </a:r>
            <a:r>
              <a:rPr lang="en-US" altLang="ko-KR" sz="1100" dirty="0"/>
              <a:t> 1518280447 192.168.0.25 9 </a:t>
            </a:r>
            <a:r>
              <a:rPr lang="en-US" altLang="ko-KR" sz="1100" dirty="0" err="1"/>
              <a:t>typ</a:t>
            </a:r>
            <a:r>
              <a:rPr lang="en-US" altLang="ko-KR" sz="1100" dirty="0"/>
              <a:t> host </a:t>
            </a:r>
            <a:r>
              <a:rPr lang="en-US" altLang="ko-KR" sz="1100" dirty="0" err="1"/>
              <a:t>tcptype</a:t>
            </a:r>
            <a:r>
              <a:rPr lang="en-US" altLang="ko-KR" sz="1100" dirty="0"/>
              <a:t> active generation 0 network-id 1 network-cost 10</a:t>
            </a:r>
          </a:p>
          <a:p>
            <a:r>
              <a:rPr lang="en-US" altLang="ko-KR" sz="1100" dirty="0" smtClean="0"/>
              <a:t> </a:t>
            </a:r>
            <a:endParaRPr lang="ko-KR" altLang="en-US" sz="1100" dirty="0"/>
          </a:p>
        </p:txBody>
      </p:sp>
    </p:spTree>
    <p:extLst>
      <p:ext uri="{BB962C8B-B14F-4D97-AF65-F5344CB8AC3E}">
        <p14:creationId xmlns:p14="http://schemas.microsoft.com/office/powerpoint/2010/main" val="3600312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en-US" altLang="ko-KR" sz="800" spc="-30" dirty="0" err="1" smtClean="0">
                <a:solidFill>
                  <a:schemeClr val="tx1">
                    <a:lumMod val="95000"/>
                    <a:lumOff val="5000"/>
                  </a:schemeClr>
                </a:solidFill>
                <a:latin typeface="나눔고딕" pitchFamily="50" charset="-127"/>
                <a:ea typeface="나눔고딕" pitchFamily="50" charset="-127"/>
              </a:rPr>
              <a:t>MediaStream</a:t>
            </a:r>
            <a:r>
              <a:rPr lang="en-US" altLang="ko-KR" sz="800" spc="-30" dirty="0" smtClean="0">
                <a:solidFill>
                  <a:schemeClr val="tx1">
                    <a:lumMod val="95000"/>
                    <a:lumOff val="5000"/>
                  </a:schemeClr>
                </a:solidFill>
                <a:latin typeface="나눔고딕" pitchFamily="50" charset="-127"/>
                <a:ea typeface="나눔고딕" pitchFamily="50" charset="-127"/>
              </a:rPr>
              <a:t> (</a:t>
            </a:r>
            <a:r>
              <a:rPr lang="en-US" altLang="ko-KR" sz="800" spc="-30" dirty="0" err="1" smtClean="0">
                <a:solidFill>
                  <a:schemeClr val="tx1">
                    <a:lumMod val="95000"/>
                    <a:lumOff val="5000"/>
                  </a:schemeClr>
                </a:solidFill>
                <a:latin typeface="나눔고딕" pitchFamily="50" charset="-127"/>
                <a:ea typeface="나눔고딕" pitchFamily="50" charset="-127"/>
              </a:rPr>
              <a:t>getUserMedia</a:t>
            </a:r>
            <a:r>
              <a:rPr lang="en-US" altLang="ko-KR" sz="800" spc="-30" dirty="0" smtClean="0">
                <a:solidFill>
                  <a:schemeClr val="tx1">
                    <a:lumMod val="95000"/>
                    <a:lumOff val="5000"/>
                  </a:schemeClr>
                </a:solidFill>
                <a:latin typeface="나눔고딕" pitchFamily="50" charset="-127"/>
                <a:ea typeface="나눔고딕" pitchFamily="50" charset="-127"/>
              </a:rPr>
              <a:t>)</a:t>
            </a:r>
            <a:endParaRPr lang="en-US" altLang="ko-KR" sz="800" spc="-30" dirty="0">
              <a:solidFill>
                <a:schemeClr val="tx1">
                  <a:lumMod val="95000"/>
                  <a:lumOff val="5000"/>
                </a:schemeClr>
              </a:solidFill>
              <a:latin typeface="나눔고딕" pitchFamily="50" charset="-127"/>
              <a:ea typeface="나눔고딕" pitchFamily="50" charset="-127"/>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en-US" altLang="ko-KR" sz="4000" b="1" dirty="0" err="1"/>
              <a:t>WebRTC</a:t>
            </a:r>
            <a:r>
              <a:rPr lang="en-US" altLang="ko-KR" sz="4000" b="1" dirty="0"/>
              <a:t> API</a:t>
            </a:r>
            <a:endParaRPr lang="ko-KR" altLang="en-US" sz="4000" b="1" spc="-150" dirty="0">
              <a:solidFill>
                <a:schemeClr val="accent4">
                  <a:lumMod val="50000"/>
                </a:schemeClr>
              </a:solidFill>
              <a:latin typeface="나눔고딕" pitchFamily="50" charset="-127"/>
              <a:ea typeface="나눔고딕" pitchFamily="50" charset="-127"/>
            </a:endParaRPr>
          </a:p>
        </p:txBody>
      </p:sp>
      <p:sp>
        <p:nvSpPr>
          <p:cNvPr id="9" name="TextBox 8"/>
          <p:cNvSpPr txBox="1"/>
          <p:nvPr/>
        </p:nvSpPr>
        <p:spPr>
          <a:xfrm>
            <a:off x="7277411" y="195231"/>
            <a:ext cx="1584176" cy="215444"/>
          </a:xfrm>
          <a:prstGeom prst="rect">
            <a:avLst/>
          </a:prstGeom>
          <a:noFill/>
        </p:spPr>
        <p:txBody>
          <a:bodyPr wrap="square" rtlCol="0">
            <a:spAutoFit/>
          </a:bodyPr>
          <a:lstStyle/>
          <a:p>
            <a:pPr algn="r"/>
            <a:fld id="{DBA1376A-1BCE-4C3B-85BD-05D751D6B156}" type="slidenum">
              <a:rPr lang="en-US" altLang="ko-KR" sz="800" spc="-30" smtClean="0">
                <a:solidFill>
                  <a:schemeClr val="tx1">
                    <a:lumMod val="95000"/>
                    <a:lumOff val="5000"/>
                  </a:schemeClr>
                </a:solidFill>
                <a:latin typeface="나눔고딕" pitchFamily="50" charset="-127"/>
                <a:ea typeface="나눔고딕" pitchFamily="50" charset="-127"/>
              </a:rPr>
              <a:pPr algn="r"/>
              <a:t>24</a:t>
            </a:fld>
            <a:r>
              <a:rPr lang="en-US" altLang="ko-KR" sz="800" spc="-30" dirty="0" smtClean="0">
                <a:solidFill>
                  <a:schemeClr val="tx1">
                    <a:lumMod val="95000"/>
                    <a:lumOff val="5000"/>
                  </a:schemeClr>
                </a:solidFill>
                <a:latin typeface="나눔고딕" pitchFamily="50" charset="-127"/>
                <a:ea typeface="나눔고딕" pitchFamily="50" charset="-127"/>
              </a:rPr>
              <a:t> / 14</a:t>
            </a:r>
            <a:endParaRPr lang="en-US" altLang="ko-KR" sz="800" spc="-30" dirty="0">
              <a:solidFill>
                <a:schemeClr val="tx1">
                  <a:lumMod val="95000"/>
                  <a:lumOff val="5000"/>
                </a:schemeClr>
              </a:solidFill>
              <a:latin typeface="나눔고딕" pitchFamily="50" charset="-127"/>
              <a:ea typeface="나눔고딕" pitchFamily="50" charset="-127"/>
            </a:endParaRPr>
          </a:p>
        </p:txBody>
      </p:sp>
      <p:sp>
        <p:nvSpPr>
          <p:cNvPr id="4" name="직사각형 3"/>
          <p:cNvSpPr/>
          <p:nvPr/>
        </p:nvSpPr>
        <p:spPr>
          <a:xfrm>
            <a:off x="256544" y="1433318"/>
            <a:ext cx="8763470" cy="2759730"/>
          </a:xfrm>
          <a:prstGeom prst="rect">
            <a:avLst/>
          </a:prstGeom>
        </p:spPr>
        <p:txBody>
          <a:bodyPr wrap="square">
            <a:spAutoFit/>
          </a:bodyPr>
          <a:lstStyle/>
          <a:p>
            <a:pPr>
              <a:spcAft>
                <a:spcPts val="1600"/>
              </a:spcAft>
            </a:pPr>
            <a:r>
              <a:rPr lang="en-US" altLang="ko-KR" sz="4000" dirty="0">
                <a:latin typeface="+mj-lt"/>
              </a:rPr>
              <a:t>Main Feature</a:t>
            </a:r>
          </a:p>
          <a:p>
            <a:pPr fontAlgn="base">
              <a:buFont typeface="+mj-lt"/>
              <a:buAutoNum type="arabicPeriod"/>
            </a:pPr>
            <a:r>
              <a:rPr lang="en-US" altLang="ko-KR" sz="2000" strike="sngStrike" dirty="0" err="1">
                <a:latin typeface="+mj-lt"/>
              </a:rPr>
              <a:t>getUserMedia</a:t>
            </a:r>
            <a:endParaRPr lang="en-US" altLang="ko-KR" sz="2000" strike="sngStrike" dirty="0">
              <a:latin typeface="+mj-lt"/>
            </a:endParaRPr>
          </a:p>
          <a:p>
            <a:pPr marL="742950" lvl="1" indent="-285750" fontAlgn="base">
              <a:buFont typeface="Arial" panose="020B0604020202020204" pitchFamily="34" charset="0"/>
              <a:buChar char="•"/>
            </a:pPr>
            <a:r>
              <a:rPr lang="ko-KR" altLang="en-US" sz="2000" strike="sngStrike" dirty="0">
                <a:latin typeface="+mj-lt"/>
              </a:rPr>
              <a:t>비디오와 오디오 </a:t>
            </a:r>
            <a:r>
              <a:rPr lang="ko-KR" altLang="en-US" sz="2000" strike="sngStrike" dirty="0" err="1" smtClean="0">
                <a:latin typeface="+mj-lt"/>
              </a:rPr>
              <a:t>스트림</a:t>
            </a:r>
            <a:r>
              <a:rPr lang="ko-KR" altLang="en-US" sz="2000" strike="sngStrike" dirty="0" smtClean="0">
                <a:latin typeface="+mj-lt"/>
              </a:rPr>
              <a:t> 얻기</a:t>
            </a:r>
            <a:endParaRPr lang="ko-KR" altLang="en-US" sz="2000" strike="sngStrike" dirty="0">
              <a:latin typeface="+mj-lt"/>
            </a:endParaRPr>
          </a:p>
          <a:p>
            <a:pPr fontAlgn="base">
              <a:buFont typeface="+mj-lt"/>
              <a:buAutoNum type="arabicPeriod"/>
            </a:pPr>
            <a:r>
              <a:rPr lang="en-US" altLang="ko-KR" sz="2000" b="1" dirty="0" err="1">
                <a:solidFill>
                  <a:srgbClr val="FF0000"/>
                </a:solidFill>
                <a:effectLst>
                  <a:outerShdw blurRad="38100" dist="38100" dir="2700000" algn="tl">
                    <a:srgbClr val="000000">
                      <a:alpha val="43137"/>
                    </a:srgbClr>
                  </a:outerShdw>
                </a:effectLst>
                <a:latin typeface="+mj-lt"/>
              </a:rPr>
              <a:t>RTCPeerConnection</a:t>
            </a:r>
            <a:endParaRPr lang="en-US" altLang="ko-KR" sz="2000" b="1" dirty="0">
              <a:solidFill>
                <a:srgbClr val="FF0000"/>
              </a:solidFill>
              <a:effectLst>
                <a:outerShdw blurRad="38100" dist="38100" dir="2700000" algn="tl">
                  <a:srgbClr val="000000">
                    <a:alpha val="43137"/>
                  </a:srgbClr>
                </a:outerShdw>
              </a:effectLst>
              <a:latin typeface="+mj-lt"/>
            </a:endParaRPr>
          </a:p>
          <a:p>
            <a:pPr marL="742950" lvl="1" indent="-285750" fontAlgn="base">
              <a:buFont typeface="Arial" panose="020B0604020202020204" pitchFamily="34" charset="0"/>
              <a:buChar char="•"/>
            </a:pPr>
            <a:r>
              <a:rPr lang="en-US" altLang="ko-KR" sz="2000" b="1" dirty="0">
                <a:solidFill>
                  <a:srgbClr val="FF0000"/>
                </a:solidFill>
                <a:effectLst>
                  <a:outerShdw blurRad="38100" dist="38100" dir="2700000" algn="tl">
                    <a:srgbClr val="000000">
                      <a:alpha val="43137"/>
                    </a:srgbClr>
                  </a:outerShdw>
                </a:effectLst>
                <a:latin typeface="+mj-lt"/>
              </a:rPr>
              <a:t>Peer to Peer </a:t>
            </a:r>
            <a:r>
              <a:rPr lang="ko-KR" altLang="en-US" sz="2000" b="1" dirty="0">
                <a:solidFill>
                  <a:srgbClr val="FF0000"/>
                </a:solidFill>
                <a:effectLst>
                  <a:outerShdw blurRad="38100" dist="38100" dir="2700000" algn="tl">
                    <a:srgbClr val="000000">
                      <a:alpha val="43137"/>
                    </a:srgbClr>
                  </a:outerShdw>
                </a:effectLst>
                <a:latin typeface="+mj-lt"/>
              </a:rPr>
              <a:t>비디오 오디오 통신</a:t>
            </a:r>
          </a:p>
          <a:p>
            <a:pPr fontAlgn="base">
              <a:buFont typeface="+mj-lt"/>
              <a:buAutoNum type="arabicPeriod"/>
            </a:pPr>
            <a:r>
              <a:rPr lang="en-US" altLang="ko-KR" sz="2000" dirty="0" err="1">
                <a:latin typeface="+mj-lt"/>
              </a:rPr>
              <a:t>RTCDataChannel</a:t>
            </a:r>
            <a:endParaRPr lang="en-US" altLang="ko-KR" sz="2000" dirty="0">
              <a:latin typeface="+mj-lt"/>
            </a:endParaRPr>
          </a:p>
          <a:p>
            <a:pPr marL="742950" lvl="1" indent="-285750" fontAlgn="base">
              <a:spcAft>
                <a:spcPts val="1600"/>
              </a:spcAft>
              <a:buFont typeface="Arial" panose="020B0604020202020204" pitchFamily="34" charset="0"/>
              <a:buChar char="•"/>
            </a:pPr>
            <a:r>
              <a:rPr lang="en-US" altLang="ko-KR" sz="2000" dirty="0">
                <a:latin typeface="+mj-lt"/>
              </a:rPr>
              <a:t>Peer to Peer </a:t>
            </a:r>
            <a:r>
              <a:rPr lang="ko-KR" altLang="en-US" sz="2000" dirty="0">
                <a:latin typeface="+mj-lt"/>
              </a:rPr>
              <a:t>실시간 데이터 통신</a:t>
            </a:r>
            <a:endParaRPr lang="ko-KR" altLang="en-US" sz="2000" i="0" u="none" strike="noStrike" dirty="0">
              <a:effectLst/>
              <a:latin typeface="+mj-lt"/>
            </a:endParaRPr>
          </a:p>
        </p:txBody>
      </p:sp>
    </p:spTree>
    <p:extLst>
      <p:ext uri="{BB962C8B-B14F-4D97-AF65-F5344CB8AC3E}">
        <p14:creationId xmlns:p14="http://schemas.microsoft.com/office/powerpoint/2010/main" val="2452150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en-US" altLang="ko-KR" sz="800" spc="-30" dirty="0" err="1">
                <a:solidFill>
                  <a:schemeClr val="tx1">
                    <a:lumMod val="95000"/>
                    <a:lumOff val="5000"/>
                  </a:schemeClr>
                </a:solidFill>
                <a:latin typeface="나눔고딕" pitchFamily="50" charset="-127"/>
                <a:ea typeface="나눔고딕" pitchFamily="50" charset="-127"/>
              </a:rPr>
              <a:t>MediaStream</a:t>
            </a:r>
            <a:r>
              <a:rPr lang="en-US" altLang="ko-KR" sz="800" spc="-30" dirty="0">
                <a:solidFill>
                  <a:schemeClr val="tx1">
                    <a:lumMod val="95000"/>
                    <a:lumOff val="5000"/>
                  </a:schemeClr>
                </a:solidFill>
                <a:latin typeface="나눔고딕" pitchFamily="50" charset="-127"/>
                <a:ea typeface="나눔고딕" pitchFamily="50" charset="-127"/>
              </a:rPr>
              <a:t> (</a:t>
            </a:r>
            <a:r>
              <a:rPr lang="en-US" altLang="ko-KR" sz="800" spc="-30" dirty="0" err="1">
                <a:solidFill>
                  <a:schemeClr val="tx1">
                    <a:lumMod val="95000"/>
                    <a:lumOff val="5000"/>
                  </a:schemeClr>
                </a:solidFill>
                <a:latin typeface="나눔고딕" pitchFamily="50" charset="-127"/>
                <a:ea typeface="나눔고딕" pitchFamily="50" charset="-127"/>
              </a:rPr>
              <a:t>getUserMedia</a:t>
            </a:r>
            <a:r>
              <a:rPr lang="en-US" altLang="ko-KR" sz="800" spc="-30" dirty="0">
                <a:solidFill>
                  <a:schemeClr val="tx1">
                    <a:lumMod val="95000"/>
                    <a:lumOff val="5000"/>
                  </a:schemeClr>
                </a:solidFill>
                <a:latin typeface="나눔고딕" pitchFamily="50" charset="-127"/>
                <a:ea typeface="나눔고딕" pitchFamily="50" charset="-127"/>
              </a:rPr>
              <a:t>)</a:t>
            </a: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ko-KR" altLang="en-US" sz="4000" b="1" spc="-150" dirty="0" smtClean="0">
                <a:solidFill>
                  <a:schemeClr val="accent4">
                    <a:lumMod val="50000"/>
                  </a:schemeClr>
                </a:solidFill>
              </a:rPr>
              <a:t>브라우저 지원 상황</a:t>
            </a:r>
            <a:endParaRPr lang="ko-KR" altLang="en-US" sz="4000" b="1" spc="-150" dirty="0">
              <a:solidFill>
                <a:schemeClr val="accent4">
                  <a:lumMod val="50000"/>
                </a:schemeClr>
              </a:solidFill>
              <a:latin typeface="나눔고딕" pitchFamily="50" charset="-127"/>
              <a:ea typeface="나눔고딕" pitchFamily="50" charset="-127"/>
            </a:endParaRPr>
          </a:p>
        </p:txBody>
      </p:sp>
      <p:sp>
        <p:nvSpPr>
          <p:cNvPr id="9" name="TextBox 8"/>
          <p:cNvSpPr txBox="1"/>
          <p:nvPr/>
        </p:nvSpPr>
        <p:spPr>
          <a:xfrm>
            <a:off x="7277411" y="195231"/>
            <a:ext cx="1584176" cy="215444"/>
          </a:xfrm>
          <a:prstGeom prst="rect">
            <a:avLst/>
          </a:prstGeom>
          <a:noFill/>
        </p:spPr>
        <p:txBody>
          <a:bodyPr wrap="square" rtlCol="0">
            <a:spAutoFit/>
          </a:bodyPr>
          <a:lstStyle/>
          <a:p>
            <a:pPr algn="r"/>
            <a:fld id="{DBA1376A-1BCE-4C3B-85BD-05D751D6B156}" type="slidenum">
              <a:rPr lang="en-US" altLang="ko-KR" sz="800" spc="-30" smtClean="0">
                <a:solidFill>
                  <a:schemeClr val="tx1">
                    <a:lumMod val="95000"/>
                    <a:lumOff val="5000"/>
                  </a:schemeClr>
                </a:solidFill>
                <a:latin typeface="나눔고딕" pitchFamily="50" charset="-127"/>
                <a:ea typeface="나눔고딕" pitchFamily="50" charset="-127"/>
              </a:rPr>
              <a:pPr algn="r"/>
              <a:t>25</a:t>
            </a:fld>
            <a:r>
              <a:rPr lang="en-US" altLang="ko-KR" sz="800" spc="-30" dirty="0" smtClean="0">
                <a:solidFill>
                  <a:schemeClr val="tx1">
                    <a:lumMod val="95000"/>
                    <a:lumOff val="5000"/>
                  </a:schemeClr>
                </a:solidFill>
                <a:latin typeface="나눔고딕" pitchFamily="50" charset="-127"/>
                <a:ea typeface="나눔고딕" pitchFamily="50" charset="-127"/>
              </a:rPr>
              <a:t> / 14</a:t>
            </a:r>
            <a:endParaRPr lang="en-US" altLang="ko-KR" sz="800" spc="-30" dirty="0">
              <a:solidFill>
                <a:schemeClr val="tx1">
                  <a:lumMod val="95000"/>
                  <a:lumOff val="5000"/>
                </a:schemeClr>
              </a:solidFill>
              <a:latin typeface="나눔고딕" pitchFamily="50" charset="-127"/>
              <a:ea typeface="나눔고딕" pitchFamily="50" charset="-127"/>
            </a:endParaRPr>
          </a:p>
        </p:txBody>
      </p:sp>
      <p:sp>
        <p:nvSpPr>
          <p:cNvPr id="2" name="직사각형 1"/>
          <p:cNvSpPr/>
          <p:nvPr/>
        </p:nvSpPr>
        <p:spPr>
          <a:xfrm>
            <a:off x="364803" y="1280242"/>
            <a:ext cx="4125232" cy="369332"/>
          </a:xfrm>
          <a:prstGeom prst="rect">
            <a:avLst/>
          </a:prstGeom>
        </p:spPr>
        <p:txBody>
          <a:bodyPr wrap="none">
            <a:spAutoFit/>
          </a:bodyPr>
          <a:lstStyle/>
          <a:p>
            <a:r>
              <a:rPr lang="en-US" altLang="ko-KR" dirty="0"/>
              <a:t>https://caniuse.com/#</a:t>
            </a:r>
            <a:r>
              <a:rPr lang="en-US" altLang="ko-KR" dirty="0" smtClean="0"/>
              <a:t>search=RTCPeer</a:t>
            </a:r>
            <a:endParaRPr lang="ko-KR" altLang="en-US" dirty="0"/>
          </a:p>
        </p:txBody>
      </p:sp>
      <p:pic>
        <p:nvPicPr>
          <p:cNvPr id="13" name="내용 개체 틀 3"/>
          <p:cNvPicPr>
            <a:picLocks noGrp="1" noChangeAspect="1"/>
          </p:cNvPicPr>
          <p:nvPr>
            <p:ph idx="1"/>
          </p:nvPr>
        </p:nvPicPr>
        <p:blipFill>
          <a:blip r:embed="rId3"/>
          <a:stretch>
            <a:fillRect/>
          </a:stretch>
        </p:blipFill>
        <p:spPr>
          <a:xfrm>
            <a:off x="1173331" y="1934308"/>
            <a:ext cx="6788944" cy="4525963"/>
          </a:xfrm>
          <a:prstGeom prst="rect">
            <a:avLst/>
          </a:prstGeom>
        </p:spPr>
      </p:pic>
    </p:spTree>
    <p:extLst>
      <p:ext uri="{BB962C8B-B14F-4D97-AF65-F5344CB8AC3E}">
        <p14:creationId xmlns:p14="http://schemas.microsoft.com/office/powerpoint/2010/main" val="2706795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en-US" altLang="ko-KR" sz="800" spc="-30" dirty="0" err="1" smtClean="0">
                <a:solidFill>
                  <a:schemeClr val="tx1">
                    <a:lumMod val="95000"/>
                    <a:lumOff val="5000"/>
                  </a:schemeClr>
                </a:solidFill>
                <a:latin typeface="나눔고딕" pitchFamily="50" charset="-127"/>
                <a:ea typeface="나눔고딕" pitchFamily="50" charset="-127"/>
              </a:rPr>
              <a:t>RTCPeerConnection</a:t>
            </a:r>
            <a:endParaRPr lang="en-US" altLang="ko-KR" sz="800" spc="-30" dirty="0">
              <a:solidFill>
                <a:schemeClr val="tx1">
                  <a:lumMod val="95000"/>
                  <a:lumOff val="5000"/>
                </a:schemeClr>
              </a:solidFill>
              <a:latin typeface="나눔고딕" pitchFamily="50" charset="-127"/>
              <a:ea typeface="나눔고딕" pitchFamily="50" charset="-127"/>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en-US" altLang="ko-KR" sz="4000" b="1" spc="-150" dirty="0" err="1" smtClean="0">
                <a:solidFill>
                  <a:schemeClr val="accent4">
                    <a:lumMod val="50000"/>
                  </a:schemeClr>
                </a:solidFill>
              </a:rPr>
              <a:t>RTCPeerConnection</a:t>
            </a:r>
            <a:endParaRPr lang="ko-KR" altLang="en-US" sz="4000" b="1" spc="-150" dirty="0">
              <a:solidFill>
                <a:schemeClr val="accent4">
                  <a:lumMod val="50000"/>
                </a:schemeClr>
              </a:solidFill>
              <a:latin typeface="나눔고딕" pitchFamily="50" charset="-127"/>
              <a:ea typeface="나눔고딕" pitchFamily="50" charset="-127"/>
            </a:endParaRPr>
          </a:p>
        </p:txBody>
      </p:sp>
      <p:sp>
        <p:nvSpPr>
          <p:cNvPr id="9" name="TextBox 8"/>
          <p:cNvSpPr txBox="1"/>
          <p:nvPr/>
        </p:nvSpPr>
        <p:spPr>
          <a:xfrm>
            <a:off x="7277411" y="195231"/>
            <a:ext cx="1584176" cy="215444"/>
          </a:xfrm>
          <a:prstGeom prst="rect">
            <a:avLst/>
          </a:prstGeom>
          <a:noFill/>
        </p:spPr>
        <p:txBody>
          <a:bodyPr wrap="square" rtlCol="0">
            <a:spAutoFit/>
          </a:bodyPr>
          <a:lstStyle/>
          <a:p>
            <a:pPr algn="r"/>
            <a:fld id="{DBA1376A-1BCE-4C3B-85BD-05D751D6B156}" type="slidenum">
              <a:rPr lang="en-US" altLang="ko-KR" sz="800" spc="-30" smtClean="0">
                <a:solidFill>
                  <a:schemeClr val="tx1">
                    <a:lumMod val="95000"/>
                    <a:lumOff val="5000"/>
                  </a:schemeClr>
                </a:solidFill>
                <a:latin typeface="나눔고딕" pitchFamily="50" charset="-127"/>
                <a:ea typeface="나눔고딕" pitchFamily="50" charset="-127"/>
              </a:rPr>
              <a:pPr algn="r"/>
              <a:t>26</a:t>
            </a:fld>
            <a:r>
              <a:rPr lang="en-US" altLang="ko-KR" sz="800" spc="-30" dirty="0" smtClean="0">
                <a:solidFill>
                  <a:schemeClr val="tx1">
                    <a:lumMod val="95000"/>
                    <a:lumOff val="5000"/>
                  </a:schemeClr>
                </a:solidFill>
                <a:latin typeface="나눔고딕" pitchFamily="50" charset="-127"/>
                <a:ea typeface="나눔고딕" pitchFamily="50" charset="-127"/>
              </a:rPr>
              <a:t> / 14</a:t>
            </a:r>
            <a:endParaRPr lang="en-US" altLang="ko-KR" sz="800" spc="-30" dirty="0">
              <a:solidFill>
                <a:schemeClr val="tx1">
                  <a:lumMod val="95000"/>
                  <a:lumOff val="5000"/>
                </a:schemeClr>
              </a:solidFill>
              <a:latin typeface="나눔고딕" pitchFamily="50" charset="-127"/>
              <a:ea typeface="나눔고딕" pitchFamily="50" charset="-127"/>
            </a:endParaRPr>
          </a:p>
        </p:txBody>
      </p:sp>
      <p:sp>
        <p:nvSpPr>
          <p:cNvPr id="4" name="직사각형 3"/>
          <p:cNvSpPr/>
          <p:nvPr/>
        </p:nvSpPr>
        <p:spPr>
          <a:xfrm>
            <a:off x="256544" y="1433318"/>
            <a:ext cx="8464468" cy="276999"/>
          </a:xfrm>
          <a:prstGeom prst="rect">
            <a:avLst/>
          </a:prstGeom>
        </p:spPr>
        <p:txBody>
          <a:bodyPr wrap="square">
            <a:spAutoFit/>
          </a:bodyPr>
          <a:lstStyle/>
          <a:p>
            <a:r>
              <a:rPr lang="en-US" altLang="ko-KR" sz="1200" dirty="0" err="1">
                <a:solidFill>
                  <a:srgbClr val="40454A"/>
                </a:solidFill>
                <a:latin typeface="Noto Sans KR"/>
              </a:rPr>
              <a:t>RTCPeerConnection</a:t>
            </a:r>
            <a:r>
              <a:rPr lang="ko-KR" altLang="en-US" sz="1200" dirty="0">
                <a:solidFill>
                  <a:srgbClr val="40454A"/>
                </a:solidFill>
                <a:latin typeface="Noto Sans KR"/>
              </a:rPr>
              <a:t>은 </a:t>
            </a:r>
            <a:r>
              <a:rPr lang="en-US" altLang="ko-KR" sz="1200" dirty="0">
                <a:solidFill>
                  <a:srgbClr val="40454A"/>
                </a:solidFill>
                <a:latin typeface="Noto Sans KR"/>
              </a:rPr>
              <a:t>P2P </a:t>
            </a:r>
            <a:r>
              <a:rPr lang="ko-KR" altLang="en-US" sz="1200" dirty="0">
                <a:solidFill>
                  <a:srgbClr val="40454A"/>
                </a:solidFill>
                <a:latin typeface="Noto Sans KR"/>
              </a:rPr>
              <a:t>간에 </a:t>
            </a:r>
            <a:r>
              <a:rPr lang="ko-KR" altLang="en-US" sz="1200" dirty="0" err="1">
                <a:solidFill>
                  <a:srgbClr val="40454A"/>
                </a:solidFill>
                <a:latin typeface="Noto Sans KR"/>
              </a:rPr>
              <a:t>스트림을</a:t>
            </a:r>
            <a:r>
              <a:rPr lang="ko-KR" altLang="en-US" sz="1200" dirty="0">
                <a:solidFill>
                  <a:srgbClr val="40454A"/>
                </a:solidFill>
                <a:latin typeface="Noto Sans KR"/>
              </a:rPr>
              <a:t> 안정적이고 최적화된 환경으로 동작할 수 있도록 지원하는 </a:t>
            </a:r>
            <a:r>
              <a:rPr lang="en-US" altLang="ko-KR" sz="1200" dirty="0">
                <a:solidFill>
                  <a:srgbClr val="40454A"/>
                </a:solidFill>
                <a:latin typeface="Noto Sans KR"/>
              </a:rPr>
              <a:t>API </a:t>
            </a:r>
            <a:endParaRPr lang="ko-KR" altLang="en-US" sz="1200" dirty="0"/>
          </a:p>
        </p:txBody>
      </p:sp>
      <p:pic>
        <p:nvPicPr>
          <p:cNvPr id="10" name="Picture 2" descr="https://coiiee.com/data/blog/2016/12/14/1481706212_c40187836af02275d74e063bad7a9cc9.jpe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0742" y="1862583"/>
            <a:ext cx="5169797"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모서리가 둥근 직사각형 5"/>
          <p:cNvSpPr/>
          <p:nvPr/>
        </p:nvSpPr>
        <p:spPr>
          <a:xfrm>
            <a:off x="364803" y="3128865"/>
            <a:ext cx="4661287" cy="29982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62723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en-US" altLang="ko-KR" sz="800" spc="-30" dirty="0" err="1" smtClean="0">
                <a:solidFill>
                  <a:schemeClr val="tx1">
                    <a:lumMod val="95000"/>
                    <a:lumOff val="5000"/>
                  </a:schemeClr>
                </a:solidFill>
                <a:latin typeface="나눔고딕" pitchFamily="50" charset="-127"/>
                <a:ea typeface="나눔고딕" pitchFamily="50" charset="-127"/>
              </a:rPr>
              <a:t>RTCPeerConnection</a:t>
            </a:r>
            <a:endParaRPr lang="en-US" altLang="ko-KR" sz="800" spc="-30" dirty="0">
              <a:solidFill>
                <a:schemeClr val="tx1">
                  <a:lumMod val="95000"/>
                  <a:lumOff val="5000"/>
                </a:schemeClr>
              </a:solidFill>
              <a:latin typeface="나눔고딕" pitchFamily="50" charset="-127"/>
              <a:ea typeface="나눔고딕" pitchFamily="50" charset="-127"/>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en-US" altLang="ko-KR" sz="4000" b="1" spc="-150" dirty="0" err="1" smtClean="0">
                <a:solidFill>
                  <a:schemeClr val="accent4">
                    <a:lumMod val="50000"/>
                  </a:schemeClr>
                </a:solidFill>
              </a:rPr>
              <a:t>RTCPeerConnection</a:t>
            </a:r>
            <a:endParaRPr lang="ko-KR" altLang="en-US" sz="4000" b="1" spc="-150" dirty="0">
              <a:solidFill>
                <a:schemeClr val="accent4">
                  <a:lumMod val="50000"/>
                </a:schemeClr>
              </a:solidFill>
              <a:latin typeface="나눔고딕" pitchFamily="50" charset="-127"/>
              <a:ea typeface="나눔고딕" pitchFamily="50" charset="-127"/>
            </a:endParaRPr>
          </a:p>
        </p:txBody>
      </p:sp>
      <p:sp>
        <p:nvSpPr>
          <p:cNvPr id="9" name="TextBox 8"/>
          <p:cNvSpPr txBox="1"/>
          <p:nvPr/>
        </p:nvSpPr>
        <p:spPr>
          <a:xfrm>
            <a:off x="7277411" y="195231"/>
            <a:ext cx="1584176" cy="215444"/>
          </a:xfrm>
          <a:prstGeom prst="rect">
            <a:avLst/>
          </a:prstGeom>
          <a:noFill/>
        </p:spPr>
        <p:txBody>
          <a:bodyPr wrap="square" rtlCol="0">
            <a:spAutoFit/>
          </a:bodyPr>
          <a:lstStyle/>
          <a:p>
            <a:pPr algn="r"/>
            <a:fld id="{DBA1376A-1BCE-4C3B-85BD-05D751D6B156}" type="slidenum">
              <a:rPr lang="en-US" altLang="ko-KR" sz="800" spc="-30" smtClean="0">
                <a:solidFill>
                  <a:schemeClr val="tx1">
                    <a:lumMod val="95000"/>
                    <a:lumOff val="5000"/>
                  </a:schemeClr>
                </a:solidFill>
                <a:latin typeface="나눔고딕" pitchFamily="50" charset="-127"/>
                <a:ea typeface="나눔고딕" pitchFamily="50" charset="-127"/>
              </a:rPr>
              <a:pPr algn="r"/>
              <a:t>27</a:t>
            </a:fld>
            <a:r>
              <a:rPr lang="en-US" altLang="ko-KR" sz="800" spc="-30" dirty="0" smtClean="0">
                <a:solidFill>
                  <a:schemeClr val="tx1">
                    <a:lumMod val="95000"/>
                    <a:lumOff val="5000"/>
                  </a:schemeClr>
                </a:solidFill>
                <a:latin typeface="나눔고딕" pitchFamily="50" charset="-127"/>
                <a:ea typeface="나눔고딕" pitchFamily="50" charset="-127"/>
              </a:rPr>
              <a:t> / 14</a:t>
            </a:r>
            <a:endParaRPr lang="en-US" altLang="ko-KR" sz="800" spc="-30" dirty="0">
              <a:solidFill>
                <a:schemeClr val="tx1">
                  <a:lumMod val="95000"/>
                  <a:lumOff val="5000"/>
                </a:schemeClr>
              </a:solidFill>
              <a:latin typeface="나눔고딕" pitchFamily="50" charset="-127"/>
              <a:ea typeface="나눔고딕" pitchFamily="50" charset="-127"/>
            </a:endParaRPr>
          </a:p>
        </p:txBody>
      </p:sp>
      <p:sp>
        <p:nvSpPr>
          <p:cNvPr id="2" name="직사각형 1"/>
          <p:cNvSpPr/>
          <p:nvPr/>
        </p:nvSpPr>
        <p:spPr>
          <a:xfrm>
            <a:off x="263455" y="1271855"/>
            <a:ext cx="8679067" cy="4778231"/>
          </a:xfrm>
          <a:prstGeom prst="rect">
            <a:avLst/>
          </a:prstGeom>
          <a:solidFill>
            <a:schemeClr val="tx1"/>
          </a:solidFill>
        </p:spPr>
        <p:txBody>
          <a:bodyPr wrap="square">
            <a:spAutoFit/>
          </a:bodyPr>
          <a:lstStyle/>
          <a:p>
            <a:r>
              <a:rPr lang="en-US" altLang="ko-KR" sz="1050" dirty="0" err="1">
                <a:solidFill>
                  <a:schemeClr val="bg1"/>
                </a:solidFill>
              </a:rPr>
              <a:t>var</a:t>
            </a:r>
            <a:r>
              <a:rPr lang="en-US" altLang="ko-KR" sz="1050" dirty="0">
                <a:solidFill>
                  <a:schemeClr val="bg1"/>
                </a:solidFill>
              </a:rPr>
              <a:t> </a:t>
            </a:r>
            <a:r>
              <a:rPr lang="en-US" altLang="ko-KR" sz="1050" dirty="0" err="1">
                <a:solidFill>
                  <a:schemeClr val="bg1"/>
                </a:solidFill>
              </a:rPr>
              <a:t>cfg</a:t>
            </a:r>
            <a:r>
              <a:rPr lang="en-US" altLang="ko-KR" sz="1050" dirty="0" smtClean="0">
                <a:solidFill>
                  <a:schemeClr val="bg1"/>
                </a:solidFill>
              </a:rPr>
              <a:t> </a:t>
            </a:r>
            <a:r>
              <a:rPr lang="en-US" altLang="ko-KR" sz="1050" dirty="0">
                <a:solidFill>
                  <a:schemeClr val="bg1"/>
                </a:solidFill>
              </a:rPr>
              <a:t>= {</a:t>
            </a:r>
          </a:p>
          <a:p>
            <a:pPr lvl="1"/>
            <a:r>
              <a:rPr lang="en-US" altLang="ko-KR" sz="1050" dirty="0" err="1">
                <a:solidFill>
                  <a:schemeClr val="bg1"/>
                </a:solidFill>
              </a:rPr>
              <a:t>iceTransportPolicy</a:t>
            </a:r>
            <a:r>
              <a:rPr lang="en-US" altLang="ko-KR" sz="1050" dirty="0">
                <a:solidFill>
                  <a:schemeClr val="bg1"/>
                </a:solidFill>
              </a:rPr>
              <a:t>: "all", // set to "relay" to force TURN.</a:t>
            </a:r>
          </a:p>
          <a:p>
            <a:pPr lvl="1"/>
            <a:r>
              <a:rPr lang="en-US" altLang="ko-KR" sz="1050" dirty="0" err="1">
                <a:solidFill>
                  <a:schemeClr val="bg1"/>
                </a:solidFill>
              </a:rPr>
              <a:t>iceServers</a:t>
            </a:r>
            <a:r>
              <a:rPr lang="en-US" altLang="ko-KR" sz="1050" dirty="0">
                <a:solidFill>
                  <a:schemeClr val="bg1"/>
                </a:solidFill>
              </a:rPr>
              <a:t>: [</a:t>
            </a:r>
          </a:p>
          <a:p>
            <a:pPr lvl="1"/>
            <a:r>
              <a:rPr lang="en-US" altLang="ko-KR" sz="1050" dirty="0">
                <a:solidFill>
                  <a:schemeClr val="bg1"/>
                </a:solidFill>
              </a:rPr>
              <a:t>]</a:t>
            </a:r>
          </a:p>
          <a:p>
            <a:r>
              <a:rPr lang="en-US" altLang="ko-KR" sz="1050" dirty="0">
                <a:solidFill>
                  <a:schemeClr val="bg1"/>
                </a:solidFill>
              </a:rPr>
              <a:t>};</a:t>
            </a:r>
          </a:p>
          <a:p>
            <a:r>
              <a:rPr lang="en-US" altLang="ko-KR" sz="1050" dirty="0" err="1">
                <a:solidFill>
                  <a:schemeClr val="bg1"/>
                </a:solidFill>
              </a:rPr>
              <a:t>cfg</a:t>
            </a:r>
            <a:r>
              <a:rPr lang="en-US" altLang="ko-KR" sz="1050" dirty="0" err="1" smtClean="0">
                <a:solidFill>
                  <a:schemeClr val="bg1"/>
                </a:solidFill>
              </a:rPr>
              <a:t>.iceServers.push</a:t>
            </a:r>
            <a:r>
              <a:rPr lang="en-US" altLang="ko-KR" sz="1050" dirty="0">
                <a:solidFill>
                  <a:schemeClr val="bg1"/>
                </a:solidFill>
              </a:rPr>
              <a:t>({</a:t>
            </a:r>
            <a:r>
              <a:rPr lang="en-US" altLang="ko-KR" sz="1050" dirty="0" err="1">
                <a:solidFill>
                  <a:schemeClr val="bg1"/>
                </a:solidFill>
              </a:rPr>
              <a:t>urls</a:t>
            </a:r>
            <a:r>
              <a:rPr lang="en-US" altLang="ko-KR" sz="1050" dirty="0">
                <a:solidFill>
                  <a:schemeClr val="bg1"/>
                </a:solidFill>
              </a:rPr>
              <a:t>: "stun:stun.l.google.com:19302"});</a:t>
            </a:r>
          </a:p>
          <a:p>
            <a:endParaRPr lang="en-US" altLang="ko-KR" sz="1050" dirty="0" smtClean="0">
              <a:solidFill>
                <a:schemeClr val="bg1"/>
              </a:solidFill>
            </a:endParaRPr>
          </a:p>
          <a:p>
            <a:r>
              <a:rPr lang="en-US" altLang="ko-KR" sz="1050" dirty="0" smtClean="0">
                <a:solidFill>
                  <a:schemeClr val="bg1"/>
                </a:solidFill>
              </a:rPr>
              <a:t>/*</a:t>
            </a:r>
          </a:p>
          <a:p>
            <a:r>
              <a:rPr lang="en-US" altLang="ko-KR" sz="1050" dirty="0" smtClean="0">
                <a:solidFill>
                  <a:schemeClr val="bg1"/>
                </a:solidFill>
              </a:rPr>
              <a:t>// Add turn server  </a:t>
            </a:r>
          </a:p>
          <a:p>
            <a:r>
              <a:rPr lang="en-US" altLang="ko-KR" sz="1050" dirty="0" err="1">
                <a:solidFill>
                  <a:schemeClr val="bg1"/>
                </a:solidFill>
              </a:rPr>
              <a:t>cfg</a:t>
            </a:r>
            <a:r>
              <a:rPr lang="en-US" altLang="ko-KR" sz="1050" dirty="0" err="1" smtClean="0">
                <a:solidFill>
                  <a:schemeClr val="bg1"/>
                </a:solidFill>
              </a:rPr>
              <a:t>.iceServers.push</a:t>
            </a:r>
            <a:r>
              <a:rPr lang="en-US" altLang="ko-KR" sz="1050" dirty="0">
                <a:solidFill>
                  <a:schemeClr val="bg1"/>
                </a:solidFill>
              </a:rPr>
              <a:t>({</a:t>
            </a:r>
          </a:p>
          <a:p>
            <a:pPr lvl="1"/>
            <a:r>
              <a:rPr lang="en-US" altLang="ko-KR" sz="1050" dirty="0" err="1" smtClean="0">
                <a:solidFill>
                  <a:schemeClr val="bg1"/>
                </a:solidFill>
              </a:rPr>
              <a:t>urls</a:t>
            </a:r>
            <a:r>
              <a:rPr lang="en-US" altLang="ko-KR" sz="1050" dirty="0" smtClean="0">
                <a:solidFill>
                  <a:schemeClr val="bg1"/>
                </a:solidFill>
              </a:rPr>
              <a:t>: "</a:t>
            </a:r>
            <a:r>
              <a:rPr lang="en-US" altLang="ko-KR" sz="1050" dirty="0" err="1" smtClean="0">
                <a:solidFill>
                  <a:schemeClr val="bg1"/>
                </a:solidFill>
              </a:rPr>
              <a:t>turn:xxx.xxx.xxx.xxx</a:t>
            </a:r>
            <a:r>
              <a:rPr lang="en-US" altLang="ko-KR" sz="1050" dirty="0" smtClean="0">
                <a:solidFill>
                  <a:schemeClr val="bg1"/>
                </a:solidFill>
              </a:rPr>
              <a:t>",</a:t>
            </a:r>
          </a:p>
          <a:p>
            <a:pPr lvl="1"/>
            <a:r>
              <a:rPr lang="en-US" altLang="ko-KR" sz="1050" dirty="0" smtClean="0">
                <a:solidFill>
                  <a:schemeClr val="bg1"/>
                </a:solidFill>
              </a:rPr>
              <a:t>username: “id", credential: “</a:t>
            </a:r>
            <a:r>
              <a:rPr lang="en-US" altLang="ko-KR" sz="1050" dirty="0" err="1" smtClean="0">
                <a:solidFill>
                  <a:schemeClr val="bg1"/>
                </a:solidFill>
              </a:rPr>
              <a:t>pwd</a:t>
            </a:r>
            <a:r>
              <a:rPr lang="en-US" altLang="ko-KR" sz="1050" dirty="0" smtClean="0">
                <a:solidFill>
                  <a:schemeClr val="bg1"/>
                </a:solidFill>
              </a:rPr>
              <a:t>"</a:t>
            </a:r>
          </a:p>
          <a:p>
            <a:pPr lvl="1"/>
            <a:r>
              <a:rPr lang="en-US" altLang="ko-KR" sz="1050" dirty="0" smtClean="0">
                <a:solidFill>
                  <a:schemeClr val="bg1"/>
                </a:solidFill>
              </a:rPr>
              <a:t>});</a:t>
            </a:r>
          </a:p>
          <a:p>
            <a:r>
              <a:rPr lang="en-US" altLang="ko-KR" sz="1050" dirty="0" smtClean="0">
                <a:solidFill>
                  <a:schemeClr val="bg1"/>
                </a:solidFill>
              </a:rPr>
              <a:t>*/</a:t>
            </a:r>
          </a:p>
          <a:p>
            <a:r>
              <a:rPr lang="en-US" altLang="ko-KR" sz="1050" dirty="0">
                <a:solidFill>
                  <a:schemeClr val="bg1"/>
                </a:solidFill>
              </a:rPr>
              <a:t/>
            </a:r>
            <a:br>
              <a:rPr lang="en-US" altLang="ko-KR" sz="1050" dirty="0">
                <a:solidFill>
                  <a:schemeClr val="bg1"/>
                </a:solidFill>
              </a:rPr>
            </a:br>
            <a:r>
              <a:rPr lang="en-US" altLang="ko-KR" sz="1050" b="1" dirty="0" err="1">
                <a:solidFill>
                  <a:srgbClr val="FF0000"/>
                </a:solidFill>
                <a:effectLst>
                  <a:outerShdw blurRad="38100" dist="38100" dir="2700000" algn="tl">
                    <a:srgbClr val="000000">
                      <a:alpha val="43137"/>
                    </a:srgbClr>
                  </a:outerShdw>
                </a:effectLst>
              </a:rPr>
              <a:t>local_peer</a:t>
            </a:r>
            <a:r>
              <a:rPr lang="en-US" altLang="ko-KR" sz="1050" b="1" dirty="0">
                <a:solidFill>
                  <a:srgbClr val="FF0000"/>
                </a:solidFill>
                <a:effectLst>
                  <a:outerShdw blurRad="38100" dist="38100" dir="2700000" algn="tl">
                    <a:srgbClr val="000000">
                      <a:alpha val="43137"/>
                    </a:srgbClr>
                  </a:outerShdw>
                </a:effectLst>
              </a:rPr>
              <a:t> = new </a:t>
            </a:r>
            <a:r>
              <a:rPr lang="en-US" altLang="ko-KR" sz="1050" b="1" dirty="0" err="1" smtClean="0">
                <a:solidFill>
                  <a:srgbClr val="FF0000"/>
                </a:solidFill>
                <a:effectLst>
                  <a:outerShdw blurRad="38100" dist="38100" dir="2700000" algn="tl">
                    <a:srgbClr val="000000">
                      <a:alpha val="43137"/>
                    </a:srgbClr>
                  </a:outerShdw>
                </a:effectLst>
              </a:rPr>
              <a:t>RTCPeerConnection</a:t>
            </a:r>
            <a:r>
              <a:rPr lang="en-US" altLang="ko-KR" sz="1050" b="1" dirty="0" smtClean="0">
                <a:solidFill>
                  <a:srgbClr val="FF0000"/>
                </a:solidFill>
                <a:effectLst>
                  <a:outerShdw blurRad="38100" dist="38100" dir="2700000" algn="tl">
                    <a:srgbClr val="000000">
                      <a:alpha val="43137"/>
                    </a:srgbClr>
                  </a:outerShdw>
                </a:effectLst>
              </a:rPr>
              <a:t>(</a:t>
            </a:r>
            <a:r>
              <a:rPr lang="en-US" altLang="ko-KR" sz="1050" b="1" dirty="0" err="1" smtClean="0">
                <a:solidFill>
                  <a:srgbClr val="FF0000"/>
                </a:solidFill>
                <a:effectLst>
                  <a:outerShdw blurRad="38100" dist="38100" dir="2700000" algn="tl">
                    <a:srgbClr val="000000">
                      <a:alpha val="43137"/>
                    </a:srgbClr>
                  </a:outerShdw>
                </a:effectLst>
              </a:rPr>
              <a:t>cfg</a:t>
            </a:r>
            <a:r>
              <a:rPr lang="en-US" altLang="ko-KR" sz="1050" b="1" dirty="0" smtClean="0">
                <a:solidFill>
                  <a:srgbClr val="FF0000"/>
                </a:solidFill>
                <a:effectLst>
                  <a:outerShdw blurRad="38100" dist="38100" dir="2700000" algn="tl">
                    <a:srgbClr val="000000">
                      <a:alpha val="43137"/>
                    </a:srgbClr>
                  </a:outerShdw>
                </a:effectLst>
              </a:rPr>
              <a:t>); </a:t>
            </a:r>
            <a:endParaRPr lang="en-US" altLang="ko-KR" sz="1050" b="1" dirty="0">
              <a:solidFill>
                <a:srgbClr val="FF0000"/>
              </a:solidFill>
              <a:effectLst>
                <a:outerShdw blurRad="38100" dist="38100" dir="2700000" algn="tl">
                  <a:srgbClr val="000000">
                    <a:alpha val="43137"/>
                  </a:srgbClr>
                </a:outerShdw>
              </a:effectLst>
            </a:endParaRPr>
          </a:p>
          <a:p>
            <a:r>
              <a:rPr lang="en-US" altLang="ko-KR" sz="1050" dirty="0" err="1">
                <a:solidFill>
                  <a:schemeClr val="bg1"/>
                </a:solidFill>
              </a:rPr>
              <a:t>local_peer.</a:t>
            </a:r>
            <a:r>
              <a:rPr lang="en-US" altLang="ko-KR" sz="1050" b="1" dirty="0" err="1">
                <a:solidFill>
                  <a:srgbClr val="FF0000"/>
                </a:solidFill>
                <a:effectLst>
                  <a:outerShdw blurRad="38100" dist="38100" dir="2700000" algn="tl">
                    <a:srgbClr val="000000">
                      <a:alpha val="43137"/>
                    </a:srgbClr>
                  </a:outerShdw>
                </a:effectLst>
              </a:rPr>
              <a:t>onicecandidate</a:t>
            </a:r>
            <a:r>
              <a:rPr lang="en-US" altLang="ko-KR" sz="1050" dirty="0">
                <a:solidFill>
                  <a:schemeClr val="bg1"/>
                </a:solidFill>
              </a:rPr>
              <a:t> = function (</a:t>
            </a:r>
            <a:r>
              <a:rPr lang="en-US" altLang="ko-KR" sz="1050" dirty="0" err="1" smtClean="0">
                <a:solidFill>
                  <a:schemeClr val="bg1"/>
                </a:solidFill>
              </a:rPr>
              <a:t>evt</a:t>
            </a:r>
            <a:r>
              <a:rPr lang="en-US" altLang="ko-KR" sz="1050" dirty="0" smtClean="0">
                <a:solidFill>
                  <a:schemeClr val="bg1"/>
                </a:solidFill>
              </a:rPr>
              <a:t>) </a:t>
            </a:r>
            <a:r>
              <a:rPr lang="en-US" altLang="ko-KR" sz="1050" dirty="0">
                <a:solidFill>
                  <a:schemeClr val="bg1"/>
                </a:solidFill>
              </a:rPr>
              <a:t>{</a:t>
            </a:r>
          </a:p>
          <a:p>
            <a:r>
              <a:rPr lang="en-US" altLang="ko-KR" sz="1050" dirty="0" smtClean="0">
                <a:solidFill>
                  <a:schemeClr val="bg1"/>
                </a:solidFill>
              </a:rPr>
              <a:t>          </a:t>
            </a:r>
            <a:r>
              <a:rPr lang="en-US" altLang="ko-KR" sz="1050" dirty="0" err="1" smtClean="0">
                <a:solidFill>
                  <a:schemeClr val="bg1"/>
                </a:solidFill>
              </a:rPr>
              <a:t>onIceCandidate</a:t>
            </a:r>
            <a:r>
              <a:rPr lang="en-US" altLang="ko-KR" sz="1050" dirty="0" smtClean="0">
                <a:solidFill>
                  <a:schemeClr val="bg1"/>
                </a:solidFill>
              </a:rPr>
              <a:t>(</a:t>
            </a:r>
            <a:r>
              <a:rPr lang="en-US" altLang="ko-KR" sz="1050" dirty="0" err="1" smtClean="0">
                <a:solidFill>
                  <a:schemeClr val="bg1"/>
                </a:solidFill>
              </a:rPr>
              <a:t>local_peer</a:t>
            </a:r>
            <a:r>
              <a:rPr lang="en-US" altLang="ko-KR" sz="1050" dirty="0">
                <a:solidFill>
                  <a:schemeClr val="bg1"/>
                </a:solidFill>
              </a:rPr>
              <a:t>, </a:t>
            </a:r>
            <a:r>
              <a:rPr lang="en-US" altLang="ko-KR" sz="1050" dirty="0" err="1">
                <a:solidFill>
                  <a:schemeClr val="bg1"/>
                </a:solidFill>
              </a:rPr>
              <a:t>evt</a:t>
            </a:r>
            <a:r>
              <a:rPr lang="en-US" altLang="ko-KR" sz="1050" dirty="0" smtClean="0">
                <a:solidFill>
                  <a:schemeClr val="bg1"/>
                </a:solidFill>
              </a:rPr>
              <a:t>);</a:t>
            </a:r>
            <a:endParaRPr lang="en-US" altLang="ko-KR" sz="1050" dirty="0">
              <a:solidFill>
                <a:schemeClr val="bg1"/>
              </a:solidFill>
            </a:endParaRPr>
          </a:p>
          <a:p>
            <a:r>
              <a:rPr lang="en-US" altLang="ko-KR" sz="1050" dirty="0" smtClean="0">
                <a:solidFill>
                  <a:schemeClr val="bg1"/>
                </a:solidFill>
              </a:rPr>
              <a:t>};</a:t>
            </a:r>
          </a:p>
          <a:p>
            <a:endParaRPr lang="en-US" altLang="ko-KR" sz="1050" dirty="0">
              <a:solidFill>
                <a:schemeClr val="bg1"/>
              </a:solidFill>
            </a:endParaRPr>
          </a:p>
          <a:p>
            <a:r>
              <a:rPr lang="en-US" altLang="ko-KR" sz="1050" dirty="0" err="1">
                <a:solidFill>
                  <a:schemeClr val="bg1"/>
                </a:solidFill>
              </a:rPr>
              <a:t>local_peer.</a:t>
            </a:r>
            <a:r>
              <a:rPr lang="en-US" altLang="ko-KR" sz="1050" b="1" dirty="0" err="1">
                <a:solidFill>
                  <a:srgbClr val="FF0000"/>
                </a:solidFill>
                <a:effectLst>
                  <a:outerShdw blurRad="38100" dist="38100" dir="2700000" algn="tl">
                    <a:srgbClr val="000000">
                      <a:alpha val="43137"/>
                    </a:srgbClr>
                  </a:outerShdw>
                </a:effectLst>
              </a:rPr>
              <a:t>ontrack</a:t>
            </a:r>
            <a:r>
              <a:rPr lang="en-US" altLang="ko-KR" sz="1050" dirty="0">
                <a:solidFill>
                  <a:schemeClr val="bg1"/>
                </a:solidFill>
              </a:rPr>
              <a:t> = </a:t>
            </a:r>
            <a:r>
              <a:rPr lang="en-US" altLang="ko-KR" sz="1050" dirty="0" err="1">
                <a:solidFill>
                  <a:schemeClr val="bg1"/>
                </a:solidFill>
              </a:rPr>
              <a:t>cbGotRemoteStream</a:t>
            </a:r>
            <a:r>
              <a:rPr lang="en-US" altLang="ko-KR" sz="1050" dirty="0">
                <a:solidFill>
                  <a:schemeClr val="bg1"/>
                </a:solidFill>
              </a:rPr>
              <a:t>;</a:t>
            </a:r>
          </a:p>
          <a:p>
            <a:r>
              <a:rPr lang="en-US" altLang="ko-KR" sz="1050" dirty="0">
                <a:solidFill>
                  <a:schemeClr val="bg1"/>
                </a:solidFill>
              </a:rPr>
              <a:t/>
            </a:r>
            <a:br>
              <a:rPr lang="en-US" altLang="ko-KR" sz="1050" dirty="0">
                <a:solidFill>
                  <a:schemeClr val="bg1"/>
                </a:solidFill>
              </a:rPr>
            </a:br>
            <a:r>
              <a:rPr lang="en-US" altLang="ko-KR" sz="1050" dirty="0" err="1">
                <a:solidFill>
                  <a:schemeClr val="bg1"/>
                </a:solidFill>
              </a:rPr>
              <a:t>localstream.getTracks</a:t>
            </a:r>
            <a:r>
              <a:rPr lang="en-US" altLang="ko-KR" sz="1050" dirty="0">
                <a:solidFill>
                  <a:schemeClr val="bg1"/>
                </a:solidFill>
              </a:rPr>
              <a:t>().</a:t>
            </a:r>
            <a:r>
              <a:rPr lang="en-US" altLang="ko-KR" sz="1050" dirty="0" err="1">
                <a:solidFill>
                  <a:schemeClr val="bg1"/>
                </a:solidFill>
              </a:rPr>
              <a:t>forEach</a:t>
            </a:r>
            <a:r>
              <a:rPr lang="en-US" altLang="ko-KR" sz="1050" dirty="0">
                <a:solidFill>
                  <a:schemeClr val="bg1"/>
                </a:solidFill>
              </a:rPr>
              <a:t>(function (track) {</a:t>
            </a:r>
          </a:p>
          <a:p>
            <a:pPr lvl="1"/>
            <a:r>
              <a:rPr lang="en-US" altLang="ko-KR" sz="1050" dirty="0" err="1">
                <a:solidFill>
                  <a:schemeClr val="bg1"/>
                </a:solidFill>
              </a:rPr>
              <a:t>local_peer.</a:t>
            </a:r>
            <a:r>
              <a:rPr lang="en-US" altLang="ko-KR" sz="1050" b="1" dirty="0" err="1">
                <a:solidFill>
                  <a:srgbClr val="FF0000"/>
                </a:solidFill>
                <a:effectLst>
                  <a:outerShdw blurRad="38100" dist="38100" dir="2700000" algn="tl">
                    <a:srgbClr val="000000">
                      <a:alpha val="43137"/>
                    </a:srgbClr>
                  </a:outerShdw>
                </a:effectLst>
              </a:rPr>
              <a:t>addTrack</a:t>
            </a:r>
            <a:r>
              <a:rPr lang="en-US" altLang="ko-KR" sz="1050" dirty="0">
                <a:solidFill>
                  <a:schemeClr val="bg1"/>
                </a:solidFill>
              </a:rPr>
              <a:t>(</a:t>
            </a:r>
          </a:p>
          <a:p>
            <a:pPr lvl="2"/>
            <a:r>
              <a:rPr lang="en-US" altLang="ko-KR" sz="1050" dirty="0">
                <a:solidFill>
                  <a:schemeClr val="bg1"/>
                </a:solidFill>
              </a:rPr>
              <a:t>track,</a:t>
            </a:r>
          </a:p>
          <a:p>
            <a:pPr lvl="2"/>
            <a:r>
              <a:rPr lang="en-US" altLang="ko-KR" sz="1050" dirty="0" err="1">
                <a:solidFill>
                  <a:schemeClr val="bg1"/>
                </a:solidFill>
              </a:rPr>
              <a:t>localstream</a:t>
            </a:r>
            <a:endParaRPr lang="en-US" altLang="ko-KR" sz="1050" dirty="0">
              <a:solidFill>
                <a:schemeClr val="bg1"/>
              </a:solidFill>
            </a:endParaRPr>
          </a:p>
          <a:p>
            <a:pPr lvl="1"/>
            <a:r>
              <a:rPr lang="en-US" altLang="ko-KR" sz="1050" dirty="0">
                <a:solidFill>
                  <a:schemeClr val="bg1"/>
                </a:solidFill>
              </a:rPr>
              <a:t>);</a:t>
            </a:r>
          </a:p>
          <a:p>
            <a:pPr lvl="1"/>
            <a:r>
              <a:rPr lang="en-US" altLang="ko-KR" sz="1050" dirty="0">
                <a:solidFill>
                  <a:schemeClr val="bg1"/>
                </a:solidFill>
              </a:rPr>
              <a:t>}</a:t>
            </a:r>
          </a:p>
          <a:p>
            <a:r>
              <a:rPr lang="en-US" altLang="ko-KR" sz="1050" dirty="0" smtClean="0">
                <a:solidFill>
                  <a:schemeClr val="bg1"/>
                </a:solidFill>
              </a:rPr>
              <a:t>);</a:t>
            </a:r>
            <a:endParaRPr lang="en-US" altLang="ko-KR" sz="1050" dirty="0">
              <a:solidFill>
                <a:schemeClr val="bg1"/>
              </a:solidFill>
            </a:endParaRPr>
          </a:p>
        </p:txBody>
      </p:sp>
    </p:spTree>
    <p:extLst>
      <p:ext uri="{BB962C8B-B14F-4D97-AF65-F5344CB8AC3E}">
        <p14:creationId xmlns:p14="http://schemas.microsoft.com/office/powerpoint/2010/main" val="2560201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3480318" cy="403386"/>
          </a:xfrm>
        </p:spPr>
        <p:txBody>
          <a:bodyPr>
            <a:normAutofit/>
          </a:bodyPr>
          <a:lstStyle/>
          <a:p>
            <a:pPr>
              <a:lnSpc>
                <a:spcPct val="80000"/>
              </a:lnSpc>
            </a:pPr>
            <a:r>
              <a:rPr lang="en-US" altLang="ko-KR" sz="2300" dirty="0"/>
              <a:t>Caller</a:t>
            </a:r>
            <a:endParaRPr lang="ko-KR" altLang="en-US" sz="2300" dirty="0"/>
          </a:p>
        </p:txBody>
      </p:sp>
      <p:sp>
        <p:nvSpPr>
          <p:cNvPr id="5" name="직사각형 4"/>
          <p:cNvSpPr/>
          <p:nvPr/>
        </p:nvSpPr>
        <p:spPr>
          <a:xfrm>
            <a:off x="457200" y="856959"/>
            <a:ext cx="3480318" cy="4401205"/>
          </a:xfrm>
          <a:prstGeom prst="rect">
            <a:avLst/>
          </a:prstGeom>
          <a:solidFill>
            <a:schemeClr val="tx1"/>
          </a:solidFill>
        </p:spPr>
        <p:txBody>
          <a:bodyPr wrap="square">
            <a:spAutoFit/>
          </a:bodyPr>
          <a:lstStyle/>
          <a:p>
            <a:r>
              <a:rPr lang="en-US" altLang="ko-KR" sz="800" dirty="0">
                <a:solidFill>
                  <a:srgbClr val="D4D4D4"/>
                </a:solidFill>
                <a:latin typeface="Consolas" panose="020B0609020204030204" pitchFamily="49" charset="0"/>
              </a:rPr>
              <a:t/>
            </a:r>
            <a:br>
              <a:rPr lang="en-US" altLang="ko-KR" sz="800" dirty="0">
                <a:solidFill>
                  <a:srgbClr val="D4D4D4"/>
                </a:solidFill>
                <a:latin typeface="Consolas" panose="020B0609020204030204" pitchFamily="49" charset="0"/>
              </a:rPr>
            </a:br>
            <a:r>
              <a:rPr lang="en-US" altLang="ko-KR" sz="800" dirty="0">
                <a:solidFill>
                  <a:srgbClr val="569CD6"/>
                </a:solidFill>
                <a:latin typeface="Consolas" panose="020B0609020204030204" pitchFamily="49" charset="0"/>
              </a:rPr>
              <a:t>function</a:t>
            </a:r>
            <a:r>
              <a:rPr lang="en-US" altLang="ko-KR" sz="800" dirty="0">
                <a:solidFill>
                  <a:srgbClr val="D4D4D4"/>
                </a:solidFill>
                <a:latin typeface="Consolas" panose="020B0609020204030204" pitchFamily="49" charset="0"/>
              </a:rPr>
              <a:t> </a:t>
            </a:r>
            <a:r>
              <a:rPr lang="en-US" altLang="ko-KR" sz="800" dirty="0" err="1">
                <a:solidFill>
                  <a:srgbClr val="DCDCAA"/>
                </a:solidFill>
                <a:latin typeface="Consolas" panose="020B0609020204030204" pitchFamily="49" charset="0"/>
              </a:rPr>
              <a:t>onOffer</a:t>
            </a:r>
            <a:r>
              <a:rPr lang="en-US" altLang="ko-KR" sz="800" dirty="0">
                <a:solidFill>
                  <a:srgbClr val="D4D4D4"/>
                </a:solidFill>
                <a:latin typeface="Consolas" panose="020B0609020204030204" pitchFamily="49" charset="0"/>
              </a:rPr>
              <a:t>() {</a:t>
            </a:r>
          </a:p>
          <a:p>
            <a:pPr lvl="1"/>
            <a:r>
              <a:rPr lang="en-US" altLang="ko-KR" sz="800" dirty="0" err="1">
                <a:solidFill>
                  <a:srgbClr val="569CD6"/>
                </a:solidFill>
                <a:latin typeface="Consolas" panose="020B0609020204030204" pitchFamily="49" charset="0"/>
              </a:rPr>
              <a:t>var</a:t>
            </a:r>
            <a:r>
              <a:rPr lang="en-US" altLang="ko-KR" sz="800" dirty="0">
                <a:solidFill>
                  <a:srgbClr val="D4D4D4"/>
                </a:solidFill>
                <a:latin typeface="Consolas" panose="020B0609020204030204" pitchFamily="49" charset="0"/>
              </a:rPr>
              <a:t> </a:t>
            </a:r>
            <a:r>
              <a:rPr lang="en-US" altLang="ko-KR" sz="800" dirty="0" err="1">
                <a:solidFill>
                  <a:srgbClr val="9CDCFE"/>
                </a:solidFill>
                <a:latin typeface="Consolas" panose="020B0609020204030204" pitchFamily="49" charset="0"/>
              </a:rPr>
              <a:t>offerOptions</a:t>
            </a:r>
            <a:r>
              <a:rPr lang="en-US" altLang="ko-KR" sz="800" dirty="0">
                <a:solidFill>
                  <a:srgbClr val="D4D4D4"/>
                </a:solidFill>
                <a:latin typeface="Consolas" panose="020B0609020204030204" pitchFamily="49" charset="0"/>
              </a:rPr>
              <a:t> = {</a:t>
            </a:r>
          </a:p>
          <a:p>
            <a:pPr lvl="1"/>
            <a:r>
              <a:rPr lang="en-US" altLang="ko-KR" sz="800" dirty="0" err="1">
                <a:solidFill>
                  <a:srgbClr val="9CDCFE"/>
                </a:solidFill>
                <a:latin typeface="Consolas" panose="020B0609020204030204" pitchFamily="49" charset="0"/>
              </a:rPr>
              <a:t>offerToReceiveAudio</a:t>
            </a:r>
            <a:r>
              <a:rPr lang="en-US" altLang="ko-KR" sz="800" dirty="0">
                <a:solidFill>
                  <a:srgbClr val="9CDCFE"/>
                </a:solidFill>
                <a:latin typeface="Consolas" panose="020B0609020204030204" pitchFamily="49" charset="0"/>
              </a:rPr>
              <a:t>:</a:t>
            </a:r>
            <a:r>
              <a:rPr lang="en-US" altLang="ko-KR" sz="800" dirty="0">
                <a:solidFill>
                  <a:srgbClr val="D4D4D4"/>
                </a:solidFill>
                <a:latin typeface="Consolas" panose="020B0609020204030204" pitchFamily="49" charset="0"/>
              </a:rPr>
              <a:t> </a:t>
            </a:r>
            <a:r>
              <a:rPr lang="en-US" altLang="ko-KR" sz="800" dirty="0">
                <a:solidFill>
                  <a:srgbClr val="B5CEA8"/>
                </a:solidFill>
                <a:latin typeface="Consolas" panose="020B0609020204030204" pitchFamily="49" charset="0"/>
              </a:rPr>
              <a:t>1</a:t>
            </a:r>
            <a:r>
              <a:rPr lang="en-US" altLang="ko-KR" sz="800" dirty="0">
                <a:solidFill>
                  <a:srgbClr val="D4D4D4"/>
                </a:solidFill>
                <a:latin typeface="Consolas" panose="020B0609020204030204" pitchFamily="49" charset="0"/>
              </a:rPr>
              <a:t>,</a:t>
            </a:r>
          </a:p>
          <a:p>
            <a:pPr lvl="1"/>
            <a:r>
              <a:rPr lang="en-US" altLang="ko-KR" sz="800" dirty="0" err="1">
                <a:solidFill>
                  <a:srgbClr val="9CDCFE"/>
                </a:solidFill>
                <a:latin typeface="Consolas" panose="020B0609020204030204" pitchFamily="49" charset="0"/>
              </a:rPr>
              <a:t>offerToReceiveVideo</a:t>
            </a:r>
            <a:r>
              <a:rPr lang="en-US" altLang="ko-KR" sz="800" dirty="0">
                <a:solidFill>
                  <a:srgbClr val="9CDCFE"/>
                </a:solidFill>
                <a:latin typeface="Consolas" panose="020B0609020204030204" pitchFamily="49" charset="0"/>
              </a:rPr>
              <a:t>:</a:t>
            </a:r>
            <a:r>
              <a:rPr lang="en-US" altLang="ko-KR" sz="800" dirty="0">
                <a:solidFill>
                  <a:srgbClr val="D4D4D4"/>
                </a:solidFill>
                <a:latin typeface="Consolas" panose="020B0609020204030204" pitchFamily="49" charset="0"/>
              </a:rPr>
              <a:t> </a:t>
            </a:r>
            <a:r>
              <a:rPr lang="en-US" altLang="ko-KR" sz="800" dirty="0">
                <a:solidFill>
                  <a:srgbClr val="B5CEA8"/>
                </a:solidFill>
                <a:latin typeface="Consolas" panose="020B0609020204030204" pitchFamily="49" charset="0"/>
              </a:rPr>
              <a:t>1</a:t>
            </a:r>
            <a:endParaRPr lang="en-US" altLang="ko-KR" sz="800" dirty="0">
              <a:solidFill>
                <a:srgbClr val="D4D4D4"/>
              </a:solidFill>
              <a:latin typeface="Consolas" panose="020B0609020204030204" pitchFamily="49" charset="0"/>
            </a:endParaRPr>
          </a:p>
          <a:p>
            <a:pPr lvl="1"/>
            <a:r>
              <a:rPr lang="en-US" altLang="ko-KR" sz="800" dirty="0">
                <a:solidFill>
                  <a:srgbClr val="D4D4D4"/>
                </a:solidFill>
                <a:latin typeface="Consolas" panose="020B0609020204030204" pitchFamily="49" charset="0"/>
              </a:rPr>
              <a:t>};</a:t>
            </a:r>
          </a:p>
          <a:p>
            <a:pPr lvl="1"/>
            <a:r>
              <a:rPr lang="en-US" altLang="ko-KR" sz="800" dirty="0">
                <a:solidFill>
                  <a:srgbClr val="D4D4D4"/>
                </a:solidFill>
                <a:latin typeface="Consolas" panose="020B0609020204030204" pitchFamily="49" charset="0"/>
              </a:rPr>
              <a:t/>
            </a:r>
            <a:br>
              <a:rPr lang="en-US" altLang="ko-KR" sz="800" dirty="0">
                <a:solidFill>
                  <a:srgbClr val="D4D4D4"/>
                </a:solidFill>
                <a:latin typeface="Consolas" panose="020B0609020204030204" pitchFamily="49" charset="0"/>
              </a:rPr>
            </a:br>
            <a:r>
              <a:rPr lang="en-US" altLang="ko-KR" sz="800" dirty="0" err="1">
                <a:solidFill>
                  <a:srgbClr val="9CDCFE"/>
                </a:solidFill>
                <a:latin typeface="Consolas" panose="020B0609020204030204" pitchFamily="49" charset="0"/>
              </a:rPr>
              <a:t>local_peer</a:t>
            </a:r>
            <a:r>
              <a:rPr lang="en-US" altLang="ko-KR" sz="800" dirty="0" err="1">
                <a:solidFill>
                  <a:srgbClr val="D4D4D4"/>
                </a:solidFill>
                <a:latin typeface="Consolas" panose="020B0609020204030204" pitchFamily="49" charset="0"/>
              </a:rPr>
              <a:t>.</a:t>
            </a:r>
            <a:r>
              <a:rPr lang="en-US" altLang="ko-KR" sz="800" b="1" dirty="0" err="1">
                <a:solidFill>
                  <a:srgbClr val="FF0000"/>
                </a:solidFill>
                <a:effectLst>
                  <a:outerShdw blurRad="38100" dist="38100" dir="2700000" algn="tl">
                    <a:srgbClr val="000000">
                      <a:alpha val="43137"/>
                    </a:srgbClr>
                  </a:outerShdw>
                </a:effectLst>
                <a:latin typeface="Consolas" panose="020B0609020204030204" pitchFamily="49" charset="0"/>
              </a:rPr>
              <a:t>createOffer</a:t>
            </a:r>
            <a:r>
              <a:rPr lang="en-US" altLang="ko-KR" sz="800" dirty="0">
                <a:solidFill>
                  <a:srgbClr val="D4D4D4"/>
                </a:solidFill>
                <a:latin typeface="Consolas" panose="020B0609020204030204" pitchFamily="49" charset="0"/>
              </a:rPr>
              <a:t>(</a:t>
            </a:r>
          </a:p>
          <a:p>
            <a:pPr lvl="1"/>
            <a:r>
              <a:rPr lang="en-US" altLang="ko-KR" sz="800" dirty="0" err="1">
                <a:solidFill>
                  <a:srgbClr val="9CDCFE"/>
                </a:solidFill>
                <a:latin typeface="Consolas" panose="020B0609020204030204" pitchFamily="49" charset="0"/>
              </a:rPr>
              <a:t>offerOptions</a:t>
            </a:r>
            <a:endParaRPr lang="en-US" altLang="ko-KR" sz="800" dirty="0">
              <a:solidFill>
                <a:srgbClr val="D4D4D4"/>
              </a:solidFill>
              <a:latin typeface="Consolas" panose="020B0609020204030204" pitchFamily="49" charset="0"/>
            </a:endParaRPr>
          </a:p>
          <a:p>
            <a:pPr lvl="1"/>
            <a:r>
              <a:rPr lang="en-US" altLang="ko-KR" sz="800" dirty="0">
                <a:solidFill>
                  <a:srgbClr val="D4D4D4"/>
                </a:solidFill>
                <a:latin typeface="Consolas" panose="020B0609020204030204" pitchFamily="49" charset="0"/>
              </a:rPr>
              <a:t>).</a:t>
            </a:r>
            <a:r>
              <a:rPr lang="en-US" altLang="ko-KR" sz="800" dirty="0">
                <a:solidFill>
                  <a:srgbClr val="DCDCAA"/>
                </a:solidFill>
                <a:latin typeface="Consolas" panose="020B0609020204030204" pitchFamily="49" charset="0"/>
              </a:rPr>
              <a:t>then</a:t>
            </a:r>
            <a:r>
              <a:rPr lang="en-US" altLang="ko-KR" sz="800" dirty="0">
                <a:solidFill>
                  <a:srgbClr val="D4D4D4"/>
                </a:solidFill>
                <a:latin typeface="Consolas" panose="020B0609020204030204" pitchFamily="49" charset="0"/>
              </a:rPr>
              <a:t>(</a:t>
            </a:r>
          </a:p>
          <a:p>
            <a:pPr lvl="1"/>
            <a:r>
              <a:rPr lang="en-US" altLang="ko-KR" sz="800" dirty="0" err="1">
                <a:solidFill>
                  <a:srgbClr val="9CDCFE"/>
                </a:solidFill>
                <a:latin typeface="Consolas" panose="020B0609020204030204" pitchFamily="49" charset="0"/>
              </a:rPr>
              <a:t>cbCreateOfferSuccess</a:t>
            </a:r>
            <a:r>
              <a:rPr lang="en-US" altLang="ko-KR" sz="800" dirty="0">
                <a:solidFill>
                  <a:srgbClr val="D4D4D4"/>
                </a:solidFill>
                <a:latin typeface="Consolas" panose="020B0609020204030204" pitchFamily="49" charset="0"/>
              </a:rPr>
              <a:t>,</a:t>
            </a:r>
          </a:p>
          <a:p>
            <a:pPr lvl="1"/>
            <a:r>
              <a:rPr lang="en-US" altLang="ko-KR" sz="800" dirty="0" err="1">
                <a:solidFill>
                  <a:srgbClr val="9CDCFE"/>
                </a:solidFill>
                <a:latin typeface="Consolas" panose="020B0609020204030204" pitchFamily="49" charset="0"/>
              </a:rPr>
              <a:t>cbCreateOfferError</a:t>
            </a:r>
            <a:endParaRPr lang="en-US" altLang="ko-KR" sz="800" dirty="0">
              <a:solidFill>
                <a:srgbClr val="D4D4D4"/>
              </a:solidFill>
              <a:latin typeface="Consolas" panose="020B0609020204030204" pitchFamily="49" charset="0"/>
            </a:endParaRPr>
          </a:p>
          <a:p>
            <a:pPr lvl="1"/>
            <a:r>
              <a:rPr lang="en-US" altLang="ko-KR" sz="800" dirty="0" smtClean="0">
                <a:solidFill>
                  <a:srgbClr val="D4D4D4"/>
                </a:solidFill>
                <a:latin typeface="Consolas" panose="020B0609020204030204" pitchFamily="49" charset="0"/>
              </a:rPr>
              <a:t>);</a:t>
            </a:r>
          </a:p>
          <a:p>
            <a:r>
              <a:rPr lang="en-US" altLang="ko-KR" sz="800" dirty="0" smtClean="0">
                <a:solidFill>
                  <a:srgbClr val="D4D4D4"/>
                </a:solidFill>
                <a:latin typeface="Consolas" panose="020B0609020204030204" pitchFamily="49" charset="0"/>
              </a:rPr>
              <a:t>}</a:t>
            </a:r>
          </a:p>
          <a:p>
            <a:r>
              <a:rPr lang="en-US" altLang="ko-KR" sz="800" dirty="0">
                <a:solidFill>
                  <a:srgbClr val="D4D4D4"/>
                </a:solidFill>
                <a:latin typeface="Consolas" panose="020B0609020204030204" pitchFamily="49" charset="0"/>
              </a:rPr>
              <a:t/>
            </a:r>
            <a:br>
              <a:rPr lang="en-US" altLang="ko-KR" sz="800" dirty="0">
                <a:solidFill>
                  <a:srgbClr val="D4D4D4"/>
                </a:solidFill>
                <a:latin typeface="Consolas" panose="020B0609020204030204" pitchFamily="49" charset="0"/>
              </a:rPr>
            </a:br>
            <a:r>
              <a:rPr lang="en-US" altLang="ko-KR" sz="800" dirty="0">
                <a:solidFill>
                  <a:srgbClr val="569CD6"/>
                </a:solidFill>
                <a:latin typeface="Consolas" panose="020B0609020204030204" pitchFamily="49" charset="0"/>
              </a:rPr>
              <a:t>function</a:t>
            </a:r>
            <a:r>
              <a:rPr lang="en-US" altLang="ko-KR" sz="800" dirty="0">
                <a:solidFill>
                  <a:srgbClr val="D4D4D4"/>
                </a:solidFill>
                <a:latin typeface="Consolas" panose="020B0609020204030204" pitchFamily="49" charset="0"/>
              </a:rPr>
              <a:t> </a:t>
            </a:r>
            <a:r>
              <a:rPr lang="en-US" altLang="ko-KR" sz="800" dirty="0" err="1">
                <a:solidFill>
                  <a:srgbClr val="DCDCAA"/>
                </a:solidFill>
                <a:latin typeface="Consolas" panose="020B0609020204030204" pitchFamily="49" charset="0"/>
              </a:rPr>
              <a:t>cbCreateOfferSuccess</a:t>
            </a:r>
            <a:r>
              <a:rPr lang="en-US" altLang="ko-KR" sz="800" dirty="0">
                <a:solidFill>
                  <a:srgbClr val="D4D4D4"/>
                </a:solidFill>
                <a:latin typeface="Consolas" panose="020B0609020204030204" pitchFamily="49" charset="0"/>
              </a:rPr>
              <a:t>(</a:t>
            </a:r>
            <a:r>
              <a:rPr lang="en-US" altLang="ko-KR" sz="800" dirty="0" err="1">
                <a:solidFill>
                  <a:srgbClr val="9CDCFE"/>
                </a:solidFill>
                <a:latin typeface="Consolas" panose="020B0609020204030204" pitchFamily="49" charset="0"/>
              </a:rPr>
              <a:t>desc</a:t>
            </a:r>
            <a:r>
              <a:rPr lang="en-US" altLang="ko-KR" sz="800" dirty="0">
                <a:solidFill>
                  <a:srgbClr val="D4D4D4"/>
                </a:solidFill>
                <a:latin typeface="Consolas" panose="020B0609020204030204" pitchFamily="49" charset="0"/>
              </a:rPr>
              <a:t>) {</a:t>
            </a:r>
          </a:p>
          <a:p>
            <a:pPr lvl="1"/>
            <a:r>
              <a:rPr lang="en-US" altLang="ko-KR" sz="800" dirty="0" err="1">
                <a:solidFill>
                  <a:srgbClr val="9CDCFE"/>
                </a:solidFill>
                <a:latin typeface="Consolas" panose="020B0609020204030204" pitchFamily="49" charset="0"/>
              </a:rPr>
              <a:t>local_peer</a:t>
            </a:r>
            <a:r>
              <a:rPr lang="en-US" altLang="ko-KR" sz="800" dirty="0" err="1">
                <a:solidFill>
                  <a:srgbClr val="D4D4D4"/>
                </a:solidFill>
                <a:latin typeface="Consolas" panose="020B0609020204030204" pitchFamily="49" charset="0"/>
              </a:rPr>
              <a:t>.</a:t>
            </a:r>
            <a:r>
              <a:rPr lang="en-US" altLang="ko-KR" sz="800" b="1" dirty="0" err="1">
                <a:solidFill>
                  <a:srgbClr val="FF0000"/>
                </a:solidFill>
                <a:effectLst>
                  <a:outerShdw blurRad="38100" dist="38100" dir="2700000" algn="tl">
                    <a:srgbClr val="000000">
                      <a:alpha val="43137"/>
                    </a:srgbClr>
                  </a:outerShdw>
                </a:effectLst>
                <a:latin typeface="Consolas" panose="020B0609020204030204" pitchFamily="49" charset="0"/>
              </a:rPr>
              <a:t>setLocalDescription</a:t>
            </a:r>
            <a:r>
              <a:rPr lang="en-US" altLang="ko-KR" sz="800" b="1"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ko-KR" sz="800" b="1" dirty="0" err="1">
                <a:solidFill>
                  <a:srgbClr val="FF0000"/>
                </a:solidFill>
                <a:effectLst>
                  <a:outerShdw blurRad="38100" dist="38100" dir="2700000" algn="tl">
                    <a:srgbClr val="000000">
                      <a:alpha val="43137"/>
                    </a:srgbClr>
                  </a:outerShdw>
                </a:effectLst>
                <a:latin typeface="Consolas" panose="020B0609020204030204" pitchFamily="49" charset="0"/>
              </a:rPr>
              <a:t>desc</a:t>
            </a:r>
            <a:r>
              <a:rPr lang="en-US" altLang="ko-KR" sz="800" dirty="0">
                <a:solidFill>
                  <a:srgbClr val="D4D4D4"/>
                </a:solidFill>
                <a:latin typeface="Consolas" panose="020B0609020204030204" pitchFamily="49" charset="0"/>
              </a:rPr>
              <a:t>).</a:t>
            </a:r>
            <a:r>
              <a:rPr lang="en-US" altLang="ko-KR" sz="800" dirty="0">
                <a:solidFill>
                  <a:srgbClr val="DCDCAA"/>
                </a:solidFill>
                <a:latin typeface="Consolas" panose="020B0609020204030204" pitchFamily="49" charset="0"/>
              </a:rPr>
              <a:t>then</a:t>
            </a:r>
            <a:r>
              <a:rPr lang="en-US" altLang="ko-KR" sz="800" dirty="0">
                <a:solidFill>
                  <a:srgbClr val="D4D4D4"/>
                </a:solidFill>
                <a:latin typeface="Consolas" panose="020B0609020204030204" pitchFamily="49" charset="0"/>
              </a:rPr>
              <a:t>(</a:t>
            </a:r>
          </a:p>
          <a:p>
            <a:pPr lvl="1"/>
            <a:r>
              <a:rPr lang="en-US" altLang="ko-KR" sz="800" dirty="0" err="1">
                <a:solidFill>
                  <a:srgbClr val="9CDCFE"/>
                </a:solidFill>
                <a:latin typeface="Consolas" panose="020B0609020204030204" pitchFamily="49" charset="0"/>
              </a:rPr>
              <a:t>cbSetLocalDescriptionSuccess</a:t>
            </a:r>
            <a:r>
              <a:rPr lang="en-US" altLang="ko-KR" sz="800" dirty="0">
                <a:solidFill>
                  <a:srgbClr val="D4D4D4"/>
                </a:solidFill>
                <a:latin typeface="Consolas" panose="020B0609020204030204" pitchFamily="49" charset="0"/>
              </a:rPr>
              <a:t>,</a:t>
            </a:r>
          </a:p>
          <a:p>
            <a:pPr lvl="1"/>
            <a:r>
              <a:rPr lang="en-US" altLang="ko-KR" sz="800" dirty="0" err="1">
                <a:solidFill>
                  <a:srgbClr val="9CDCFE"/>
                </a:solidFill>
                <a:latin typeface="Consolas" panose="020B0609020204030204" pitchFamily="49" charset="0"/>
              </a:rPr>
              <a:t>cbSetLocalDescriptionError</a:t>
            </a:r>
            <a:endParaRPr lang="en-US" altLang="ko-KR" sz="800" dirty="0">
              <a:solidFill>
                <a:srgbClr val="D4D4D4"/>
              </a:solidFill>
              <a:latin typeface="Consolas" panose="020B0609020204030204" pitchFamily="49" charset="0"/>
            </a:endParaRPr>
          </a:p>
          <a:p>
            <a:pPr lvl="1"/>
            <a:r>
              <a:rPr lang="en-US" altLang="ko-KR" sz="800" dirty="0">
                <a:solidFill>
                  <a:srgbClr val="D4D4D4"/>
                </a:solidFill>
                <a:latin typeface="Consolas" panose="020B0609020204030204" pitchFamily="49" charset="0"/>
              </a:rPr>
              <a:t>);</a:t>
            </a:r>
          </a:p>
          <a:p>
            <a:r>
              <a:rPr lang="en-US" altLang="ko-KR" sz="800" dirty="0">
                <a:solidFill>
                  <a:srgbClr val="D4D4D4"/>
                </a:solidFill>
                <a:latin typeface="Consolas" panose="020B0609020204030204" pitchFamily="49" charset="0"/>
              </a:rPr>
              <a:t>}</a:t>
            </a:r>
          </a:p>
          <a:p>
            <a:r>
              <a:rPr lang="en-US" altLang="ko-KR" sz="800" dirty="0">
                <a:solidFill>
                  <a:srgbClr val="D4D4D4"/>
                </a:solidFill>
                <a:latin typeface="Consolas" panose="020B0609020204030204" pitchFamily="49" charset="0"/>
              </a:rPr>
              <a:t/>
            </a:r>
            <a:br>
              <a:rPr lang="en-US" altLang="ko-KR" sz="800" dirty="0">
                <a:solidFill>
                  <a:srgbClr val="D4D4D4"/>
                </a:solidFill>
                <a:latin typeface="Consolas" panose="020B0609020204030204" pitchFamily="49" charset="0"/>
              </a:rPr>
            </a:br>
            <a:r>
              <a:rPr lang="en-US" altLang="ko-KR" sz="800" dirty="0">
                <a:solidFill>
                  <a:srgbClr val="569CD6"/>
                </a:solidFill>
                <a:latin typeface="Consolas" panose="020B0609020204030204" pitchFamily="49" charset="0"/>
              </a:rPr>
              <a:t>function</a:t>
            </a:r>
            <a:r>
              <a:rPr lang="en-US" altLang="ko-KR" sz="800" dirty="0">
                <a:solidFill>
                  <a:srgbClr val="D4D4D4"/>
                </a:solidFill>
                <a:latin typeface="Consolas" panose="020B0609020204030204" pitchFamily="49" charset="0"/>
              </a:rPr>
              <a:t> </a:t>
            </a:r>
            <a:r>
              <a:rPr lang="en-US" altLang="ko-KR" sz="800" dirty="0" err="1">
                <a:solidFill>
                  <a:srgbClr val="DCDCAA"/>
                </a:solidFill>
                <a:latin typeface="Consolas" panose="020B0609020204030204" pitchFamily="49" charset="0"/>
              </a:rPr>
              <a:t>receiveAnswer</a:t>
            </a:r>
            <a:r>
              <a:rPr lang="en-US" altLang="ko-KR" sz="800" dirty="0">
                <a:solidFill>
                  <a:srgbClr val="D4D4D4"/>
                </a:solidFill>
                <a:latin typeface="Consolas" panose="020B0609020204030204" pitchFamily="49" charset="0"/>
              </a:rPr>
              <a:t>(</a:t>
            </a:r>
            <a:r>
              <a:rPr lang="en-US" altLang="ko-KR" sz="800" dirty="0" err="1">
                <a:solidFill>
                  <a:srgbClr val="9CDCFE"/>
                </a:solidFill>
                <a:latin typeface="Consolas" panose="020B0609020204030204" pitchFamily="49" charset="0"/>
              </a:rPr>
              <a:t>sdpString</a:t>
            </a:r>
            <a:r>
              <a:rPr lang="en-US" altLang="ko-KR" sz="800" dirty="0">
                <a:solidFill>
                  <a:srgbClr val="D4D4D4"/>
                </a:solidFill>
                <a:latin typeface="Consolas" panose="020B0609020204030204" pitchFamily="49" charset="0"/>
              </a:rPr>
              <a:t>) {</a:t>
            </a:r>
          </a:p>
          <a:p>
            <a:pPr lvl="1"/>
            <a:r>
              <a:rPr lang="en-US" altLang="ko-KR" sz="800" dirty="0" err="1" smtClean="0">
                <a:solidFill>
                  <a:srgbClr val="569CD6"/>
                </a:solidFill>
                <a:latin typeface="Consolas" panose="020B0609020204030204" pitchFamily="49" charset="0"/>
              </a:rPr>
              <a:t>var</a:t>
            </a:r>
            <a:r>
              <a:rPr lang="en-US" altLang="ko-KR" sz="800" dirty="0" smtClean="0">
                <a:solidFill>
                  <a:srgbClr val="D4D4D4"/>
                </a:solidFill>
                <a:latin typeface="Consolas" panose="020B0609020204030204" pitchFamily="49" charset="0"/>
              </a:rPr>
              <a:t> </a:t>
            </a:r>
            <a:r>
              <a:rPr lang="en-US" altLang="ko-KR" sz="800" dirty="0" err="1">
                <a:solidFill>
                  <a:srgbClr val="9CDCFE"/>
                </a:solidFill>
                <a:latin typeface="Consolas" panose="020B0609020204030204" pitchFamily="49" charset="0"/>
              </a:rPr>
              <a:t>descObject</a:t>
            </a:r>
            <a:r>
              <a:rPr lang="en-US" altLang="ko-KR" sz="800" dirty="0">
                <a:solidFill>
                  <a:srgbClr val="D4D4D4"/>
                </a:solidFill>
                <a:latin typeface="Consolas" panose="020B0609020204030204" pitchFamily="49" charset="0"/>
              </a:rPr>
              <a:t> = {</a:t>
            </a:r>
          </a:p>
          <a:p>
            <a:pPr lvl="1"/>
            <a:r>
              <a:rPr lang="en-US" altLang="ko-KR" sz="800" dirty="0">
                <a:solidFill>
                  <a:srgbClr val="9CDCFE"/>
                </a:solidFill>
                <a:latin typeface="Consolas" panose="020B0609020204030204" pitchFamily="49" charset="0"/>
              </a:rPr>
              <a:t>type:</a:t>
            </a:r>
            <a:r>
              <a:rPr lang="en-US" altLang="ko-KR" sz="800" dirty="0">
                <a:solidFill>
                  <a:srgbClr val="D4D4D4"/>
                </a:solidFill>
                <a:latin typeface="Consolas" panose="020B0609020204030204" pitchFamily="49" charset="0"/>
              </a:rPr>
              <a:t> </a:t>
            </a:r>
            <a:r>
              <a:rPr lang="en-US" altLang="ko-KR" sz="800" dirty="0">
                <a:solidFill>
                  <a:srgbClr val="CE9178"/>
                </a:solidFill>
                <a:latin typeface="Consolas" panose="020B0609020204030204" pitchFamily="49" charset="0"/>
              </a:rPr>
              <a:t>'</a:t>
            </a:r>
            <a:r>
              <a:rPr lang="en-US" altLang="ko-KR" sz="800" dirty="0" err="1">
                <a:solidFill>
                  <a:srgbClr val="CE9178"/>
                </a:solidFill>
                <a:latin typeface="Consolas" panose="020B0609020204030204" pitchFamily="49" charset="0"/>
              </a:rPr>
              <a:t>pranswer</a:t>
            </a:r>
            <a:r>
              <a:rPr lang="en-US" altLang="ko-KR" sz="800" dirty="0">
                <a:solidFill>
                  <a:srgbClr val="CE9178"/>
                </a:solidFill>
                <a:latin typeface="Consolas" panose="020B0609020204030204" pitchFamily="49" charset="0"/>
              </a:rPr>
              <a:t>'</a:t>
            </a:r>
            <a:r>
              <a:rPr lang="en-US" altLang="ko-KR" sz="800" dirty="0">
                <a:solidFill>
                  <a:srgbClr val="D4D4D4"/>
                </a:solidFill>
                <a:latin typeface="Consolas" panose="020B0609020204030204" pitchFamily="49" charset="0"/>
              </a:rPr>
              <a:t>,</a:t>
            </a:r>
          </a:p>
          <a:p>
            <a:pPr lvl="1"/>
            <a:r>
              <a:rPr lang="en-US" altLang="ko-KR" sz="800" dirty="0" err="1">
                <a:solidFill>
                  <a:srgbClr val="9CDCFE"/>
                </a:solidFill>
                <a:latin typeface="Consolas" panose="020B0609020204030204" pitchFamily="49" charset="0"/>
              </a:rPr>
              <a:t>sdp</a:t>
            </a:r>
            <a:r>
              <a:rPr lang="en-US" altLang="ko-KR" sz="800" dirty="0">
                <a:solidFill>
                  <a:srgbClr val="9CDCFE"/>
                </a:solidFill>
                <a:latin typeface="Consolas" panose="020B0609020204030204" pitchFamily="49" charset="0"/>
              </a:rPr>
              <a:t>:</a:t>
            </a:r>
            <a:r>
              <a:rPr lang="en-US" altLang="ko-KR" sz="800" dirty="0">
                <a:solidFill>
                  <a:srgbClr val="D4D4D4"/>
                </a:solidFill>
                <a:latin typeface="Consolas" panose="020B0609020204030204" pitchFamily="49" charset="0"/>
              </a:rPr>
              <a:t> </a:t>
            </a:r>
            <a:r>
              <a:rPr lang="en-US" altLang="ko-KR" sz="800" dirty="0" err="1">
                <a:solidFill>
                  <a:srgbClr val="9CDCFE"/>
                </a:solidFill>
                <a:latin typeface="Consolas" panose="020B0609020204030204" pitchFamily="49" charset="0"/>
              </a:rPr>
              <a:t>sdpString</a:t>
            </a:r>
            <a:endParaRPr lang="en-US" altLang="ko-KR" sz="800" dirty="0">
              <a:solidFill>
                <a:srgbClr val="D4D4D4"/>
              </a:solidFill>
              <a:latin typeface="Consolas" panose="020B0609020204030204" pitchFamily="49" charset="0"/>
            </a:endParaRPr>
          </a:p>
          <a:p>
            <a:pPr lvl="1"/>
            <a:r>
              <a:rPr lang="en-US" altLang="ko-KR" sz="800" dirty="0">
                <a:solidFill>
                  <a:srgbClr val="D4D4D4"/>
                </a:solidFill>
                <a:latin typeface="Consolas" panose="020B0609020204030204" pitchFamily="49" charset="0"/>
              </a:rPr>
              <a:t>};</a:t>
            </a:r>
          </a:p>
          <a:p>
            <a:pPr lvl="1"/>
            <a:r>
              <a:rPr lang="en-US" altLang="ko-KR" sz="800" dirty="0" err="1">
                <a:solidFill>
                  <a:srgbClr val="9CDCFE"/>
                </a:solidFill>
                <a:latin typeface="Consolas" panose="020B0609020204030204" pitchFamily="49" charset="0"/>
              </a:rPr>
              <a:t>local_peer</a:t>
            </a:r>
            <a:r>
              <a:rPr lang="en-US" altLang="ko-KR" sz="800" dirty="0" err="1">
                <a:solidFill>
                  <a:srgbClr val="D4D4D4"/>
                </a:solidFill>
                <a:latin typeface="Consolas" panose="020B0609020204030204" pitchFamily="49" charset="0"/>
              </a:rPr>
              <a:t>.</a:t>
            </a:r>
            <a:r>
              <a:rPr lang="en-US" altLang="ko-KR" sz="800" b="1" dirty="0" err="1">
                <a:solidFill>
                  <a:srgbClr val="FF0000"/>
                </a:solidFill>
                <a:effectLst>
                  <a:outerShdw blurRad="38100" dist="38100" dir="2700000" algn="tl">
                    <a:srgbClr val="000000">
                      <a:alpha val="43137"/>
                    </a:srgbClr>
                  </a:outerShdw>
                </a:effectLst>
                <a:latin typeface="Consolas" panose="020B0609020204030204" pitchFamily="49" charset="0"/>
              </a:rPr>
              <a:t>setRemoteDescription</a:t>
            </a:r>
            <a:r>
              <a:rPr lang="en-US" altLang="ko-KR" sz="800" b="1"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ko-KR" sz="800" b="1" dirty="0" err="1">
                <a:solidFill>
                  <a:srgbClr val="FF0000"/>
                </a:solidFill>
                <a:effectLst>
                  <a:outerShdw blurRad="38100" dist="38100" dir="2700000" algn="tl">
                    <a:srgbClr val="000000">
                      <a:alpha val="43137"/>
                    </a:srgbClr>
                  </a:outerShdw>
                </a:effectLst>
                <a:latin typeface="Consolas" panose="020B0609020204030204" pitchFamily="49" charset="0"/>
              </a:rPr>
              <a:t>descObject</a:t>
            </a:r>
            <a:r>
              <a:rPr lang="en-US" altLang="ko-KR" sz="800" dirty="0">
                <a:solidFill>
                  <a:srgbClr val="D4D4D4"/>
                </a:solidFill>
                <a:latin typeface="Consolas" panose="020B0609020204030204" pitchFamily="49" charset="0"/>
              </a:rPr>
              <a:t>);</a:t>
            </a:r>
          </a:p>
          <a:p>
            <a:r>
              <a:rPr lang="en-US" altLang="ko-KR" sz="800" dirty="0">
                <a:solidFill>
                  <a:srgbClr val="D4D4D4"/>
                </a:solidFill>
                <a:latin typeface="Consolas" panose="020B0609020204030204" pitchFamily="49" charset="0"/>
              </a:rPr>
              <a:t>}</a:t>
            </a:r>
          </a:p>
          <a:p>
            <a:r>
              <a:rPr lang="en-US" altLang="ko-KR" sz="800" dirty="0">
                <a:solidFill>
                  <a:srgbClr val="D4D4D4"/>
                </a:solidFill>
                <a:latin typeface="Consolas" panose="020B0609020204030204" pitchFamily="49" charset="0"/>
              </a:rPr>
              <a:t/>
            </a:r>
            <a:br>
              <a:rPr lang="en-US" altLang="ko-KR" sz="800" dirty="0">
                <a:solidFill>
                  <a:srgbClr val="D4D4D4"/>
                </a:solidFill>
                <a:latin typeface="Consolas" panose="020B0609020204030204" pitchFamily="49" charset="0"/>
              </a:rPr>
            </a:br>
            <a:r>
              <a:rPr lang="en-US" altLang="ko-KR" sz="800" dirty="0">
                <a:solidFill>
                  <a:srgbClr val="569CD6"/>
                </a:solidFill>
                <a:latin typeface="Consolas" panose="020B0609020204030204" pitchFamily="49" charset="0"/>
              </a:rPr>
              <a:t>function</a:t>
            </a:r>
            <a:r>
              <a:rPr lang="en-US" altLang="ko-KR" sz="800" dirty="0">
                <a:solidFill>
                  <a:srgbClr val="D4D4D4"/>
                </a:solidFill>
                <a:latin typeface="Consolas" panose="020B0609020204030204" pitchFamily="49" charset="0"/>
              </a:rPr>
              <a:t> </a:t>
            </a:r>
            <a:r>
              <a:rPr lang="en-US" altLang="ko-KR" sz="800" dirty="0" err="1">
                <a:solidFill>
                  <a:srgbClr val="DCDCAA"/>
                </a:solidFill>
                <a:latin typeface="Consolas" panose="020B0609020204030204" pitchFamily="49" charset="0"/>
              </a:rPr>
              <a:t>onReceiveAnswer</a:t>
            </a:r>
            <a:r>
              <a:rPr lang="en-US" altLang="ko-KR" sz="800" dirty="0">
                <a:solidFill>
                  <a:srgbClr val="D4D4D4"/>
                </a:solidFill>
                <a:latin typeface="Consolas" panose="020B0609020204030204" pitchFamily="49" charset="0"/>
              </a:rPr>
              <a:t>() {</a:t>
            </a:r>
          </a:p>
          <a:p>
            <a:pPr lvl="1"/>
            <a:r>
              <a:rPr lang="en-US" altLang="ko-KR" sz="800" dirty="0" err="1">
                <a:solidFill>
                  <a:srgbClr val="569CD6"/>
                </a:solidFill>
                <a:latin typeface="Consolas" panose="020B0609020204030204" pitchFamily="49" charset="0"/>
              </a:rPr>
              <a:t>var</a:t>
            </a:r>
            <a:r>
              <a:rPr lang="en-US" altLang="ko-KR" sz="800" dirty="0">
                <a:solidFill>
                  <a:srgbClr val="D4D4D4"/>
                </a:solidFill>
                <a:latin typeface="Consolas" panose="020B0609020204030204" pitchFamily="49" charset="0"/>
              </a:rPr>
              <a:t> </a:t>
            </a:r>
            <a:r>
              <a:rPr lang="en-US" altLang="ko-KR" sz="800" dirty="0" err="1">
                <a:solidFill>
                  <a:srgbClr val="9CDCFE"/>
                </a:solidFill>
                <a:latin typeface="Consolas" panose="020B0609020204030204" pitchFamily="49" charset="0"/>
              </a:rPr>
              <a:t>sdpString</a:t>
            </a:r>
            <a:r>
              <a:rPr lang="en-US" altLang="ko-KR" sz="800" dirty="0">
                <a:solidFill>
                  <a:srgbClr val="D4D4D4"/>
                </a:solidFill>
                <a:latin typeface="Consolas" panose="020B0609020204030204" pitchFamily="49" charset="0"/>
              </a:rPr>
              <a:t> = </a:t>
            </a:r>
            <a:r>
              <a:rPr lang="en-US" altLang="ko-KR" sz="800" dirty="0" err="1">
                <a:solidFill>
                  <a:srgbClr val="9CDCFE"/>
                </a:solidFill>
                <a:latin typeface="Consolas" panose="020B0609020204030204" pitchFamily="49" charset="0"/>
              </a:rPr>
              <a:t>input_answerDesc</a:t>
            </a:r>
            <a:r>
              <a:rPr lang="en-US" altLang="ko-KR" sz="800" dirty="0" err="1">
                <a:solidFill>
                  <a:srgbClr val="D4D4D4"/>
                </a:solidFill>
                <a:latin typeface="Consolas" panose="020B0609020204030204" pitchFamily="49" charset="0"/>
              </a:rPr>
              <a:t>.</a:t>
            </a:r>
            <a:r>
              <a:rPr lang="en-US" altLang="ko-KR" sz="800" dirty="0" err="1">
                <a:solidFill>
                  <a:srgbClr val="9CDCFE"/>
                </a:solidFill>
                <a:latin typeface="Consolas" panose="020B0609020204030204" pitchFamily="49" charset="0"/>
              </a:rPr>
              <a:t>value</a:t>
            </a:r>
            <a:r>
              <a:rPr lang="en-US" altLang="ko-KR" sz="800" dirty="0">
                <a:solidFill>
                  <a:srgbClr val="D4D4D4"/>
                </a:solidFill>
                <a:latin typeface="Consolas" panose="020B0609020204030204" pitchFamily="49" charset="0"/>
              </a:rPr>
              <a:t>;</a:t>
            </a:r>
          </a:p>
          <a:p>
            <a:pPr lvl="1"/>
            <a:r>
              <a:rPr lang="en-US" altLang="ko-KR" sz="800" dirty="0" err="1">
                <a:solidFill>
                  <a:srgbClr val="DCDCAA"/>
                </a:solidFill>
                <a:latin typeface="Consolas" panose="020B0609020204030204" pitchFamily="49" charset="0"/>
              </a:rPr>
              <a:t>receiveAnswer</a:t>
            </a:r>
            <a:r>
              <a:rPr lang="en-US" altLang="ko-KR" sz="800" dirty="0">
                <a:solidFill>
                  <a:srgbClr val="D4D4D4"/>
                </a:solidFill>
                <a:latin typeface="Consolas" panose="020B0609020204030204" pitchFamily="49" charset="0"/>
              </a:rPr>
              <a:t>(</a:t>
            </a:r>
            <a:r>
              <a:rPr lang="en-US" altLang="ko-KR" sz="800" dirty="0" err="1">
                <a:solidFill>
                  <a:srgbClr val="9CDCFE"/>
                </a:solidFill>
                <a:latin typeface="Consolas" panose="020B0609020204030204" pitchFamily="49" charset="0"/>
              </a:rPr>
              <a:t>sdpString</a:t>
            </a:r>
            <a:r>
              <a:rPr lang="en-US" altLang="ko-KR" sz="800" dirty="0">
                <a:solidFill>
                  <a:srgbClr val="D4D4D4"/>
                </a:solidFill>
                <a:latin typeface="Consolas" panose="020B0609020204030204" pitchFamily="49" charset="0"/>
              </a:rPr>
              <a:t>);</a:t>
            </a:r>
          </a:p>
          <a:p>
            <a:r>
              <a:rPr lang="en-US" altLang="ko-KR" sz="800" dirty="0" smtClean="0">
                <a:solidFill>
                  <a:srgbClr val="D4D4D4"/>
                </a:solidFill>
                <a:latin typeface="Consolas" panose="020B0609020204030204" pitchFamily="49" charset="0"/>
              </a:rPr>
              <a:t>}</a:t>
            </a:r>
            <a:endParaRPr lang="en-US" altLang="ko-KR" sz="800" dirty="0">
              <a:solidFill>
                <a:srgbClr val="D4D4D4"/>
              </a:solidFill>
              <a:latin typeface="Consolas" panose="020B0609020204030204" pitchFamily="49" charset="0"/>
            </a:endParaRPr>
          </a:p>
        </p:txBody>
      </p:sp>
      <p:sp>
        <p:nvSpPr>
          <p:cNvPr id="6" name="직사각형 5"/>
          <p:cNvSpPr/>
          <p:nvPr/>
        </p:nvSpPr>
        <p:spPr>
          <a:xfrm>
            <a:off x="4288972" y="856959"/>
            <a:ext cx="4572000" cy="5493812"/>
          </a:xfrm>
          <a:prstGeom prst="rect">
            <a:avLst/>
          </a:prstGeom>
          <a:solidFill>
            <a:schemeClr val="tx1"/>
          </a:solidFill>
        </p:spPr>
        <p:txBody>
          <a:bodyPr>
            <a:spAutoFit/>
          </a:bodyPr>
          <a:lstStyle/>
          <a:p>
            <a:r>
              <a:rPr lang="en-US" altLang="ko-KR" sz="900" dirty="0">
                <a:solidFill>
                  <a:srgbClr val="D4D4D4"/>
                </a:solidFill>
                <a:latin typeface="Consolas" panose="020B0609020204030204" pitchFamily="49" charset="0"/>
              </a:rPr>
              <a:t/>
            </a:r>
            <a:br>
              <a:rPr lang="en-US" altLang="ko-KR" sz="900" dirty="0">
                <a:solidFill>
                  <a:srgbClr val="D4D4D4"/>
                </a:solidFill>
                <a:latin typeface="Consolas" panose="020B0609020204030204" pitchFamily="49" charset="0"/>
              </a:rPr>
            </a:br>
            <a:r>
              <a:rPr lang="en-US" altLang="ko-KR" sz="900" dirty="0">
                <a:solidFill>
                  <a:srgbClr val="569CD6"/>
                </a:solidFill>
                <a:latin typeface="Consolas" panose="020B0609020204030204" pitchFamily="49" charset="0"/>
              </a:rPr>
              <a:t>function</a:t>
            </a:r>
            <a:r>
              <a:rPr lang="en-US" altLang="ko-KR" sz="900" dirty="0">
                <a:solidFill>
                  <a:srgbClr val="D4D4D4"/>
                </a:solidFill>
                <a:latin typeface="Consolas" panose="020B0609020204030204" pitchFamily="49" charset="0"/>
              </a:rPr>
              <a:t> </a:t>
            </a:r>
            <a:r>
              <a:rPr lang="en-US" altLang="ko-KR" sz="900" dirty="0" err="1">
                <a:solidFill>
                  <a:srgbClr val="DCDCAA"/>
                </a:solidFill>
                <a:latin typeface="Consolas" panose="020B0609020204030204" pitchFamily="49" charset="0"/>
              </a:rPr>
              <a:t>onReceiveOffer</a:t>
            </a:r>
            <a:r>
              <a:rPr lang="en-US" altLang="ko-KR" sz="900" dirty="0">
                <a:solidFill>
                  <a:srgbClr val="D4D4D4"/>
                </a:solidFill>
                <a:latin typeface="Consolas" panose="020B0609020204030204" pitchFamily="49" charset="0"/>
              </a:rPr>
              <a:t>() {</a:t>
            </a:r>
          </a:p>
          <a:p>
            <a:pPr lvl="1"/>
            <a:r>
              <a:rPr lang="en-US" altLang="ko-KR" sz="900" dirty="0" err="1">
                <a:solidFill>
                  <a:srgbClr val="569CD6"/>
                </a:solidFill>
                <a:latin typeface="Consolas" panose="020B0609020204030204" pitchFamily="49" charset="0"/>
              </a:rPr>
              <a:t>var</a:t>
            </a:r>
            <a:r>
              <a:rPr lang="en-US" altLang="ko-KR" sz="900" dirty="0">
                <a:solidFill>
                  <a:srgbClr val="D4D4D4"/>
                </a:solidFill>
                <a:latin typeface="Consolas" panose="020B0609020204030204" pitchFamily="49" charset="0"/>
              </a:rPr>
              <a:t> </a:t>
            </a:r>
            <a:r>
              <a:rPr lang="en-US" altLang="ko-KR" sz="900" dirty="0" err="1">
                <a:solidFill>
                  <a:srgbClr val="9CDCFE"/>
                </a:solidFill>
                <a:latin typeface="Consolas" panose="020B0609020204030204" pitchFamily="49" charset="0"/>
              </a:rPr>
              <a:t>sdpString</a:t>
            </a:r>
            <a:r>
              <a:rPr lang="en-US" altLang="ko-KR" sz="900" dirty="0">
                <a:solidFill>
                  <a:srgbClr val="D4D4D4"/>
                </a:solidFill>
                <a:latin typeface="Consolas" panose="020B0609020204030204" pitchFamily="49" charset="0"/>
              </a:rPr>
              <a:t> = </a:t>
            </a:r>
            <a:r>
              <a:rPr lang="en-US" altLang="ko-KR" sz="900" dirty="0" err="1">
                <a:solidFill>
                  <a:srgbClr val="9CDCFE"/>
                </a:solidFill>
                <a:latin typeface="Consolas" panose="020B0609020204030204" pitchFamily="49" charset="0"/>
              </a:rPr>
              <a:t>input_offerDesc</a:t>
            </a:r>
            <a:r>
              <a:rPr lang="en-US" altLang="ko-KR" sz="900" dirty="0" err="1">
                <a:solidFill>
                  <a:srgbClr val="D4D4D4"/>
                </a:solidFill>
                <a:latin typeface="Consolas" panose="020B0609020204030204" pitchFamily="49" charset="0"/>
              </a:rPr>
              <a:t>.</a:t>
            </a:r>
            <a:r>
              <a:rPr lang="en-US" altLang="ko-KR" sz="900" dirty="0" err="1">
                <a:solidFill>
                  <a:srgbClr val="9CDCFE"/>
                </a:solidFill>
                <a:latin typeface="Consolas" panose="020B0609020204030204" pitchFamily="49" charset="0"/>
              </a:rPr>
              <a:t>value</a:t>
            </a:r>
            <a:r>
              <a:rPr lang="en-US" altLang="ko-KR" sz="900" dirty="0">
                <a:solidFill>
                  <a:srgbClr val="D4D4D4"/>
                </a:solidFill>
                <a:latin typeface="Consolas" panose="020B0609020204030204" pitchFamily="49" charset="0"/>
              </a:rPr>
              <a:t>;</a:t>
            </a:r>
          </a:p>
          <a:p>
            <a:pPr lvl="1"/>
            <a:r>
              <a:rPr lang="en-US" altLang="ko-KR" sz="900" dirty="0" err="1">
                <a:solidFill>
                  <a:srgbClr val="DCDCAA"/>
                </a:solidFill>
                <a:latin typeface="Consolas" panose="020B0609020204030204" pitchFamily="49" charset="0"/>
              </a:rPr>
              <a:t>receiveOffer</a:t>
            </a:r>
            <a:r>
              <a:rPr lang="en-US" altLang="ko-KR" sz="900" dirty="0">
                <a:solidFill>
                  <a:srgbClr val="D4D4D4"/>
                </a:solidFill>
                <a:latin typeface="Consolas" panose="020B0609020204030204" pitchFamily="49" charset="0"/>
              </a:rPr>
              <a:t>(</a:t>
            </a:r>
            <a:r>
              <a:rPr lang="en-US" altLang="ko-KR" sz="900" dirty="0" err="1">
                <a:solidFill>
                  <a:srgbClr val="9CDCFE"/>
                </a:solidFill>
                <a:latin typeface="Consolas" panose="020B0609020204030204" pitchFamily="49" charset="0"/>
              </a:rPr>
              <a:t>sdpString</a:t>
            </a:r>
            <a:r>
              <a:rPr lang="en-US" altLang="ko-KR" sz="900" dirty="0" smtClean="0">
                <a:solidFill>
                  <a:srgbClr val="D4D4D4"/>
                </a:solidFill>
                <a:latin typeface="Consolas" panose="020B0609020204030204" pitchFamily="49" charset="0"/>
              </a:rPr>
              <a:t>);</a:t>
            </a:r>
            <a:endParaRPr lang="en-US" altLang="ko-KR" sz="900" dirty="0">
              <a:solidFill>
                <a:srgbClr val="D4D4D4"/>
              </a:solidFill>
              <a:latin typeface="Consolas" panose="020B0609020204030204" pitchFamily="49" charset="0"/>
            </a:endParaRPr>
          </a:p>
          <a:p>
            <a:r>
              <a:rPr lang="en-US" altLang="ko-KR" sz="900" dirty="0">
                <a:solidFill>
                  <a:srgbClr val="D4D4D4"/>
                </a:solidFill>
                <a:latin typeface="Consolas" panose="020B0609020204030204" pitchFamily="49" charset="0"/>
              </a:rPr>
              <a:t>}</a:t>
            </a:r>
          </a:p>
          <a:p>
            <a:endParaRPr lang="en-US" altLang="ko-KR" sz="900" dirty="0" smtClean="0">
              <a:solidFill>
                <a:srgbClr val="D4D4D4"/>
              </a:solidFill>
              <a:latin typeface="Consolas" panose="020B0609020204030204" pitchFamily="49" charset="0"/>
            </a:endParaRPr>
          </a:p>
          <a:p>
            <a:r>
              <a:rPr lang="en-US" altLang="ko-KR" sz="900" dirty="0">
                <a:solidFill>
                  <a:srgbClr val="569CD6"/>
                </a:solidFill>
                <a:latin typeface="Consolas" panose="020B0609020204030204" pitchFamily="49" charset="0"/>
              </a:rPr>
              <a:t>function</a:t>
            </a:r>
            <a:r>
              <a:rPr lang="en-US" altLang="ko-KR" sz="900" dirty="0">
                <a:solidFill>
                  <a:srgbClr val="D4D4D4"/>
                </a:solidFill>
                <a:latin typeface="Consolas" panose="020B0609020204030204" pitchFamily="49" charset="0"/>
              </a:rPr>
              <a:t> </a:t>
            </a:r>
            <a:r>
              <a:rPr lang="en-US" altLang="ko-KR" sz="900" dirty="0" err="1">
                <a:solidFill>
                  <a:srgbClr val="DCDCAA"/>
                </a:solidFill>
                <a:latin typeface="Consolas" panose="020B0609020204030204" pitchFamily="49" charset="0"/>
              </a:rPr>
              <a:t>receiveOffer</a:t>
            </a:r>
            <a:r>
              <a:rPr lang="en-US" altLang="ko-KR" sz="900" dirty="0">
                <a:solidFill>
                  <a:srgbClr val="D4D4D4"/>
                </a:solidFill>
                <a:latin typeface="Consolas" panose="020B0609020204030204" pitchFamily="49" charset="0"/>
              </a:rPr>
              <a:t>(</a:t>
            </a:r>
            <a:r>
              <a:rPr lang="en-US" altLang="ko-KR" sz="900" dirty="0" err="1">
                <a:solidFill>
                  <a:srgbClr val="9CDCFE"/>
                </a:solidFill>
                <a:latin typeface="Consolas" panose="020B0609020204030204" pitchFamily="49" charset="0"/>
              </a:rPr>
              <a:t>sdpString</a:t>
            </a:r>
            <a:r>
              <a:rPr lang="en-US" altLang="ko-KR" sz="900" dirty="0">
                <a:solidFill>
                  <a:srgbClr val="D4D4D4"/>
                </a:solidFill>
                <a:latin typeface="Consolas" panose="020B0609020204030204" pitchFamily="49" charset="0"/>
              </a:rPr>
              <a:t>) {</a:t>
            </a:r>
          </a:p>
          <a:p>
            <a:pPr lvl="1"/>
            <a:r>
              <a:rPr lang="en-US" altLang="ko-KR" sz="900" dirty="0" err="1">
                <a:solidFill>
                  <a:srgbClr val="569CD6"/>
                </a:solidFill>
                <a:latin typeface="Consolas" panose="020B0609020204030204" pitchFamily="49" charset="0"/>
              </a:rPr>
              <a:t>var</a:t>
            </a:r>
            <a:r>
              <a:rPr lang="en-US" altLang="ko-KR" sz="900" dirty="0">
                <a:solidFill>
                  <a:srgbClr val="D4D4D4"/>
                </a:solidFill>
                <a:latin typeface="Consolas" panose="020B0609020204030204" pitchFamily="49" charset="0"/>
              </a:rPr>
              <a:t> </a:t>
            </a:r>
            <a:r>
              <a:rPr lang="en-US" altLang="ko-KR" sz="900" dirty="0" err="1">
                <a:solidFill>
                  <a:srgbClr val="9CDCFE"/>
                </a:solidFill>
                <a:latin typeface="Consolas" panose="020B0609020204030204" pitchFamily="49" charset="0"/>
              </a:rPr>
              <a:t>descObject</a:t>
            </a:r>
            <a:r>
              <a:rPr lang="en-US" altLang="ko-KR" sz="900" dirty="0">
                <a:solidFill>
                  <a:srgbClr val="D4D4D4"/>
                </a:solidFill>
                <a:latin typeface="Consolas" panose="020B0609020204030204" pitchFamily="49" charset="0"/>
              </a:rPr>
              <a:t> = {</a:t>
            </a:r>
          </a:p>
          <a:p>
            <a:pPr lvl="1"/>
            <a:r>
              <a:rPr lang="en-US" altLang="ko-KR" sz="900" dirty="0">
                <a:solidFill>
                  <a:srgbClr val="9CDCFE"/>
                </a:solidFill>
                <a:latin typeface="Consolas" panose="020B0609020204030204" pitchFamily="49" charset="0"/>
              </a:rPr>
              <a:t>type:</a:t>
            </a:r>
            <a:r>
              <a:rPr lang="en-US" altLang="ko-KR" sz="900" dirty="0">
                <a:solidFill>
                  <a:srgbClr val="D4D4D4"/>
                </a:solidFill>
                <a:latin typeface="Consolas" panose="020B0609020204030204" pitchFamily="49" charset="0"/>
              </a:rPr>
              <a:t> </a:t>
            </a:r>
            <a:r>
              <a:rPr lang="en-US" altLang="ko-KR" sz="900" dirty="0">
                <a:solidFill>
                  <a:srgbClr val="CE9178"/>
                </a:solidFill>
                <a:latin typeface="Consolas" panose="020B0609020204030204" pitchFamily="49" charset="0"/>
              </a:rPr>
              <a:t>'offer'</a:t>
            </a:r>
            <a:r>
              <a:rPr lang="en-US" altLang="ko-KR" sz="900" dirty="0">
                <a:solidFill>
                  <a:srgbClr val="D4D4D4"/>
                </a:solidFill>
                <a:latin typeface="Consolas" panose="020B0609020204030204" pitchFamily="49" charset="0"/>
              </a:rPr>
              <a:t>,</a:t>
            </a:r>
          </a:p>
          <a:p>
            <a:pPr lvl="1"/>
            <a:r>
              <a:rPr lang="en-US" altLang="ko-KR" sz="900" dirty="0" err="1">
                <a:solidFill>
                  <a:srgbClr val="9CDCFE"/>
                </a:solidFill>
                <a:latin typeface="Consolas" panose="020B0609020204030204" pitchFamily="49" charset="0"/>
              </a:rPr>
              <a:t>sdp</a:t>
            </a:r>
            <a:r>
              <a:rPr lang="en-US" altLang="ko-KR" sz="900" dirty="0">
                <a:solidFill>
                  <a:srgbClr val="9CDCFE"/>
                </a:solidFill>
                <a:latin typeface="Consolas" panose="020B0609020204030204" pitchFamily="49" charset="0"/>
              </a:rPr>
              <a:t>:</a:t>
            </a:r>
            <a:r>
              <a:rPr lang="en-US" altLang="ko-KR" sz="900" dirty="0">
                <a:solidFill>
                  <a:srgbClr val="D4D4D4"/>
                </a:solidFill>
                <a:latin typeface="Consolas" panose="020B0609020204030204" pitchFamily="49" charset="0"/>
              </a:rPr>
              <a:t> </a:t>
            </a:r>
            <a:r>
              <a:rPr lang="en-US" altLang="ko-KR" sz="900" dirty="0" err="1">
                <a:solidFill>
                  <a:srgbClr val="9CDCFE"/>
                </a:solidFill>
                <a:latin typeface="Consolas" panose="020B0609020204030204" pitchFamily="49" charset="0"/>
              </a:rPr>
              <a:t>sdpString</a:t>
            </a:r>
            <a:endParaRPr lang="en-US" altLang="ko-KR" sz="900" dirty="0">
              <a:solidFill>
                <a:srgbClr val="D4D4D4"/>
              </a:solidFill>
              <a:latin typeface="Consolas" panose="020B0609020204030204" pitchFamily="49" charset="0"/>
            </a:endParaRPr>
          </a:p>
          <a:p>
            <a:pPr lvl="1"/>
            <a:r>
              <a:rPr lang="en-US" altLang="ko-KR" sz="900" dirty="0">
                <a:solidFill>
                  <a:srgbClr val="D4D4D4"/>
                </a:solidFill>
                <a:latin typeface="Consolas" panose="020B0609020204030204" pitchFamily="49" charset="0"/>
              </a:rPr>
              <a:t>};</a:t>
            </a:r>
          </a:p>
          <a:p>
            <a:pPr lvl="1"/>
            <a:r>
              <a:rPr lang="en-US" altLang="ko-KR" sz="900" dirty="0" err="1">
                <a:solidFill>
                  <a:srgbClr val="9CDCFE"/>
                </a:solidFill>
                <a:latin typeface="Consolas" panose="020B0609020204030204" pitchFamily="49" charset="0"/>
              </a:rPr>
              <a:t>local_peer</a:t>
            </a:r>
            <a:r>
              <a:rPr lang="en-US" altLang="ko-KR" sz="900" dirty="0" err="1">
                <a:solidFill>
                  <a:srgbClr val="D4D4D4"/>
                </a:solidFill>
                <a:latin typeface="Consolas" panose="020B0609020204030204" pitchFamily="49" charset="0"/>
              </a:rPr>
              <a:t>.</a:t>
            </a:r>
            <a:r>
              <a:rPr lang="en-US" altLang="ko-KR" sz="900" b="1" dirty="0" err="1">
                <a:solidFill>
                  <a:srgbClr val="FF0000"/>
                </a:solidFill>
                <a:effectLst>
                  <a:outerShdw blurRad="38100" dist="38100" dir="2700000" algn="tl">
                    <a:srgbClr val="000000">
                      <a:alpha val="43137"/>
                    </a:srgbClr>
                  </a:outerShdw>
                </a:effectLst>
                <a:latin typeface="Consolas" panose="020B0609020204030204" pitchFamily="49" charset="0"/>
              </a:rPr>
              <a:t>setRemoteDescription</a:t>
            </a:r>
            <a:r>
              <a:rPr lang="en-US" altLang="ko-KR" sz="900" b="1"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ko-KR" sz="900" b="1" dirty="0" err="1">
                <a:solidFill>
                  <a:srgbClr val="FF0000"/>
                </a:solidFill>
                <a:effectLst>
                  <a:outerShdw blurRad="38100" dist="38100" dir="2700000" algn="tl">
                    <a:srgbClr val="000000">
                      <a:alpha val="43137"/>
                    </a:srgbClr>
                  </a:outerShdw>
                </a:effectLst>
                <a:latin typeface="Consolas" panose="020B0609020204030204" pitchFamily="49" charset="0"/>
              </a:rPr>
              <a:t>descObject</a:t>
            </a:r>
            <a:r>
              <a:rPr lang="en-US" altLang="ko-KR" sz="900" dirty="0">
                <a:solidFill>
                  <a:srgbClr val="D4D4D4"/>
                </a:solidFill>
                <a:latin typeface="Consolas" panose="020B0609020204030204" pitchFamily="49" charset="0"/>
              </a:rPr>
              <a:t>);</a:t>
            </a:r>
          </a:p>
          <a:p>
            <a:r>
              <a:rPr lang="en-US" altLang="ko-KR" sz="900" dirty="0">
                <a:solidFill>
                  <a:srgbClr val="D4D4D4"/>
                </a:solidFill>
                <a:latin typeface="Consolas" panose="020B0609020204030204" pitchFamily="49" charset="0"/>
              </a:rPr>
              <a:t>}</a:t>
            </a:r>
          </a:p>
          <a:p>
            <a:r>
              <a:rPr lang="en-US" altLang="ko-KR" sz="900" dirty="0">
                <a:solidFill>
                  <a:srgbClr val="D4D4D4"/>
                </a:solidFill>
                <a:latin typeface="Consolas" panose="020B0609020204030204" pitchFamily="49" charset="0"/>
              </a:rPr>
              <a:t/>
            </a:r>
            <a:br>
              <a:rPr lang="en-US" altLang="ko-KR" sz="900" dirty="0">
                <a:solidFill>
                  <a:srgbClr val="D4D4D4"/>
                </a:solidFill>
                <a:latin typeface="Consolas" panose="020B0609020204030204" pitchFamily="49" charset="0"/>
              </a:rPr>
            </a:br>
            <a:r>
              <a:rPr lang="en-US" altLang="ko-KR" sz="900" dirty="0">
                <a:solidFill>
                  <a:srgbClr val="569CD6"/>
                </a:solidFill>
                <a:latin typeface="Consolas" panose="020B0609020204030204" pitchFamily="49" charset="0"/>
              </a:rPr>
              <a:t>function</a:t>
            </a:r>
            <a:r>
              <a:rPr lang="en-US" altLang="ko-KR" sz="900" dirty="0">
                <a:solidFill>
                  <a:srgbClr val="D4D4D4"/>
                </a:solidFill>
                <a:latin typeface="Consolas" panose="020B0609020204030204" pitchFamily="49" charset="0"/>
              </a:rPr>
              <a:t> </a:t>
            </a:r>
            <a:r>
              <a:rPr lang="en-US" altLang="ko-KR" sz="900" dirty="0" err="1">
                <a:solidFill>
                  <a:srgbClr val="DCDCAA"/>
                </a:solidFill>
                <a:latin typeface="Consolas" panose="020B0609020204030204" pitchFamily="49" charset="0"/>
              </a:rPr>
              <a:t>onAnswer</a:t>
            </a:r>
            <a:r>
              <a:rPr lang="en-US" altLang="ko-KR" sz="900" dirty="0">
                <a:solidFill>
                  <a:srgbClr val="D4D4D4"/>
                </a:solidFill>
                <a:latin typeface="Consolas" panose="020B0609020204030204" pitchFamily="49" charset="0"/>
              </a:rPr>
              <a:t>() {</a:t>
            </a:r>
          </a:p>
          <a:p>
            <a:pPr lvl="1"/>
            <a:r>
              <a:rPr lang="en-US" altLang="ko-KR" sz="900" dirty="0" err="1" smtClean="0">
                <a:solidFill>
                  <a:srgbClr val="DCDCAA"/>
                </a:solidFill>
                <a:latin typeface="Consolas" panose="020B0609020204030204" pitchFamily="49" charset="0"/>
              </a:rPr>
              <a:t>createAnswer</a:t>
            </a:r>
            <a:r>
              <a:rPr lang="en-US" altLang="ko-KR" sz="900" dirty="0" smtClean="0">
                <a:solidFill>
                  <a:srgbClr val="D4D4D4"/>
                </a:solidFill>
                <a:latin typeface="Consolas" panose="020B0609020204030204" pitchFamily="49" charset="0"/>
              </a:rPr>
              <a:t>();</a:t>
            </a:r>
            <a:endParaRPr lang="en-US" altLang="ko-KR" sz="900" dirty="0">
              <a:solidFill>
                <a:srgbClr val="D4D4D4"/>
              </a:solidFill>
              <a:latin typeface="Consolas" panose="020B0609020204030204" pitchFamily="49" charset="0"/>
            </a:endParaRPr>
          </a:p>
          <a:p>
            <a:r>
              <a:rPr lang="en-US" altLang="ko-KR" sz="900" dirty="0">
                <a:solidFill>
                  <a:srgbClr val="D4D4D4"/>
                </a:solidFill>
                <a:latin typeface="Consolas" panose="020B0609020204030204" pitchFamily="49" charset="0"/>
              </a:rPr>
              <a:t>}</a:t>
            </a:r>
          </a:p>
          <a:p>
            <a:endParaRPr lang="en-US" altLang="ko-KR" sz="900" dirty="0" smtClean="0">
              <a:solidFill>
                <a:srgbClr val="D4D4D4"/>
              </a:solidFill>
              <a:latin typeface="Consolas" panose="020B0609020204030204" pitchFamily="49" charset="0"/>
            </a:endParaRPr>
          </a:p>
          <a:p>
            <a:r>
              <a:rPr lang="en-US" altLang="ko-KR" sz="900" dirty="0">
                <a:solidFill>
                  <a:srgbClr val="569CD6"/>
                </a:solidFill>
                <a:latin typeface="Consolas" panose="020B0609020204030204" pitchFamily="49" charset="0"/>
              </a:rPr>
              <a:t>function</a:t>
            </a:r>
            <a:r>
              <a:rPr lang="en-US" altLang="ko-KR" sz="900" dirty="0">
                <a:solidFill>
                  <a:srgbClr val="D4D4D4"/>
                </a:solidFill>
                <a:latin typeface="Consolas" panose="020B0609020204030204" pitchFamily="49" charset="0"/>
              </a:rPr>
              <a:t> </a:t>
            </a:r>
            <a:r>
              <a:rPr lang="en-US" altLang="ko-KR" sz="900" dirty="0" err="1">
                <a:solidFill>
                  <a:srgbClr val="DCDCAA"/>
                </a:solidFill>
                <a:latin typeface="Consolas" panose="020B0609020204030204" pitchFamily="49" charset="0"/>
              </a:rPr>
              <a:t>createAnswer</a:t>
            </a:r>
            <a:r>
              <a:rPr lang="en-US" altLang="ko-KR" sz="900" dirty="0">
                <a:solidFill>
                  <a:srgbClr val="D4D4D4"/>
                </a:solidFill>
                <a:latin typeface="Consolas" panose="020B0609020204030204" pitchFamily="49" charset="0"/>
              </a:rPr>
              <a:t>() {</a:t>
            </a:r>
          </a:p>
          <a:p>
            <a:pPr lvl="1"/>
            <a:r>
              <a:rPr lang="en-US" altLang="ko-KR" sz="900" dirty="0" err="1">
                <a:solidFill>
                  <a:srgbClr val="9CDCFE"/>
                </a:solidFill>
                <a:latin typeface="Consolas" panose="020B0609020204030204" pitchFamily="49" charset="0"/>
              </a:rPr>
              <a:t>local_peer</a:t>
            </a:r>
            <a:r>
              <a:rPr lang="en-US" altLang="ko-KR" sz="900" dirty="0" err="1">
                <a:solidFill>
                  <a:srgbClr val="D4D4D4"/>
                </a:solidFill>
                <a:latin typeface="Consolas" panose="020B0609020204030204" pitchFamily="49" charset="0"/>
              </a:rPr>
              <a:t>.</a:t>
            </a:r>
            <a:r>
              <a:rPr lang="en-US" altLang="ko-KR" sz="900" b="1" dirty="0" err="1">
                <a:solidFill>
                  <a:srgbClr val="FF0000"/>
                </a:solidFill>
                <a:effectLst>
                  <a:outerShdw blurRad="38100" dist="38100" dir="2700000" algn="tl">
                    <a:srgbClr val="000000">
                      <a:alpha val="43137"/>
                    </a:srgbClr>
                  </a:outerShdw>
                </a:effectLst>
                <a:latin typeface="Consolas" panose="020B0609020204030204" pitchFamily="49" charset="0"/>
              </a:rPr>
              <a:t>createAnswer</a:t>
            </a:r>
            <a:r>
              <a:rPr lang="en-US" altLang="ko-KR" sz="900" dirty="0">
                <a:solidFill>
                  <a:srgbClr val="D4D4D4"/>
                </a:solidFill>
                <a:latin typeface="Consolas" panose="020B0609020204030204" pitchFamily="49" charset="0"/>
              </a:rPr>
              <a:t>().</a:t>
            </a:r>
            <a:r>
              <a:rPr lang="en-US" altLang="ko-KR" sz="900" dirty="0">
                <a:solidFill>
                  <a:srgbClr val="DCDCAA"/>
                </a:solidFill>
                <a:latin typeface="Consolas" panose="020B0609020204030204" pitchFamily="49" charset="0"/>
              </a:rPr>
              <a:t>then</a:t>
            </a:r>
            <a:r>
              <a:rPr lang="en-US" altLang="ko-KR" sz="900" dirty="0">
                <a:solidFill>
                  <a:srgbClr val="D4D4D4"/>
                </a:solidFill>
                <a:latin typeface="Consolas" panose="020B0609020204030204" pitchFamily="49" charset="0"/>
              </a:rPr>
              <a:t>(</a:t>
            </a:r>
          </a:p>
          <a:p>
            <a:pPr lvl="1"/>
            <a:r>
              <a:rPr lang="en-US" altLang="ko-KR" sz="900" dirty="0" err="1">
                <a:solidFill>
                  <a:srgbClr val="9CDCFE"/>
                </a:solidFill>
                <a:latin typeface="Consolas" panose="020B0609020204030204" pitchFamily="49" charset="0"/>
              </a:rPr>
              <a:t>cbCreateProvisionalAnswerDescription</a:t>
            </a:r>
            <a:r>
              <a:rPr lang="en-US" altLang="ko-KR" sz="900" dirty="0">
                <a:solidFill>
                  <a:srgbClr val="D4D4D4"/>
                </a:solidFill>
                <a:latin typeface="Consolas" panose="020B0609020204030204" pitchFamily="49" charset="0"/>
              </a:rPr>
              <a:t>,</a:t>
            </a:r>
          </a:p>
          <a:p>
            <a:pPr lvl="1"/>
            <a:r>
              <a:rPr lang="en-US" altLang="ko-KR" sz="900" dirty="0" err="1">
                <a:solidFill>
                  <a:srgbClr val="9CDCFE"/>
                </a:solidFill>
                <a:latin typeface="Consolas" panose="020B0609020204030204" pitchFamily="49" charset="0"/>
              </a:rPr>
              <a:t>cbCreateAnswerError</a:t>
            </a:r>
            <a:endParaRPr lang="en-US" altLang="ko-KR" sz="900" dirty="0">
              <a:solidFill>
                <a:srgbClr val="D4D4D4"/>
              </a:solidFill>
              <a:latin typeface="Consolas" panose="020B0609020204030204" pitchFamily="49" charset="0"/>
            </a:endParaRPr>
          </a:p>
          <a:p>
            <a:pPr lvl="1"/>
            <a:r>
              <a:rPr lang="en-US" altLang="ko-KR" sz="900" dirty="0">
                <a:solidFill>
                  <a:srgbClr val="D4D4D4"/>
                </a:solidFill>
                <a:latin typeface="Consolas" panose="020B0609020204030204" pitchFamily="49" charset="0"/>
              </a:rPr>
              <a:t>);</a:t>
            </a:r>
          </a:p>
          <a:p>
            <a:r>
              <a:rPr lang="en-US" altLang="ko-KR" sz="900" dirty="0">
                <a:solidFill>
                  <a:srgbClr val="D4D4D4"/>
                </a:solidFill>
                <a:latin typeface="Consolas" panose="020B0609020204030204" pitchFamily="49" charset="0"/>
              </a:rPr>
              <a:t>}</a:t>
            </a:r>
          </a:p>
          <a:p>
            <a:r>
              <a:rPr lang="en-US" altLang="ko-KR" sz="900" dirty="0">
                <a:solidFill>
                  <a:srgbClr val="D4D4D4"/>
                </a:solidFill>
                <a:latin typeface="Consolas" panose="020B0609020204030204" pitchFamily="49" charset="0"/>
              </a:rPr>
              <a:t/>
            </a:r>
            <a:br>
              <a:rPr lang="en-US" altLang="ko-KR" sz="900" dirty="0">
                <a:solidFill>
                  <a:srgbClr val="D4D4D4"/>
                </a:solidFill>
                <a:latin typeface="Consolas" panose="020B0609020204030204" pitchFamily="49" charset="0"/>
              </a:rPr>
            </a:br>
            <a:r>
              <a:rPr lang="en-US" altLang="ko-KR" sz="900" dirty="0">
                <a:solidFill>
                  <a:srgbClr val="569CD6"/>
                </a:solidFill>
                <a:latin typeface="Consolas" panose="020B0609020204030204" pitchFamily="49" charset="0"/>
              </a:rPr>
              <a:t>function</a:t>
            </a:r>
            <a:r>
              <a:rPr lang="en-US" altLang="ko-KR" sz="900" dirty="0">
                <a:solidFill>
                  <a:srgbClr val="D4D4D4"/>
                </a:solidFill>
                <a:latin typeface="Consolas" panose="020B0609020204030204" pitchFamily="49" charset="0"/>
              </a:rPr>
              <a:t> </a:t>
            </a:r>
            <a:r>
              <a:rPr lang="en-US" altLang="ko-KR" sz="900" dirty="0" err="1">
                <a:solidFill>
                  <a:srgbClr val="DCDCAA"/>
                </a:solidFill>
                <a:latin typeface="Consolas" panose="020B0609020204030204" pitchFamily="49" charset="0"/>
              </a:rPr>
              <a:t>cbCreateProvisionalAnswerDescription</a:t>
            </a:r>
            <a:r>
              <a:rPr lang="en-US" altLang="ko-KR" sz="900" dirty="0">
                <a:solidFill>
                  <a:srgbClr val="D4D4D4"/>
                </a:solidFill>
                <a:latin typeface="Consolas" panose="020B0609020204030204" pitchFamily="49" charset="0"/>
              </a:rPr>
              <a:t>(</a:t>
            </a:r>
            <a:r>
              <a:rPr lang="en-US" altLang="ko-KR" sz="900" dirty="0" err="1">
                <a:solidFill>
                  <a:srgbClr val="9CDCFE"/>
                </a:solidFill>
                <a:latin typeface="Consolas" panose="020B0609020204030204" pitchFamily="49" charset="0"/>
              </a:rPr>
              <a:t>desc</a:t>
            </a:r>
            <a:r>
              <a:rPr lang="en-US" altLang="ko-KR" sz="900" dirty="0">
                <a:solidFill>
                  <a:srgbClr val="D4D4D4"/>
                </a:solidFill>
                <a:latin typeface="Consolas" panose="020B0609020204030204" pitchFamily="49" charset="0"/>
              </a:rPr>
              <a:t>) {</a:t>
            </a:r>
          </a:p>
          <a:p>
            <a:pPr lvl="1"/>
            <a:r>
              <a:rPr lang="en-US" altLang="ko-KR" sz="900" dirty="0">
                <a:solidFill>
                  <a:srgbClr val="4EC9B0"/>
                </a:solidFill>
                <a:latin typeface="Consolas" panose="020B0609020204030204" pitchFamily="49" charset="0"/>
              </a:rPr>
              <a:t>console</a:t>
            </a:r>
            <a:r>
              <a:rPr lang="en-US" altLang="ko-KR" sz="900" dirty="0">
                <a:solidFill>
                  <a:srgbClr val="D4D4D4"/>
                </a:solidFill>
                <a:latin typeface="Consolas" panose="020B0609020204030204" pitchFamily="49" charset="0"/>
              </a:rPr>
              <a:t>.</a:t>
            </a:r>
            <a:r>
              <a:rPr lang="en-US" altLang="ko-KR" sz="900" dirty="0">
                <a:solidFill>
                  <a:srgbClr val="DCDCAA"/>
                </a:solidFill>
                <a:latin typeface="Consolas" panose="020B0609020204030204" pitchFamily="49" charset="0"/>
              </a:rPr>
              <a:t>log</a:t>
            </a:r>
            <a:r>
              <a:rPr lang="en-US" altLang="ko-KR" sz="900" dirty="0">
                <a:solidFill>
                  <a:srgbClr val="D4D4D4"/>
                </a:solidFill>
                <a:latin typeface="Consolas" panose="020B0609020204030204" pitchFamily="49" charset="0"/>
              </a:rPr>
              <a:t>(</a:t>
            </a:r>
            <a:r>
              <a:rPr lang="en-US" altLang="ko-KR" sz="900" dirty="0">
                <a:solidFill>
                  <a:srgbClr val="CE9178"/>
                </a:solidFill>
                <a:latin typeface="Consolas" panose="020B0609020204030204" pitchFamily="49" charset="0"/>
              </a:rPr>
              <a:t>'</a:t>
            </a:r>
            <a:r>
              <a:rPr lang="en-US" altLang="ko-KR" sz="900" dirty="0" err="1">
                <a:solidFill>
                  <a:srgbClr val="CE9178"/>
                </a:solidFill>
                <a:latin typeface="Consolas" panose="020B0609020204030204" pitchFamily="49" charset="0"/>
              </a:rPr>
              <a:t>cbCreateProvisionalAnswerDescription</a:t>
            </a:r>
            <a:r>
              <a:rPr lang="en-US" altLang="ko-KR" sz="900" dirty="0">
                <a:solidFill>
                  <a:srgbClr val="CE9178"/>
                </a:solidFill>
                <a:latin typeface="Consolas" panose="020B0609020204030204" pitchFamily="49" charset="0"/>
              </a:rPr>
              <a:t>'</a:t>
            </a:r>
            <a:r>
              <a:rPr lang="en-US" altLang="ko-KR" sz="900" dirty="0">
                <a:solidFill>
                  <a:srgbClr val="D4D4D4"/>
                </a:solidFill>
                <a:latin typeface="Consolas" panose="020B0609020204030204" pitchFamily="49" charset="0"/>
              </a:rPr>
              <a:t>);</a:t>
            </a:r>
          </a:p>
          <a:p>
            <a:pPr lvl="1"/>
            <a:r>
              <a:rPr lang="en-US" altLang="ko-KR" sz="900" dirty="0">
                <a:solidFill>
                  <a:srgbClr val="608B4E"/>
                </a:solidFill>
                <a:latin typeface="Consolas" panose="020B0609020204030204" pitchFamily="49" charset="0"/>
              </a:rPr>
              <a:t>// Provisional answer, set a=inactive &amp; set </a:t>
            </a:r>
            <a:r>
              <a:rPr lang="en-US" altLang="ko-KR" sz="900" dirty="0" err="1">
                <a:solidFill>
                  <a:srgbClr val="608B4E"/>
                </a:solidFill>
                <a:latin typeface="Consolas" panose="020B0609020204030204" pitchFamily="49" charset="0"/>
              </a:rPr>
              <a:t>sdp</a:t>
            </a:r>
            <a:r>
              <a:rPr lang="en-US" altLang="ko-KR" sz="900" dirty="0">
                <a:solidFill>
                  <a:srgbClr val="608B4E"/>
                </a:solidFill>
                <a:latin typeface="Consolas" panose="020B0609020204030204" pitchFamily="49" charset="0"/>
              </a:rPr>
              <a:t> type to </a:t>
            </a:r>
            <a:r>
              <a:rPr lang="en-US" altLang="ko-KR" sz="900" dirty="0" err="1">
                <a:solidFill>
                  <a:srgbClr val="608B4E"/>
                </a:solidFill>
                <a:latin typeface="Consolas" panose="020B0609020204030204" pitchFamily="49" charset="0"/>
              </a:rPr>
              <a:t>pranswer</a:t>
            </a:r>
            <a:r>
              <a:rPr lang="en-US" altLang="ko-KR" sz="900" dirty="0">
                <a:solidFill>
                  <a:srgbClr val="608B4E"/>
                </a:solidFill>
                <a:latin typeface="Consolas" panose="020B0609020204030204" pitchFamily="49" charset="0"/>
              </a:rPr>
              <a:t>.</a:t>
            </a:r>
            <a:endParaRPr lang="en-US" altLang="ko-KR" sz="900" dirty="0">
              <a:solidFill>
                <a:srgbClr val="D4D4D4"/>
              </a:solidFill>
              <a:latin typeface="Consolas" panose="020B0609020204030204" pitchFamily="49" charset="0"/>
            </a:endParaRPr>
          </a:p>
          <a:p>
            <a:pPr lvl="1"/>
            <a:r>
              <a:rPr lang="en-US" altLang="ko-KR" sz="900" dirty="0" err="1">
                <a:solidFill>
                  <a:srgbClr val="9CDCFE"/>
                </a:solidFill>
                <a:latin typeface="Consolas" panose="020B0609020204030204" pitchFamily="49" charset="0"/>
              </a:rPr>
              <a:t>desc</a:t>
            </a:r>
            <a:r>
              <a:rPr lang="en-US" altLang="ko-KR" sz="900" dirty="0" err="1">
                <a:solidFill>
                  <a:srgbClr val="D4D4D4"/>
                </a:solidFill>
                <a:latin typeface="Consolas" panose="020B0609020204030204" pitchFamily="49" charset="0"/>
              </a:rPr>
              <a:t>.</a:t>
            </a:r>
            <a:r>
              <a:rPr lang="en-US" altLang="ko-KR" sz="900" dirty="0" err="1">
                <a:solidFill>
                  <a:srgbClr val="9CDCFE"/>
                </a:solidFill>
                <a:latin typeface="Consolas" panose="020B0609020204030204" pitchFamily="49" charset="0"/>
              </a:rPr>
              <a:t>sdp</a:t>
            </a:r>
            <a:r>
              <a:rPr lang="en-US" altLang="ko-KR" sz="900" dirty="0">
                <a:solidFill>
                  <a:srgbClr val="D4D4D4"/>
                </a:solidFill>
                <a:latin typeface="Consolas" panose="020B0609020204030204" pitchFamily="49" charset="0"/>
              </a:rPr>
              <a:t> = </a:t>
            </a:r>
            <a:r>
              <a:rPr lang="en-US" altLang="ko-KR" sz="900" dirty="0" err="1">
                <a:solidFill>
                  <a:srgbClr val="9CDCFE"/>
                </a:solidFill>
                <a:latin typeface="Consolas" panose="020B0609020204030204" pitchFamily="49" charset="0"/>
              </a:rPr>
              <a:t>desc</a:t>
            </a:r>
            <a:r>
              <a:rPr lang="en-US" altLang="ko-KR" sz="900" dirty="0" err="1">
                <a:solidFill>
                  <a:srgbClr val="D4D4D4"/>
                </a:solidFill>
                <a:latin typeface="Consolas" panose="020B0609020204030204" pitchFamily="49" charset="0"/>
              </a:rPr>
              <a:t>.</a:t>
            </a:r>
            <a:r>
              <a:rPr lang="en-US" altLang="ko-KR" sz="900" dirty="0" err="1">
                <a:solidFill>
                  <a:srgbClr val="9CDCFE"/>
                </a:solidFill>
                <a:latin typeface="Consolas" panose="020B0609020204030204" pitchFamily="49" charset="0"/>
              </a:rPr>
              <a:t>sdp</a:t>
            </a:r>
            <a:r>
              <a:rPr lang="en-US" altLang="ko-KR" sz="900" dirty="0" err="1">
                <a:solidFill>
                  <a:srgbClr val="D4D4D4"/>
                </a:solidFill>
                <a:latin typeface="Consolas" panose="020B0609020204030204" pitchFamily="49" charset="0"/>
              </a:rPr>
              <a:t>.</a:t>
            </a:r>
            <a:r>
              <a:rPr lang="en-US" altLang="ko-KR" sz="900" dirty="0" err="1">
                <a:solidFill>
                  <a:srgbClr val="DCDCAA"/>
                </a:solidFill>
                <a:latin typeface="Consolas" panose="020B0609020204030204" pitchFamily="49" charset="0"/>
              </a:rPr>
              <a:t>replace</a:t>
            </a:r>
            <a:r>
              <a:rPr lang="en-US" altLang="ko-KR" sz="900" dirty="0">
                <a:solidFill>
                  <a:srgbClr val="D4D4D4"/>
                </a:solidFill>
                <a:latin typeface="Consolas" panose="020B0609020204030204" pitchFamily="49" charset="0"/>
              </a:rPr>
              <a:t>(</a:t>
            </a:r>
            <a:r>
              <a:rPr lang="en-US" altLang="ko-KR" sz="900" dirty="0">
                <a:solidFill>
                  <a:srgbClr val="D16969"/>
                </a:solidFill>
                <a:latin typeface="Consolas" panose="020B0609020204030204" pitchFamily="49" charset="0"/>
              </a:rPr>
              <a:t>/a=</a:t>
            </a:r>
            <a:r>
              <a:rPr lang="en-US" altLang="ko-KR" sz="900" dirty="0" err="1">
                <a:solidFill>
                  <a:srgbClr val="D16969"/>
                </a:solidFill>
                <a:latin typeface="Consolas" panose="020B0609020204030204" pitchFamily="49" charset="0"/>
              </a:rPr>
              <a:t>recvonly</a:t>
            </a:r>
            <a:r>
              <a:rPr lang="en-US" altLang="ko-KR" sz="900" dirty="0">
                <a:solidFill>
                  <a:srgbClr val="D16969"/>
                </a:solidFill>
                <a:latin typeface="Consolas" panose="020B0609020204030204" pitchFamily="49" charset="0"/>
              </a:rPr>
              <a:t>/</a:t>
            </a:r>
            <a:r>
              <a:rPr lang="en-US" altLang="ko-KR" sz="900" dirty="0">
                <a:solidFill>
                  <a:srgbClr val="569CD6"/>
                </a:solidFill>
                <a:latin typeface="Consolas" panose="020B0609020204030204" pitchFamily="49" charset="0"/>
              </a:rPr>
              <a:t>g</a:t>
            </a:r>
            <a:r>
              <a:rPr lang="en-US" altLang="ko-KR" sz="900" dirty="0">
                <a:solidFill>
                  <a:srgbClr val="D4D4D4"/>
                </a:solidFill>
                <a:latin typeface="Consolas" panose="020B0609020204030204" pitchFamily="49" charset="0"/>
              </a:rPr>
              <a:t>, </a:t>
            </a:r>
            <a:r>
              <a:rPr lang="en-US" altLang="ko-KR" sz="900" dirty="0">
                <a:solidFill>
                  <a:srgbClr val="CE9178"/>
                </a:solidFill>
                <a:latin typeface="Consolas" panose="020B0609020204030204" pitchFamily="49" charset="0"/>
              </a:rPr>
              <a:t>'a=inactive'</a:t>
            </a:r>
            <a:r>
              <a:rPr lang="en-US" altLang="ko-KR" sz="900" dirty="0">
                <a:solidFill>
                  <a:srgbClr val="D4D4D4"/>
                </a:solidFill>
                <a:latin typeface="Consolas" panose="020B0609020204030204" pitchFamily="49" charset="0"/>
              </a:rPr>
              <a:t>);</a:t>
            </a:r>
          </a:p>
          <a:p>
            <a:pPr lvl="1"/>
            <a:r>
              <a:rPr lang="en-US" altLang="ko-KR" sz="900" dirty="0" err="1">
                <a:solidFill>
                  <a:srgbClr val="9CDCFE"/>
                </a:solidFill>
                <a:latin typeface="Consolas" panose="020B0609020204030204" pitchFamily="49" charset="0"/>
              </a:rPr>
              <a:t>desc</a:t>
            </a:r>
            <a:r>
              <a:rPr lang="en-US" altLang="ko-KR" sz="900" dirty="0" err="1">
                <a:solidFill>
                  <a:srgbClr val="D4D4D4"/>
                </a:solidFill>
                <a:latin typeface="Consolas" panose="020B0609020204030204" pitchFamily="49" charset="0"/>
              </a:rPr>
              <a:t>.</a:t>
            </a:r>
            <a:r>
              <a:rPr lang="en-US" altLang="ko-KR" sz="900" dirty="0" err="1">
                <a:solidFill>
                  <a:srgbClr val="9CDCFE"/>
                </a:solidFill>
                <a:latin typeface="Consolas" panose="020B0609020204030204" pitchFamily="49" charset="0"/>
              </a:rPr>
              <a:t>type</a:t>
            </a:r>
            <a:r>
              <a:rPr lang="en-US" altLang="ko-KR" sz="900" dirty="0">
                <a:solidFill>
                  <a:srgbClr val="D4D4D4"/>
                </a:solidFill>
                <a:latin typeface="Consolas" panose="020B0609020204030204" pitchFamily="49" charset="0"/>
              </a:rPr>
              <a:t> = </a:t>
            </a:r>
            <a:r>
              <a:rPr lang="en-US" altLang="ko-KR" sz="900" dirty="0">
                <a:solidFill>
                  <a:srgbClr val="CE9178"/>
                </a:solidFill>
                <a:latin typeface="Consolas" panose="020B0609020204030204" pitchFamily="49" charset="0"/>
              </a:rPr>
              <a:t>'</a:t>
            </a:r>
            <a:r>
              <a:rPr lang="en-US" altLang="ko-KR" sz="900" dirty="0" err="1">
                <a:solidFill>
                  <a:srgbClr val="CE9178"/>
                </a:solidFill>
                <a:latin typeface="Consolas" panose="020B0609020204030204" pitchFamily="49" charset="0"/>
              </a:rPr>
              <a:t>pranswer</a:t>
            </a:r>
            <a:r>
              <a:rPr lang="en-US" altLang="ko-KR" sz="900" dirty="0">
                <a:solidFill>
                  <a:srgbClr val="CE9178"/>
                </a:solidFill>
                <a:latin typeface="Consolas" panose="020B0609020204030204" pitchFamily="49" charset="0"/>
              </a:rPr>
              <a:t>'</a:t>
            </a:r>
            <a:r>
              <a:rPr lang="en-US" altLang="ko-KR" sz="900" dirty="0">
                <a:solidFill>
                  <a:srgbClr val="D4D4D4"/>
                </a:solidFill>
                <a:latin typeface="Consolas" panose="020B0609020204030204" pitchFamily="49" charset="0"/>
              </a:rPr>
              <a:t>;</a:t>
            </a:r>
          </a:p>
          <a:p>
            <a:pPr lvl="1"/>
            <a:r>
              <a:rPr lang="en-US" altLang="ko-KR" sz="900" dirty="0" err="1">
                <a:solidFill>
                  <a:srgbClr val="9CDCFE"/>
                </a:solidFill>
                <a:latin typeface="Consolas" panose="020B0609020204030204" pitchFamily="49" charset="0"/>
              </a:rPr>
              <a:t>local_peer</a:t>
            </a:r>
            <a:r>
              <a:rPr lang="en-US" altLang="ko-KR" sz="900" dirty="0" err="1">
                <a:solidFill>
                  <a:srgbClr val="D4D4D4"/>
                </a:solidFill>
                <a:latin typeface="Consolas" panose="020B0609020204030204" pitchFamily="49" charset="0"/>
              </a:rPr>
              <a:t>.</a:t>
            </a:r>
            <a:r>
              <a:rPr lang="en-US" altLang="ko-KR" sz="900" b="1" dirty="0" err="1">
                <a:solidFill>
                  <a:srgbClr val="FF0000"/>
                </a:solidFill>
                <a:effectLst>
                  <a:outerShdw blurRad="38100" dist="38100" dir="2700000" algn="tl">
                    <a:srgbClr val="000000">
                      <a:alpha val="43137"/>
                    </a:srgbClr>
                  </a:outerShdw>
                </a:effectLst>
                <a:latin typeface="Consolas" panose="020B0609020204030204" pitchFamily="49" charset="0"/>
              </a:rPr>
              <a:t>setLocalDescription</a:t>
            </a:r>
            <a:r>
              <a:rPr lang="en-US" altLang="ko-KR" sz="900" b="1"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ko-KR" sz="900" b="1" dirty="0" err="1">
                <a:solidFill>
                  <a:srgbClr val="FF0000"/>
                </a:solidFill>
                <a:effectLst>
                  <a:outerShdw blurRad="38100" dist="38100" dir="2700000" algn="tl">
                    <a:srgbClr val="000000">
                      <a:alpha val="43137"/>
                    </a:srgbClr>
                  </a:outerShdw>
                </a:effectLst>
                <a:latin typeface="Consolas" panose="020B0609020204030204" pitchFamily="49" charset="0"/>
              </a:rPr>
              <a:t>desc</a:t>
            </a:r>
            <a:r>
              <a:rPr lang="en-US" altLang="ko-KR" sz="900" dirty="0">
                <a:solidFill>
                  <a:srgbClr val="D4D4D4"/>
                </a:solidFill>
                <a:latin typeface="Consolas" panose="020B0609020204030204" pitchFamily="49" charset="0"/>
              </a:rPr>
              <a:t>).</a:t>
            </a:r>
            <a:r>
              <a:rPr lang="en-US" altLang="ko-KR" sz="900" dirty="0">
                <a:solidFill>
                  <a:srgbClr val="DCDCAA"/>
                </a:solidFill>
                <a:latin typeface="Consolas" panose="020B0609020204030204" pitchFamily="49" charset="0"/>
              </a:rPr>
              <a:t>then</a:t>
            </a:r>
            <a:r>
              <a:rPr lang="en-US" altLang="ko-KR" sz="900" dirty="0">
                <a:solidFill>
                  <a:srgbClr val="D4D4D4"/>
                </a:solidFill>
                <a:latin typeface="Consolas" panose="020B0609020204030204" pitchFamily="49" charset="0"/>
              </a:rPr>
              <a:t>(</a:t>
            </a:r>
          </a:p>
          <a:p>
            <a:pPr lvl="1"/>
            <a:r>
              <a:rPr lang="en-US" altLang="ko-KR" sz="900" dirty="0" err="1">
                <a:solidFill>
                  <a:srgbClr val="9CDCFE"/>
                </a:solidFill>
                <a:latin typeface="Consolas" panose="020B0609020204030204" pitchFamily="49" charset="0"/>
              </a:rPr>
              <a:t>cbSetLocalDescriptionSuccess</a:t>
            </a:r>
            <a:r>
              <a:rPr lang="en-US" altLang="ko-KR" sz="900" dirty="0">
                <a:solidFill>
                  <a:srgbClr val="D4D4D4"/>
                </a:solidFill>
                <a:latin typeface="Consolas" panose="020B0609020204030204" pitchFamily="49" charset="0"/>
              </a:rPr>
              <a:t>,</a:t>
            </a:r>
          </a:p>
          <a:p>
            <a:pPr lvl="1"/>
            <a:r>
              <a:rPr lang="en-US" altLang="ko-KR" sz="900" dirty="0" err="1">
                <a:solidFill>
                  <a:srgbClr val="9CDCFE"/>
                </a:solidFill>
                <a:latin typeface="Consolas" panose="020B0609020204030204" pitchFamily="49" charset="0"/>
              </a:rPr>
              <a:t>cbSetLocalDescriptionError</a:t>
            </a:r>
            <a:endParaRPr lang="en-US" altLang="ko-KR" sz="900" dirty="0">
              <a:solidFill>
                <a:srgbClr val="D4D4D4"/>
              </a:solidFill>
              <a:latin typeface="Consolas" panose="020B0609020204030204" pitchFamily="49" charset="0"/>
            </a:endParaRPr>
          </a:p>
          <a:p>
            <a:pPr lvl="1"/>
            <a:r>
              <a:rPr lang="en-US" altLang="ko-KR" sz="900" dirty="0">
                <a:solidFill>
                  <a:srgbClr val="D4D4D4"/>
                </a:solidFill>
                <a:latin typeface="Consolas" panose="020B0609020204030204" pitchFamily="49" charset="0"/>
              </a:rPr>
              <a:t>);</a:t>
            </a:r>
          </a:p>
          <a:p>
            <a:r>
              <a:rPr lang="en-US" altLang="ko-KR" sz="900" dirty="0">
                <a:solidFill>
                  <a:srgbClr val="D4D4D4"/>
                </a:solidFill>
                <a:latin typeface="Consolas" panose="020B0609020204030204" pitchFamily="49" charset="0"/>
              </a:rPr>
              <a:t>}</a:t>
            </a:r>
          </a:p>
          <a:p>
            <a:r>
              <a:rPr lang="en-US" altLang="ko-KR" sz="900" dirty="0">
                <a:solidFill>
                  <a:srgbClr val="D4D4D4"/>
                </a:solidFill>
                <a:latin typeface="Consolas" panose="020B0609020204030204" pitchFamily="49" charset="0"/>
              </a:rPr>
              <a:t/>
            </a:r>
            <a:br>
              <a:rPr lang="en-US" altLang="ko-KR" sz="900" dirty="0">
                <a:solidFill>
                  <a:srgbClr val="D4D4D4"/>
                </a:solidFill>
                <a:latin typeface="Consolas" panose="020B0609020204030204" pitchFamily="49" charset="0"/>
              </a:rPr>
            </a:br>
            <a:r>
              <a:rPr lang="en-US" altLang="ko-KR" sz="900" dirty="0">
                <a:solidFill>
                  <a:srgbClr val="D4D4D4"/>
                </a:solidFill>
                <a:latin typeface="Consolas" panose="020B0609020204030204" pitchFamily="49" charset="0"/>
              </a:rPr>
              <a:t/>
            </a:r>
            <a:br>
              <a:rPr lang="en-US" altLang="ko-KR" sz="900" dirty="0">
                <a:solidFill>
                  <a:srgbClr val="D4D4D4"/>
                </a:solidFill>
                <a:latin typeface="Consolas" panose="020B0609020204030204" pitchFamily="49" charset="0"/>
              </a:rPr>
            </a:br>
            <a:endParaRPr lang="en-US" altLang="ko-KR" sz="900" b="0" dirty="0">
              <a:solidFill>
                <a:srgbClr val="D4D4D4"/>
              </a:solidFill>
              <a:effectLst/>
              <a:latin typeface="Consolas" panose="020B0609020204030204" pitchFamily="49" charset="0"/>
            </a:endParaRPr>
          </a:p>
        </p:txBody>
      </p:sp>
      <p:sp>
        <p:nvSpPr>
          <p:cNvPr id="7" name="제목 1"/>
          <p:cNvSpPr txBox="1">
            <a:spLocks/>
          </p:cNvSpPr>
          <p:nvPr/>
        </p:nvSpPr>
        <p:spPr>
          <a:xfrm>
            <a:off x="4834813" y="274638"/>
            <a:ext cx="3480318" cy="403386"/>
          </a:xfrm>
          <a:prstGeom prst="rect">
            <a:avLst/>
          </a:prstGeom>
        </p:spPr>
        <p:txBody>
          <a:bodyPr vert="horz" lIns="91440" tIns="45720" rIns="91440" bIns="45720" rtlCol="0" anchor="ctr">
            <a:normAutofit fontScale="52500" lnSpcReduction="20000"/>
          </a:bodyPr>
          <a:lstStyle>
            <a:lvl1pPr algn="ctr" defTabSz="914400" rtl="0" eaLnBrk="1" latinLnBrk="1" hangingPunct="1">
              <a:spcBef>
                <a:spcPct val="0"/>
              </a:spcBef>
              <a:buNone/>
              <a:defRPr sz="4400" kern="1200">
                <a:solidFill>
                  <a:schemeClr val="tx1"/>
                </a:solidFill>
                <a:latin typeface="나눔고딕" pitchFamily="50" charset="-127"/>
                <a:ea typeface="나눔고딕" pitchFamily="50" charset="-127"/>
                <a:cs typeface="+mj-cs"/>
              </a:defRPr>
            </a:lvl1pPr>
          </a:lstStyle>
          <a:p>
            <a:r>
              <a:rPr lang="en-US" altLang="ko-KR" dirty="0" err="1" smtClean="0"/>
              <a:t>Callee</a:t>
            </a:r>
            <a:endParaRPr lang="ko-KR" altLang="en-US" dirty="0"/>
          </a:p>
        </p:txBody>
      </p:sp>
      <p:sp>
        <p:nvSpPr>
          <p:cNvPr id="9" name="굽은 화살표 8"/>
          <p:cNvSpPr/>
          <p:nvPr/>
        </p:nvSpPr>
        <p:spPr>
          <a:xfrm>
            <a:off x="3184849" y="914400"/>
            <a:ext cx="1079240" cy="187856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굽은 화살표 9"/>
          <p:cNvSpPr/>
          <p:nvPr/>
        </p:nvSpPr>
        <p:spPr>
          <a:xfrm flipH="1">
            <a:off x="2848944" y="3483430"/>
            <a:ext cx="1791479" cy="8646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10414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RTCPeerConnection</a:t>
            </a:r>
            <a:endParaRPr lang="ko-KR" altLang="en-US"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sz="5100" b="1" dirty="0">
                <a:effectLst>
                  <a:outerShdw blurRad="38100" dist="38100" dir="2700000" algn="tl">
                    <a:srgbClr val="000000">
                      <a:alpha val="43137"/>
                    </a:srgbClr>
                  </a:outerShdw>
                </a:effectLst>
              </a:rPr>
              <a:t>Syntax</a:t>
            </a:r>
          </a:p>
          <a:p>
            <a:pPr marL="0" indent="0">
              <a:buNone/>
            </a:pPr>
            <a:endParaRPr lang="en-US" altLang="ko-KR" dirty="0" smtClean="0"/>
          </a:p>
          <a:p>
            <a:pPr marL="0" indent="0">
              <a:buNone/>
            </a:pPr>
            <a:r>
              <a:rPr lang="en-US" altLang="ko-KR" dirty="0" err="1" smtClean="0">
                <a:solidFill>
                  <a:srgbClr val="FF0000"/>
                </a:solidFill>
              </a:rPr>
              <a:t>var</a:t>
            </a:r>
            <a:r>
              <a:rPr lang="en-US" altLang="ko-KR" dirty="0" smtClean="0">
                <a:solidFill>
                  <a:srgbClr val="FF0000"/>
                </a:solidFill>
              </a:rPr>
              <a:t> pc </a:t>
            </a:r>
            <a:r>
              <a:rPr lang="en-US" altLang="ko-KR" dirty="0">
                <a:solidFill>
                  <a:srgbClr val="FF0000"/>
                </a:solidFill>
              </a:rPr>
              <a:t>= new </a:t>
            </a:r>
            <a:r>
              <a:rPr lang="en-US" altLang="ko-KR" dirty="0" err="1">
                <a:solidFill>
                  <a:srgbClr val="FF0000"/>
                </a:solidFill>
              </a:rPr>
              <a:t>RTCPeerConnection</a:t>
            </a:r>
            <a:r>
              <a:rPr lang="en-US" altLang="ko-KR" dirty="0">
                <a:solidFill>
                  <a:srgbClr val="FF0000"/>
                </a:solidFill>
              </a:rPr>
              <a:t>([configuration</a:t>
            </a:r>
            <a:r>
              <a:rPr lang="en-US" altLang="ko-KR" dirty="0" smtClean="0">
                <a:solidFill>
                  <a:srgbClr val="FF0000"/>
                </a:solidFill>
              </a:rPr>
              <a:t>]);</a:t>
            </a:r>
          </a:p>
          <a:p>
            <a:pPr marL="0" indent="0">
              <a:buNone/>
            </a:pPr>
            <a:endParaRPr lang="en-US" altLang="ko-KR" dirty="0"/>
          </a:p>
          <a:p>
            <a:pPr marL="0" indent="0">
              <a:buNone/>
            </a:pPr>
            <a:r>
              <a:rPr lang="en-US" altLang="ko-KR" sz="5100" b="1" dirty="0">
                <a:effectLst>
                  <a:outerShdw blurRad="38100" dist="38100" dir="2700000" algn="tl">
                    <a:srgbClr val="000000">
                      <a:alpha val="43137"/>
                    </a:srgbClr>
                  </a:outerShdw>
                </a:effectLst>
              </a:rPr>
              <a:t>Parameters</a:t>
            </a:r>
          </a:p>
          <a:p>
            <a:pPr marL="0" indent="0">
              <a:buNone/>
            </a:pPr>
            <a:endParaRPr lang="en-US" altLang="ko-KR" dirty="0"/>
          </a:p>
          <a:p>
            <a:pPr marL="0" indent="0">
              <a:buNone/>
            </a:pPr>
            <a:r>
              <a:rPr lang="en-US" altLang="ko-KR" dirty="0"/>
              <a:t>configuration Optional</a:t>
            </a:r>
          </a:p>
          <a:p>
            <a:pPr marL="0" indent="0">
              <a:buNone/>
            </a:pPr>
            <a:r>
              <a:rPr lang="en-US" altLang="ko-KR" dirty="0"/>
              <a:t>An </a:t>
            </a:r>
            <a:r>
              <a:rPr lang="en-US" altLang="ko-KR" dirty="0" err="1">
                <a:solidFill>
                  <a:srgbClr val="FF0000"/>
                </a:solidFill>
              </a:rPr>
              <a:t>RTCConfiguration</a:t>
            </a:r>
            <a:r>
              <a:rPr lang="en-US" altLang="ko-KR" dirty="0">
                <a:solidFill>
                  <a:srgbClr val="FF0000"/>
                </a:solidFill>
              </a:rPr>
              <a:t> </a:t>
            </a:r>
            <a:r>
              <a:rPr lang="en-US" altLang="ko-KR" dirty="0"/>
              <a:t>dictionary providing options to configure the new connection.</a:t>
            </a:r>
            <a:endParaRPr lang="en-US" altLang="ko-KR" dirty="0" smtClean="0"/>
          </a:p>
          <a:p>
            <a:pPr marL="0" indent="0">
              <a:buNone/>
            </a:pPr>
            <a:endParaRPr lang="en-US" altLang="ko-KR" dirty="0"/>
          </a:p>
          <a:p>
            <a:pPr marL="0" indent="0">
              <a:buNone/>
            </a:pPr>
            <a:r>
              <a:rPr lang="en-US" altLang="ko-KR" sz="5100" b="1" dirty="0">
                <a:effectLst>
                  <a:outerShdw blurRad="38100" dist="38100" dir="2700000" algn="tl">
                    <a:srgbClr val="000000">
                      <a:alpha val="43137"/>
                    </a:srgbClr>
                  </a:outerShdw>
                </a:effectLst>
              </a:rPr>
              <a:t>Return value</a:t>
            </a:r>
          </a:p>
          <a:p>
            <a:pPr marL="0" indent="0">
              <a:buNone/>
            </a:pPr>
            <a:endParaRPr lang="en-US" altLang="ko-KR" dirty="0"/>
          </a:p>
          <a:p>
            <a:pPr marL="0" indent="0">
              <a:buNone/>
            </a:pPr>
            <a:r>
              <a:rPr lang="en-US" altLang="ko-KR" dirty="0"/>
              <a:t>A newly-created </a:t>
            </a:r>
            <a:r>
              <a:rPr lang="en-US" altLang="ko-KR" dirty="0" err="1">
                <a:solidFill>
                  <a:srgbClr val="FF0000"/>
                </a:solidFill>
              </a:rPr>
              <a:t>RTCPeerConnection</a:t>
            </a:r>
            <a:r>
              <a:rPr lang="en-US" altLang="ko-KR" dirty="0">
                <a:solidFill>
                  <a:srgbClr val="FF0000"/>
                </a:solidFill>
              </a:rPr>
              <a:t> object</a:t>
            </a:r>
            <a:r>
              <a:rPr lang="en-US" altLang="ko-KR" dirty="0"/>
              <a:t>, configured as described by configuration, if specified; otherwise, configured to appropriate basic defaults</a:t>
            </a:r>
            <a:r>
              <a:rPr lang="en-US" altLang="ko-KR" dirty="0" smtClean="0"/>
              <a:t>.</a:t>
            </a:r>
          </a:p>
          <a:p>
            <a:pPr marL="0" indent="0">
              <a:buNone/>
            </a:pPr>
            <a:endParaRPr lang="en-US" altLang="ko-KR" dirty="0"/>
          </a:p>
          <a:p>
            <a:pPr marL="0" indent="0">
              <a:buNone/>
            </a:pPr>
            <a:r>
              <a:rPr lang="ko-KR" altLang="en-US" dirty="0" smtClean="0"/>
              <a:t>많은 </a:t>
            </a:r>
            <a:r>
              <a:rPr lang="en-US" altLang="ko-KR" dirty="0" smtClean="0"/>
              <a:t>property </a:t>
            </a:r>
            <a:r>
              <a:rPr lang="ko-KR" altLang="en-US" dirty="0" smtClean="0"/>
              <a:t>와 </a:t>
            </a:r>
            <a:r>
              <a:rPr lang="en-US" altLang="ko-KR" dirty="0" smtClean="0"/>
              <a:t>event, method </a:t>
            </a:r>
            <a:r>
              <a:rPr lang="ko-KR" altLang="en-US" dirty="0" smtClean="0"/>
              <a:t>를 가지고 있다</a:t>
            </a:r>
            <a:r>
              <a:rPr lang="en-US" altLang="ko-KR" dirty="0" smtClean="0"/>
              <a:t>. </a:t>
            </a:r>
          </a:p>
          <a:p>
            <a:pPr marL="0" indent="0">
              <a:buNone/>
            </a:pPr>
            <a:endParaRPr lang="en-US" altLang="ko-KR" dirty="0"/>
          </a:p>
          <a:p>
            <a:pPr marL="0" indent="0">
              <a:buNone/>
            </a:pPr>
            <a:r>
              <a:rPr lang="ko-KR" altLang="en-US" dirty="0" smtClean="0"/>
              <a:t>참조</a:t>
            </a:r>
            <a:endParaRPr lang="en-US" altLang="ko-KR" dirty="0" smtClean="0"/>
          </a:p>
          <a:p>
            <a:pPr marL="0" indent="0">
              <a:buNone/>
            </a:pPr>
            <a:r>
              <a:rPr lang="en-US" altLang="ko-KR" dirty="0">
                <a:hlinkClick r:id="rId2"/>
              </a:rPr>
              <a:t>https://www.w3.org/TR/webrtc/#</a:t>
            </a:r>
            <a:r>
              <a:rPr lang="en-US" altLang="ko-KR" dirty="0" smtClean="0">
                <a:hlinkClick r:id="rId2"/>
              </a:rPr>
              <a:t>rtcpeerconnection-interface</a:t>
            </a:r>
            <a:endParaRPr lang="en-US" altLang="ko-KR" dirty="0" smtClean="0"/>
          </a:p>
          <a:p>
            <a:pPr marL="0" indent="0">
              <a:buNone/>
            </a:pPr>
            <a:r>
              <a:rPr lang="en-US" altLang="ko-KR" dirty="0">
                <a:hlinkClick r:id="rId3"/>
              </a:rPr>
              <a:t>https://</a:t>
            </a:r>
            <a:r>
              <a:rPr lang="en-US" altLang="ko-KR" dirty="0" smtClean="0">
                <a:hlinkClick r:id="rId3"/>
              </a:rPr>
              <a:t>developer.Mozilla.org/en-US/docs/Web/API/RTCPeerConnection</a:t>
            </a:r>
            <a:endParaRPr lang="en-US" altLang="ko-KR" dirty="0" smtClean="0"/>
          </a:p>
        </p:txBody>
      </p:sp>
    </p:spTree>
    <p:extLst>
      <p:ext uri="{BB962C8B-B14F-4D97-AF65-F5344CB8AC3E}">
        <p14:creationId xmlns:p14="http://schemas.microsoft.com/office/powerpoint/2010/main" val="59776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en-US" altLang="ko-KR" sz="800" spc="-30" dirty="0" smtClean="0">
                <a:solidFill>
                  <a:schemeClr val="tx1">
                    <a:lumMod val="95000"/>
                    <a:lumOff val="5000"/>
                  </a:schemeClr>
                </a:solidFill>
                <a:latin typeface="나눔고딕" pitchFamily="50" charset="-127"/>
                <a:ea typeface="나눔고딕" pitchFamily="50" charset="-127"/>
              </a:rPr>
              <a:t>1.1 </a:t>
            </a:r>
            <a:r>
              <a:rPr lang="ko-KR" altLang="en-US" sz="800" spc="-30" dirty="0" smtClean="0">
                <a:solidFill>
                  <a:schemeClr val="tx1">
                    <a:lumMod val="95000"/>
                    <a:lumOff val="5000"/>
                  </a:schemeClr>
                </a:solidFill>
                <a:latin typeface="나눔고딕" pitchFamily="50" charset="-127"/>
                <a:ea typeface="나눔고딕" pitchFamily="50" charset="-127"/>
              </a:rPr>
              <a:t>강의소개</a:t>
            </a:r>
            <a:endParaRPr lang="en-US" altLang="ko-KR" sz="800" spc="-30" dirty="0">
              <a:solidFill>
                <a:schemeClr val="tx1">
                  <a:lumMod val="95000"/>
                  <a:lumOff val="5000"/>
                </a:schemeClr>
              </a:solidFill>
              <a:latin typeface="나눔고딕" pitchFamily="50" charset="-127"/>
              <a:ea typeface="나눔고딕" pitchFamily="50" charset="-127"/>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ko-KR" altLang="en-US" sz="4000" b="1" spc="-150" dirty="0" smtClean="0">
                <a:solidFill>
                  <a:schemeClr val="accent4">
                    <a:lumMod val="50000"/>
                  </a:schemeClr>
                </a:solidFill>
                <a:latin typeface="나눔고딕" pitchFamily="50" charset="-127"/>
                <a:ea typeface="나눔고딕" pitchFamily="50" charset="-127"/>
              </a:rPr>
              <a:t>강의소개</a:t>
            </a:r>
            <a:endParaRPr lang="ko-KR" altLang="en-US" sz="4000" b="1" spc="-150" dirty="0">
              <a:solidFill>
                <a:schemeClr val="accent4">
                  <a:lumMod val="50000"/>
                </a:schemeClr>
              </a:solidFill>
              <a:latin typeface="나눔고딕" pitchFamily="50" charset="-127"/>
              <a:ea typeface="나눔고딕" pitchFamily="50" charset="-127"/>
            </a:endParaRPr>
          </a:p>
        </p:txBody>
      </p:sp>
      <p:sp>
        <p:nvSpPr>
          <p:cNvPr id="9" name="TextBox 8"/>
          <p:cNvSpPr txBox="1"/>
          <p:nvPr/>
        </p:nvSpPr>
        <p:spPr>
          <a:xfrm>
            <a:off x="7277411" y="195231"/>
            <a:ext cx="1584176" cy="215444"/>
          </a:xfrm>
          <a:prstGeom prst="rect">
            <a:avLst/>
          </a:prstGeom>
          <a:noFill/>
        </p:spPr>
        <p:txBody>
          <a:bodyPr wrap="square" rtlCol="0">
            <a:spAutoFit/>
          </a:bodyPr>
          <a:lstStyle/>
          <a:p>
            <a:pPr algn="r"/>
            <a:fld id="{DBA1376A-1BCE-4C3B-85BD-05D751D6B156}" type="slidenum">
              <a:rPr lang="en-US" altLang="ko-KR" sz="800" spc="-30" smtClean="0">
                <a:solidFill>
                  <a:schemeClr val="tx1">
                    <a:lumMod val="95000"/>
                    <a:lumOff val="5000"/>
                  </a:schemeClr>
                </a:solidFill>
                <a:latin typeface="나눔고딕" pitchFamily="50" charset="-127"/>
                <a:ea typeface="나눔고딕" pitchFamily="50" charset="-127"/>
              </a:rPr>
              <a:pPr algn="r"/>
              <a:t>3</a:t>
            </a:fld>
            <a:r>
              <a:rPr lang="en-US" altLang="ko-KR" sz="800" spc="-30" dirty="0" smtClean="0">
                <a:solidFill>
                  <a:schemeClr val="tx1">
                    <a:lumMod val="95000"/>
                    <a:lumOff val="5000"/>
                  </a:schemeClr>
                </a:solidFill>
                <a:latin typeface="나눔고딕" pitchFamily="50" charset="-127"/>
                <a:ea typeface="나눔고딕" pitchFamily="50" charset="-127"/>
              </a:rPr>
              <a:t> / 14</a:t>
            </a:r>
            <a:endParaRPr lang="en-US" altLang="ko-KR" sz="800" spc="-30" dirty="0">
              <a:solidFill>
                <a:schemeClr val="tx1">
                  <a:lumMod val="95000"/>
                  <a:lumOff val="5000"/>
                </a:schemeClr>
              </a:solidFill>
              <a:latin typeface="나눔고딕" pitchFamily="50" charset="-127"/>
              <a:ea typeface="나눔고딕" pitchFamily="50" charset="-127"/>
            </a:endParaRPr>
          </a:p>
        </p:txBody>
      </p:sp>
      <p:pic>
        <p:nvPicPr>
          <p:cNvPr id="4" name="내용 개체 틀 3"/>
          <p:cNvPicPr>
            <a:picLocks noGrp="1" noChangeAspect="1"/>
          </p:cNvPicPr>
          <p:nvPr>
            <p:ph idx="1"/>
          </p:nvPr>
        </p:nvPicPr>
        <p:blipFill>
          <a:blip r:embed="rId3"/>
          <a:stretch>
            <a:fillRect/>
          </a:stretch>
        </p:blipFill>
        <p:spPr>
          <a:xfrm>
            <a:off x="457200" y="1997317"/>
            <a:ext cx="8229600" cy="3731728"/>
          </a:xfrm>
          <a:prstGeom prst="rect">
            <a:avLst/>
          </a:prstGeom>
        </p:spPr>
      </p:pic>
    </p:spTree>
    <p:extLst>
      <p:ext uri="{BB962C8B-B14F-4D97-AF65-F5344CB8AC3E}">
        <p14:creationId xmlns:p14="http://schemas.microsoft.com/office/powerpoint/2010/main" val="343006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RTCConfiguration</a:t>
            </a:r>
            <a:r>
              <a:rPr lang="en-US" altLang="ko-KR" dirty="0"/>
              <a:t> </a:t>
            </a:r>
            <a:r>
              <a:rPr lang="en-US" altLang="ko-KR" dirty="0" smtClean="0"/>
              <a:t>dictionary</a:t>
            </a:r>
            <a:endParaRPr lang="ko-KR" altLang="en-US" dirty="0"/>
          </a:p>
        </p:txBody>
      </p:sp>
      <p:sp>
        <p:nvSpPr>
          <p:cNvPr id="3" name="내용 개체 틀 2"/>
          <p:cNvSpPr>
            <a:spLocks noGrp="1"/>
          </p:cNvSpPr>
          <p:nvPr>
            <p:ph idx="1"/>
          </p:nvPr>
        </p:nvSpPr>
        <p:spPr/>
        <p:txBody>
          <a:bodyPr>
            <a:normAutofit fontScale="25000" lnSpcReduction="20000"/>
          </a:bodyPr>
          <a:lstStyle/>
          <a:p>
            <a:pPr marL="0" indent="0">
              <a:buNone/>
            </a:pPr>
            <a:endParaRPr lang="en-US" altLang="ko-KR" dirty="0"/>
          </a:p>
          <a:p>
            <a:pPr marL="0" indent="0">
              <a:buNone/>
            </a:pPr>
            <a:r>
              <a:rPr lang="en-US" altLang="ko-KR" dirty="0" err="1"/>
              <a:t>bundlePolicy</a:t>
            </a:r>
            <a:r>
              <a:rPr lang="en-US" altLang="ko-KR" dirty="0"/>
              <a:t> Optional</a:t>
            </a:r>
          </a:p>
          <a:p>
            <a:pPr marL="0" indent="0">
              <a:buNone/>
            </a:pPr>
            <a:r>
              <a:rPr lang="en-US" altLang="ko-KR" dirty="0"/>
              <a:t>Specifies how to handle negotiation of candidates when the remote peer is not compatible with the SDP BUNDLE standard. This must be one of the values from the </a:t>
            </a:r>
            <a:r>
              <a:rPr lang="en-US" altLang="ko-KR" dirty="0" err="1"/>
              <a:t>enum</a:t>
            </a:r>
            <a:r>
              <a:rPr lang="en-US" altLang="ko-KR" dirty="0"/>
              <a:t> </a:t>
            </a:r>
            <a:r>
              <a:rPr lang="en-US" altLang="ko-KR" dirty="0" err="1"/>
              <a:t>RTCBundlePolicy</a:t>
            </a:r>
            <a:r>
              <a:rPr lang="en-US" altLang="ko-KR" dirty="0"/>
              <a:t>. If this value isn't included in the dictionary, "balanced" is assumed.</a:t>
            </a:r>
          </a:p>
          <a:p>
            <a:pPr marL="0" indent="0">
              <a:buNone/>
            </a:pPr>
            <a:endParaRPr lang="en-US" altLang="ko-KR" dirty="0" smtClean="0"/>
          </a:p>
          <a:p>
            <a:pPr marL="0" indent="0">
              <a:buNone/>
            </a:pPr>
            <a:r>
              <a:rPr lang="en-US" altLang="ko-KR" dirty="0" smtClean="0"/>
              <a:t>certificates </a:t>
            </a:r>
            <a:r>
              <a:rPr lang="en-US" altLang="ko-KR" dirty="0"/>
              <a:t>Optional</a:t>
            </a:r>
          </a:p>
          <a:p>
            <a:pPr marL="0" indent="0">
              <a:buNone/>
            </a:pPr>
            <a:r>
              <a:rPr lang="en-US" altLang="ko-KR" dirty="0"/>
              <a:t>An Array of objects of type </a:t>
            </a:r>
            <a:r>
              <a:rPr lang="en-US" altLang="ko-KR" dirty="0" err="1"/>
              <a:t>RTCCertificate</a:t>
            </a:r>
            <a:r>
              <a:rPr lang="en-US" altLang="ko-KR" dirty="0"/>
              <a:t> which are used by the connection for authentication. If this property isn't specified, a set of certificates is generated automatically for each </a:t>
            </a:r>
            <a:r>
              <a:rPr lang="en-US" altLang="ko-KR" dirty="0" err="1"/>
              <a:t>RTCPeerConnection</a:t>
            </a:r>
            <a:r>
              <a:rPr lang="en-US" altLang="ko-KR" dirty="0"/>
              <a:t> instance. Although only one certificate is used by a given connection, providing certificates for multiple algorithms may improve the odds of successfully connecting in some circumstances. See Using certificates below for additional information.</a:t>
            </a:r>
          </a:p>
          <a:p>
            <a:pPr marL="0" indent="0">
              <a:buNone/>
            </a:pPr>
            <a:r>
              <a:rPr lang="en-US" altLang="ko-KR" dirty="0"/>
              <a:t>This configuration option cannot be changed after it is first specified; once the certificates have been set, this property is ignored in future calls to </a:t>
            </a:r>
            <a:r>
              <a:rPr lang="en-US" altLang="ko-KR" dirty="0" err="1"/>
              <a:t>RTCPeerConnection.setConfiguration</a:t>
            </a:r>
            <a:r>
              <a:rPr lang="en-US" altLang="ko-KR" dirty="0"/>
              <a:t>().</a:t>
            </a:r>
          </a:p>
          <a:p>
            <a:pPr marL="0" indent="0">
              <a:buNone/>
            </a:pPr>
            <a:endParaRPr lang="en-US" altLang="ko-KR" dirty="0" smtClean="0"/>
          </a:p>
          <a:p>
            <a:pPr marL="0" indent="0">
              <a:buNone/>
            </a:pPr>
            <a:r>
              <a:rPr lang="en-US" altLang="ko-KR" dirty="0" err="1" smtClean="0"/>
              <a:t>iceCandidatePoolSize</a:t>
            </a:r>
            <a:r>
              <a:rPr lang="en-US" altLang="ko-KR" dirty="0" smtClean="0"/>
              <a:t> </a:t>
            </a:r>
            <a:r>
              <a:rPr lang="en-US" altLang="ko-KR" dirty="0"/>
              <a:t>Optional</a:t>
            </a:r>
          </a:p>
          <a:p>
            <a:pPr marL="0" indent="0">
              <a:buNone/>
            </a:pPr>
            <a:r>
              <a:rPr lang="en-US" altLang="ko-KR" dirty="0"/>
              <a:t>An unsigned 16-bit integer value which specifies the size of the </a:t>
            </a:r>
            <a:r>
              <a:rPr lang="en-US" altLang="ko-KR" dirty="0" err="1"/>
              <a:t>prefetched</a:t>
            </a:r>
            <a:r>
              <a:rPr lang="en-US" altLang="ko-KR" dirty="0"/>
              <a:t> ICE candidate pool. The default value is 0 (meaning no candidate prefetching will occur). You may find in some cases that connections can be established more quickly by allowing the ICE agent to start fetching ICE candidates before you start trying to connect, so that they're already available for inspection when </a:t>
            </a:r>
            <a:r>
              <a:rPr lang="en-US" altLang="ko-KR" dirty="0" err="1"/>
              <a:t>RTCPeerConnection.setLocalDescription</a:t>
            </a:r>
            <a:r>
              <a:rPr lang="en-US" altLang="ko-KR" dirty="0"/>
              <a:t>() is called.</a:t>
            </a:r>
          </a:p>
          <a:p>
            <a:pPr marL="0" indent="0">
              <a:buNone/>
            </a:pPr>
            <a:r>
              <a:rPr lang="en-US" altLang="ko-KR" dirty="0"/>
              <a:t>Changing the size of the ICE candidate pool may trigger the beginning of ICE gathering.</a:t>
            </a:r>
          </a:p>
          <a:p>
            <a:pPr marL="0" indent="0">
              <a:buNone/>
            </a:pPr>
            <a:endParaRPr lang="en-US" altLang="ko-KR" dirty="0" smtClean="0"/>
          </a:p>
          <a:p>
            <a:pPr marL="0" indent="0">
              <a:buNone/>
            </a:pPr>
            <a:r>
              <a:rPr lang="en-US" altLang="ko-KR" b="1" dirty="0" err="1" smtClean="0">
                <a:solidFill>
                  <a:srgbClr val="FF0000"/>
                </a:solidFill>
                <a:effectLst>
                  <a:outerShdw blurRad="38100" dist="38100" dir="2700000" algn="tl">
                    <a:srgbClr val="000000">
                      <a:alpha val="43137"/>
                    </a:srgbClr>
                  </a:outerShdw>
                </a:effectLst>
              </a:rPr>
              <a:t>iceServers</a:t>
            </a:r>
            <a:r>
              <a:rPr lang="en-US" altLang="ko-KR" b="1" dirty="0" smtClean="0">
                <a:solidFill>
                  <a:srgbClr val="FF0000"/>
                </a:solidFill>
                <a:effectLst>
                  <a:outerShdw blurRad="38100" dist="38100" dir="2700000" algn="tl">
                    <a:srgbClr val="000000">
                      <a:alpha val="43137"/>
                    </a:srgbClr>
                  </a:outerShdw>
                </a:effectLst>
              </a:rPr>
              <a:t> </a:t>
            </a:r>
            <a:r>
              <a:rPr lang="en-US" altLang="ko-KR" b="1" dirty="0">
                <a:solidFill>
                  <a:srgbClr val="FF0000"/>
                </a:solidFill>
                <a:effectLst>
                  <a:outerShdw blurRad="38100" dist="38100" dir="2700000" algn="tl">
                    <a:srgbClr val="000000">
                      <a:alpha val="43137"/>
                    </a:srgbClr>
                  </a:outerShdw>
                </a:effectLst>
              </a:rPr>
              <a:t>Optional</a:t>
            </a:r>
          </a:p>
          <a:p>
            <a:pPr marL="0" indent="0">
              <a:buNone/>
            </a:pPr>
            <a:r>
              <a:rPr lang="en-US" altLang="ko-KR" dirty="0"/>
              <a:t>An array of </a:t>
            </a:r>
            <a:r>
              <a:rPr lang="en-US" altLang="ko-KR" dirty="0" err="1"/>
              <a:t>RTCIceServer</a:t>
            </a:r>
            <a:r>
              <a:rPr lang="en-US" altLang="ko-KR" dirty="0"/>
              <a:t> objects, each describing one server which may be used by the ICE agent; these are typically STUN and/or TURN servers. If this isn't specified, the ICE agent may choose to use its own ICE servers; otherwise, the connection attempt will be made with no STUN or TURN server available, which limits the connection to local peers.</a:t>
            </a:r>
          </a:p>
          <a:p>
            <a:pPr marL="0" indent="0">
              <a:buNone/>
            </a:pPr>
            <a:endParaRPr lang="en-US" altLang="ko-KR" dirty="0" smtClean="0"/>
          </a:p>
          <a:p>
            <a:pPr marL="0" indent="0">
              <a:buNone/>
            </a:pPr>
            <a:r>
              <a:rPr lang="en-US" altLang="ko-KR" b="1" dirty="0" err="1" smtClean="0">
                <a:solidFill>
                  <a:srgbClr val="FF0000"/>
                </a:solidFill>
                <a:effectLst>
                  <a:outerShdw blurRad="38100" dist="38100" dir="2700000" algn="tl">
                    <a:srgbClr val="000000">
                      <a:alpha val="43137"/>
                    </a:srgbClr>
                  </a:outerShdw>
                </a:effectLst>
              </a:rPr>
              <a:t>iceTransportPolicy</a:t>
            </a:r>
            <a:r>
              <a:rPr lang="en-US" altLang="ko-KR" b="1" dirty="0" smtClean="0">
                <a:solidFill>
                  <a:srgbClr val="FF0000"/>
                </a:solidFill>
                <a:effectLst>
                  <a:outerShdw blurRad="38100" dist="38100" dir="2700000" algn="tl">
                    <a:srgbClr val="000000">
                      <a:alpha val="43137"/>
                    </a:srgbClr>
                  </a:outerShdw>
                </a:effectLst>
              </a:rPr>
              <a:t> </a:t>
            </a:r>
            <a:r>
              <a:rPr lang="en-US" altLang="ko-KR" b="1" dirty="0">
                <a:solidFill>
                  <a:srgbClr val="FF0000"/>
                </a:solidFill>
                <a:effectLst>
                  <a:outerShdw blurRad="38100" dist="38100" dir="2700000" algn="tl">
                    <a:srgbClr val="000000">
                      <a:alpha val="43137"/>
                    </a:srgbClr>
                  </a:outerShdw>
                </a:effectLst>
              </a:rPr>
              <a:t>Optional</a:t>
            </a:r>
          </a:p>
          <a:p>
            <a:pPr marL="0" indent="0">
              <a:buNone/>
            </a:pPr>
            <a:r>
              <a:rPr lang="en-US" altLang="ko-KR" dirty="0"/>
              <a:t>The current ICE transport policy; this must be one of the values from the </a:t>
            </a:r>
            <a:r>
              <a:rPr lang="en-US" altLang="ko-KR" dirty="0" err="1"/>
              <a:t>RTCIceTransportPolicy</a:t>
            </a:r>
            <a:r>
              <a:rPr lang="en-US" altLang="ko-KR" dirty="0"/>
              <a:t> </a:t>
            </a:r>
            <a:r>
              <a:rPr lang="en-US" altLang="ko-KR" dirty="0" err="1"/>
              <a:t>enum</a:t>
            </a:r>
            <a:r>
              <a:rPr lang="en-US" altLang="ko-KR" dirty="0"/>
              <a:t>. If this isn't specified, "all" is assumed.</a:t>
            </a:r>
          </a:p>
          <a:p>
            <a:pPr marL="0" indent="0">
              <a:buNone/>
            </a:pPr>
            <a:endParaRPr lang="en-US" altLang="ko-KR" dirty="0" smtClean="0"/>
          </a:p>
          <a:p>
            <a:pPr marL="0" indent="0">
              <a:buNone/>
            </a:pPr>
            <a:r>
              <a:rPr lang="en-US" altLang="ko-KR" dirty="0" err="1" smtClean="0"/>
              <a:t>peerIdentity</a:t>
            </a:r>
            <a:r>
              <a:rPr lang="en-US" altLang="ko-KR" dirty="0" smtClean="0"/>
              <a:t> </a:t>
            </a:r>
            <a:r>
              <a:rPr lang="en-US" altLang="ko-KR" dirty="0"/>
              <a:t>Optional</a:t>
            </a:r>
          </a:p>
          <a:p>
            <a:pPr marL="0" indent="0">
              <a:buNone/>
            </a:pPr>
            <a:r>
              <a:rPr lang="en-US" altLang="ko-KR" dirty="0"/>
              <a:t>A </a:t>
            </a:r>
            <a:r>
              <a:rPr lang="en-US" altLang="ko-KR" dirty="0" err="1"/>
              <a:t>DOMString</a:t>
            </a:r>
            <a:r>
              <a:rPr lang="en-US" altLang="ko-KR" dirty="0"/>
              <a:t> which specifies the target peer identity for the </a:t>
            </a:r>
            <a:r>
              <a:rPr lang="en-US" altLang="ko-KR" dirty="0" err="1"/>
              <a:t>RTCPeerConnection</a:t>
            </a:r>
            <a:r>
              <a:rPr lang="en-US" altLang="ko-KR" dirty="0"/>
              <a:t>. If this value is set (it defaults to null), the </a:t>
            </a:r>
            <a:r>
              <a:rPr lang="en-US" altLang="ko-KR" dirty="0" err="1"/>
              <a:t>RTCPeerConnection</a:t>
            </a:r>
            <a:r>
              <a:rPr lang="en-US" altLang="ko-KR" dirty="0"/>
              <a:t> will not connect to a remote peer unless it can successfully authenticate with the given name.</a:t>
            </a:r>
          </a:p>
          <a:p>
            <a:pPr marL="0" indent="0">
              <a:buNone/>
            </a:pPr>
            <a:endParaRPr lang="en-US" altLang="ko-KR" dirty="0" smtClean="0"/>
          </a:p>
          <a:p>
            <a:pPr marL="0" indent="0">
              <a:buNone/>
            </a:pPr>
            <a:r>
              <a:rPr lang="en-US" altLang="ko-KR" dirty="0" err="1" smtClean="0"/>
              <a:t>rtcpMuxPolicy</a:t>
            </a:r>
            <a:r>
              <a:rPr lang="en-US" altLang="ko-KR" dirty="0" smtClean="0"/>
              <a:t> </a:t>
            </a:r>
            <a:r>
              <a:rPr lang="en-US" altLang="ko-KR" dirty="0"/>
              <a:t>Optional</a:t>
            </a:r>
          </a:p>
          <a:p>
            <a:pPr marL="0" indent="0">
              <a:buNone/>
            </a:pPr>
            <a:r>
              <a:rPr lang="en-US" altLang="ko-KR" dirty="0"/>
              <a:t>The RTCP mux policy to use when gathering ICE candidates, in order to support non-multiplexed RTCP. The value must be one of those from the </a:t>
            </a:r>
            <a:r>
              <a:rPr lang="en-US" altLang="ko-KR" dirty="0" err="1"/>
              <a:t>RTCRtcpMuxPolicy</a:t>
            </a:r>
            <a:r>
              <a:rPr lang="en-US" altLang="ko-KR" dirty="0"/>
              <a:t> </a:t>
            </a:r>
            <a:r>
              <a:rPr lang="en-US" altLang="ko-KR" dirty="0" err="1"/>
              <a:t>enum</a:t>
            </a:r>
            <a:r>
              <a:rPr lang="en-US" altLang="ko-KR" dirty="0"/>
              <a:t>. The default is "require"</a:t>
            </a:r>
            <a:endParaRPr lang="ko-KR" altLang="en-US" dirty="0"/>
          </a:p>
        </p:txBody>
      </p:sp>
    </p:spTree>
    <p:extLst>
      <p:ext uri="{BB962C8B-B14F-4D97-AF65-F5344CB8AC3E}">
        <p14:creationId xmlns:p14="http://schemas.microsoft.com/office/powerpoint/2010/main" val="2348152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onicecandidate</a:t>
            </a:r>
            <a:r>
              <a:rPr lang="en-US" altLang="ko-KR" dirty="0" smtClean="0"/>
              <a:t> event</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400" dirty="0" smtClean="0"/>
              <a:t>The </a:t>
            </a:r>
            <a:r>
              <a:rPr lang="en-US" altLang="ko-KR" sz="2400" dirty="0" err="1"/>
              <a:t>RTCPeerConnection.onicecandidate</a:t>
            </a:r>
            <a:r>
              <a:rPr lang="en-US" altLang="ko-KR" sz="2400" dirty="0"/>
              <a:t> property is an </a:t>
            </a:r>
            <a:r>
              <a:rPr lang="en-US" altLang="ko-KR" sz="2400" dirty="0" err="1"/>
              <a:t>EventHandler</a:t>
            </a:r>
            <a:r>
              <a:rPr lang="en-US" altLang="ko-KR" sz="2400" dirty="0"/>
              <a:t> which specifies a function to be called when the </a:t>
            </a:r>
            <a:r>
              <a:rPr lang="en-US" altLang="ko-KR" sz="2400" dirty="0" err="1"/>
              <a:t>icecandidate</a:t>
            </a:r>
            <a:r>
              <a:rPr lang="en-US" altLang="ko-KR" sz="2400" dirty="0"/>
              <a:t> event occurs on an </a:t>
            </a:r>
            <a:r>
              <a:rPr lang="en-US" altLang="ko-KR" sz="2400" dirty="0" err="1"/>
              <a:t>RTCPeerConnection</a:t>
            </a:r>
            <a:r>
              <a:rPr lang="en-US" altLang="ko-KR" sz="2400" dirty="0"/>
              <a:t> instance. </a:t>
            </a:r>
            <a:endParaRPr lang="en-US" altLang="ko-KR" sz="2400" dirty="0" smtClean="0"/>
          </a:p>
          <a:p>
            <a:pPr marL="0" indent="0">
              <a:buNone/>
            </a:pPr>
            <a:endParaRPr lang="en-US" altLang="ko-KR" sz="2400" dirty="0"/>
          </a:p>
          <a:p>
            <a:pPr marL="0" indent="0">
              <a:buNone/>
            </a:pPr>
            <a:r>
              <a:rPr lang="en-US" altLang="ko-KR" sz="2400" dirty="0" smtClean="0"/>
              <a:t>This </a:t>
            </a:r>
            <a:r>
              <a:rPr lang="en-US" altLang="ko-KR" sz="2400" dirty="0"/>
              <a:t>happens whenever the local ICE agent needs to deliver a message to the other peer through the signaling server.</a:t>
            </a:r>
            <a:endParaRPr lang="ko-KR" altLang="en-US" sz="2400" dirty="0"/>
          </a:p>
        </p:txBody>
      </p:sp>
    </p:spTree>
    <p:extLst>
      <p:ext uri="{BB962C8B-B14F-4D97-AF65-F5344CB8AC3E}">
        <p14:creationId xmlns:p14="http://schemas.microsoft.com/office/powerpoint/2010/main" val="1320880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a:t>
            </a:r>
            <a:r>
              <a:rPr lang="en-US" altLang="ko-KR" dirty="0" err="1" smtClean="0"/>
              <a:t>ntrack</a:t>
            </a:r>
            <a:r>
              <a:rPr lang="en-US" altLang="ko-KR" dirty="0" smtClean="0"/>
              <a:t> event</a:t>
            </a:r>
            <a:endParaRPr lang="ko-KR" altLang="en-US" dirty="0"/>
          </a:p>
        </p:txBody>
      </p:sp>
      <p:sp>
        <p:nvSpPr>
          <p:cNvPr id="3" name="내용 개체 틀 2"/>
          <p:cNvSpPr>
            <a:spLocks noGrp="1"/>
          </p:cNvSpPr>
          <p:nvPr>
            <p:ph idx="1"/>
          </p:nvPr>
        </p:nvSpPr>
        <p:spPr/>
        <p:txBody>
          <a:bodyPr>
            <a:noAutofit/>
          </a:bodyPr>
          <a:lstStyle/>
          <a:p>
            <a:pPr marL="0" indent="0">
              <a:buNone/>
            </a:pPr>
            <a:endParaRPr lang="en-US" altLang="ko-KR" sz="2000" dirty="0"/>
          </a:p>
          <a:p>
            <a:pPr marL="0" indent="0">
              <a:buNone/>
            </a:pPr>
            <a:r>
              <a:rPr lang="en-US" altLang="ko-KR" sz="2000" dirty="0"/>
              <a:t>The </a:t>
            </a:r>
            <a:r>
              <a:rPr lang="en-US" altLang="ko-KR" sz="2000" dirty="0" err="1"/>
              <a:t>RTCPeerConnection.ontrack</a:t>
            </a:r>
            <a:r>
              <a:rPr lang="en-US" altLang="ko-KR" sz="2000" dirty="0"/>
              <a:t> property is an </a:t>
            </a:r>
            <a:r>
              <a:rPr lang="en-US" altLang="ko-KR" sz="2000" dirty="0" err="1"/>
              <a:t>EventHandler</a:t>
            </a:r>
            <a:r>
              <a:rPr lang="en-US" altLang="ko-KR" sz="2000" dirty="0"/>
              <a:t> which specifies a function to be called when the track event occurs on an </a:t>
            </a:r>
            <a:r>
              <a:rPr lang="en-US" altLang="ko-KR" sz="2000" dirty="0" err="1"/>
              <a:t>RTCPeerConnection</a:t>
            </a:r>
            <a:r>
              <a:rPr lang="en-US" altLang="ko-KR" sz="2000" dirty="0"/>
              <a:t> interface. </a:t>
            </a:r>
            <a:endParaRPr lang="en-US" altLang="ko-KR" sz="2000" dirty="0" smtClean="0"/>
          </a:p>
          <a:p>
            <a:pPr marL="0" indent="0">
              <a:buNone/>
            </a:pPr>
            <a:endParaRPr lang="en-US" altLang="ko-KR" sz="2000" dirty="0"/>
          </a:p>
          <a:p>
            <a:pPr marL="0" indent="0">
              <a:buNone/>
            </a:pPr>
            <a:r>
              <a:rPr lang="en-US" altLang="ko-KR" sz="2000" dirty="0" smtClean="0"/>
              <a:t>The </a:t>
            </a:r>
            <a:r>
              <a:rPr lang="en-US" altLang="ko-KR" sz="2000" dirty="0"/>
              <a:t>function receives as input the event object, of type </a:t>
            </a:r>
            <a:r>
              <a:rPr lang="en-US" altLang="ko-KR" sz="2000" dirty="0" err="1"/>
              <a:t>RTCTrackEvent</a:t>
            </a:r>
            <a:r>
              <a:rPr lang="en-US" altLang="ko-KR" sz="2000" dirty="0"/>
              <a:t>; </a:t>
            </a:r>
            <a:endParaRPr lang="en-US" altLang="ko-KR" sz="2000" dirty="0" smtClean="0"/>
          </a:p>
          <a:p>
            <a:pPr marL="0" indent="0">
              <a:buNone/>
            </a:pPr>
            <a:r>
              <a:rPr lang="en-US" altLang="ko-KR" sz="2000" dirty="0" smtClean="0"/>
              <a:t>this </a:t>
            </a:r>
            <a:r>
              <a:rPr lang="en-US" altLang="ko-KR" sz="2000" dirty="0"/>
              <a:t>event is sent when a new incoming </a:t>
            </a:r>
            <a:r>
              <a:rPr lang="en-US" altLang="ko-KR" sz="2000" dirty="0" err="1"/>
              <a:t>MediaStreamTrack</a:t>
            </a:r>
            <a:r>
              <a:rPr lang="en-US" altLang="ko-KR" sz="2000" dirty="0"/>
              <a:t> has been created and associated with an </a:t>
            </a:r>
            <a:r>
              <a:rPr lang="en-US" altLang="ko-KR" sz="2000" dirty="0" err="1"/>
              <a:t>RTCRtpReceiver</a:t>
            </a:r>
            <a:r>
              <a:rPr lang="en-US" altLang="ko-KR" sz="2000" dirty="0"/>
              <a:t> object which has been added to the set of receivers on connection.</a:t>
            </a:r>
            <a:endParaRPr lang="ko-KR" altLang="en-US" sz="2000" dirty="0"/>
          </a:p>
        </p:txBody>
      </p:sp>
    </p:spTree>
    <p:extLst>
      <p:ext uri="{BB962C8B-B14F-4D97-AF65-F5344CB8AC3E}">
        <p14:creationId xmlns:p14="http://schemas.microsoft.com/office/powerpoint/2010/main" val="2865946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addTrack</a:t>
            </a:r>
            <a:r>
              <a:rPr lang="en-US" altLang="ko-KR" dirty="0" smtClean="0"/>
              <a:t>()</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400" dirty="0" smtClean="0"/>
              <a:t>The </a:t>
            </a:r>
            <a:r>
              <a:rPr lang="en-US" altLang="ko-KR" sz="2400" dirty="0" err="1"/>
              <a:t>RTCPeerConnection</a:t>
            </a:r>
            <a:r>
              <a:rPr lang="en-US" altLang="ko-KR" sz="2400" dirty="0"/>
              <a:t> method </a:t>
            </a:r>
            <a:r>
              <a:rPr lang="en-US" altLang="ko-KR" sz="2400" dirty="0" err="1"/>
              <a:t>addTrack</a:t>
            </a:r>
            <a:r>
              <a:rPr lang="en-US" altLang="ko-KR" sz="2400" dirty="0"/>
              <a:t>() adds a new media track to the connection. </a:t>
            </a:r>
            <a:endParaRPr lang="en-US" altLang="ko-KR" sz="2400" dirty="0" smtClean="0"/>
          </a:p>
          <a:p>
            <a:pPr marL="0" indent="0">
              <a:buNone/>
            </a:pPr>
            <a:endParaRPr lang="en-US" altLang="ko-KR" sz="2400" dirty="0"/>
          </a:p>
          <a:p>
            <a:pPr marL="0" indent="0">
              <a:buNone/>
            </a:pPr>
            <a:r>
              <a:rPr lang="en-US" altLang="ko-KR" sz="2400" dirty="0" smtClean="0"/>
              <a:t>The </a:t>
            </a:r>
            <a:r>
              <a:rPr lang="en-US" altLang="ko-KR" sz="2400" dirty="0"/>
              <a:t>track is added to the set of tracks which will be transmitted to the other peer.</a:t>
            </a:r>
            <a:endParaRPr lang="ko-KR" altLang="en-US" sz="2400" dirty="0"/>
          </a:p>
        </p:txBody>
      </p:sp>
    </p:spTree>
    <p:extLst>
      <p:ext uri="{BB962C8B-B14F-4D97-AF65-F5344CB8AC3E}">
        <p14:creationId xmlns:p14="http://schemas.microsoft.com/office/powerpoint/2010/main" val="2049832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createOffer</a:t>
            </a:r>
            <a:r>
              <a:rPr lang="en-US" altLang="ko-KR" dirty="0" smtClean="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800" dirty="0" smtClean="0"/>
              <a:t>The </a:t>
            </a:r>
            <a:r>
              <a:rPr lang="en-US" altLang="ko-KR" sz="1800" dirty="0" err="1"/>
              <a:t>createOffer</a:t>
            </a:r>
            <a:r>
              <a:rPr lang="en-US" altLang="ko-KR" sz="1800" dirty="0"/>
              <a:t>() method of the </a:t>
            </a:r>
            <a:r>
              <a:rPr lang="en-US" altLang="ko-KR" sz="1800" dirty="0" err="1"/>
              <a:t>RTCPeerConnection</a:t>
            </a:r>
            <a:r>
              <a:rPr lang="en-US" altLang="ko-KR" sz="1800" dirty="0"/>
              <a:t> interface initiates the creation of an SDP offer which includes information about any </a:t>
            </a:r>
            <a:r>
              <a:rPr lang="en-US" altLang="ko-KR" sz="1800" dirty="0" err="1"/>
              <a:t>MediaStreamTracks</a:t>
            </a:r>
            <a:r>
              <a:rPr lang="en-US" altLang="ko-KR" sz="1800" dirty="0"/>
              <a:t> already attached to the </a:t>
            </a:r>
            <a:r>
              <a:rPr lang="en-US" altLang="ko-KR" sz="1800" dirty="0" err="1"/>
              <a:t>WebRTC</a:t>
            </a:r>
            <a:r>
              <a:rPr lang="en-US" altLang="ko-KR" sz="1800" dirty="0"/>
              <a:t> session, codec and options supported by the browser, and any candidates already gathered by the ICE agent, </a:t>
            </a:r>
            <a:endParaRPr lang="en-US" altLang="ko-KR" sz="1800" dirty="0" smtClean="0"/>
          </a:p>
          <a:p>
            <a:pPr marL="0" indent="0">
              <a:buNone/>
            </a:pPr>
            <a:endParaRPr lang="en-US" altLang="ko-KR" sz="1800" dirty="0"/>
          </a:p>
          <a:p>
            <a:pPr marL="0" indent="0">
              <a:buNone/>
            </a:pPr>
            <a:r>
              <a:rPr lang="en-US" altLang="ko-KR" sz="1800" dirty="0" smtClean="0"/>
              <a:t>for </a:t>
            </a:r>
            <a:r>
              <a:rPr lang="en-US" altLang="ko-KR" sz="1800" dirty="0"/>
              <a:t>the purpose of being sent over the signaling channel to a potential peer to request a connection or to update the configuration of an existing connection.</a:t>
            </a:r>
            <a:endParaRPr lang="ko-KR" altLang="en-US" sz="1800" dirty="0"/>
          </a:p>
        </p:txBody>
      </p:sp>
    </p:spTree>
    <p:extLst>
      <p:ext uri="{BB962C8B-B14F-4D97-AF65-F5344CB8AC3E}">
        <p14:creationId xmlns:p14="http://schemas.microsoft.com/office/powerpoint/2010/main" val="1773080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createAnswer</a:t>
            </a:r>
            <a:r>
              <a:rPr lang="en-US" altLang="ko-KR" dirty="0" smtClean="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2000" dirty="0" smtClean="0"/>
              <a:t>The </a:t>
            </a:r>
            <a:r>
              <a:rPr lang="en-US" altLang="ko-KR" sz="2000" dirty="0" err="1"/>
              <a:t>createAnswer</a:t>
            </a:r>
            <a:r>
              <a:rPr lang="en-US" altLang="ko-KR" sz="2000" dirty="0"/>
              <a:t>() method on the </a:t>
            </a:r>
            <a:r>
              <a:rPr lang="en-US" altLang="ko-KR" sz="2000" dirty="0" err="1"/>
              <a:t>RTCPeerConnection</a:t>
            </a:r>
            <a:r>
              <a:rPr lang="en-US" altLang="ko-KR" sz="2000" dirty="0"/>
              <a:t> interface creates an SDP answer to an offer received from a remote peer during the offer/answer negotiation of a </a:t>
            </a:r>
            <a:r>
              <a:rPr lang="en-US" altLang="ko-KR" sz="2000" dirty="0" err="1"/>
              <a:t>WebRTC</a:t>
            </a:r>
            <a:r>
              <a:rPr lang="en-US" altLang="ko-KR" sz="2000" dirty="0"/>
              <a:t> connection. </a:t>
            </a:r>
            <a:endParaRPr lang="en-US" altLang="ko-KR" sz="2000" dirty="0" smtClean="0"/>
          </a:p>
          <a:p>
            <a:pPr marL="0" indent="0">
              <a:buNone/>
            </a:pPr>
            <a:endParaRPr lang="en-US" altLang="ko-KR" sz="2000" dirty="0"/>
          </a:p>
          <a:p>
            <a:pPr marL="0" indent="0">
              <a:buNone/>
            </a:pPr>
            <a:r>
              <a:rPr lang="en-US" altLang="ko-KR" sz="2000" dirty="0" smtClean="0"/>
              <a:t>The </a:t>
            </a:r>
            <a:r>
              <a:rPr lang="en-US" altLang="ko-KR" sz="2000" dirty="0"/>
              <a:t>answer contains information about any media already attached to the session, codecs and options supported by the browser, and any ICE candidates </a:t>
            </a:r>
            <a:r>
              <a:rPr lang="en-US" altLang="ko-KR" sz="2000" dirty="0" err="1"/>
              <a:t>whreiady</a:t>
            </a:r>
            <a:r>
              <a:rPr lang="en-US" altLang="ko-KR" sz="2000" dirty="0"/>
              <a:t> been gathered. </a:t>
            </a:r>
            <a:endParaRPr lang="en-US" altLang="ko-KR" sz="2000" dirty="0" smtClean="0"/>
          </a:p>
          <a:p>
            <a:pPr marL="0" indent="0">
              <a:buNone/>
            </a:pPr>
            <a:endParaRPr lang="en-US" altLang="ko-KR" sz="2000" dirty="0"/>
          </a:p>
          <a:p>
            <a:pPr marL="0" indent="0">
              <a:buNone/>
            </a:pPr>
            <a:r>
              <a:rPr lang="en-US" altLang="ko-KR" sz="2000" dirty="0" smtClean="0"/>
              <a:t>The </a:t>
            </a:r>
            <a:r>
              <a:rPr lang="en-US" altLang="ko-KR" sz="2000" dirty="0"/>
              <a:t>answer is delivered to the returned Promise, and should then be sent to the source of the offer to continue the negotiation process.</a:t>
            </a:r>
            <a:endParaRPr lang="ko-KR" altLang="en-US" sz="2000" dirty="0"/>
          </a:p>
        </p:txBody>
      </p:sp>
    </p:spTree>
    <p:extLst>
      <p:ext uri="{BB962C8B-B14F-4D97-AF65-F5344CB8AC3E}">
        <p14:creationId xmlns:p14="http://schemas.microsoft.com/office/powerpoint/2010/main" val="2582947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setLocalDescription</a:t>
            </a:r>
            <a:r>
              <a:rPr lang="en-US" altLang="ko-KR" dirty="0"/>
              <a:t>() </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000" dirty="0" smtClean="0"/>
              <a:t>The </a:t>
            </a:r>
            <a:r>
              <a:rPr lang="en-US" altLang="ko-KR" sz="2000" dirty="0" err="1"/>
              <a:t>RTCPeerConnection.setLocalDescription</a:t>
            </a:r>
            <a:r>
              <a:rPr lang="en-US" altLang="ko-KR" sz="2000" dirty="0"/>
              <a:t>() method changes the local description associated with the connection. </a:t>
            </a:r>
            <a:endParaRPr lang="en-US" altLang="ko-KR" sz="2000" dirty="0" smtClean="0"/>
          </a:p>
          <a:p>
            <a:pPr marL="0" indent="0">
              <a:buNone/>
            </a:pPr>
            <a:endParaRPr lang="en-US" altLang="ko-KR" sz="2000" dirty="0"/>
          </a:p>
          <a:p>
            <a:pPr marL="0" indent="0">
              <a:buNone/>
            </a:pPr>
            <a:r>
              <a:rPr lang="en-US" altLang="ko-KR" sz="2000" dirty="0" smtClean="0"/>
              <a:t>This </a:t>
            </a:r>
            <a:r>
              <a:rPr lang="en-US" altLang="ko-KR" sz="2000" dirty="0"/>
              <a:t>description specifies the properties of the local end of the connection, including the media format.</a:t>
            </a:r>
            <a:endParaRPr lang="ko-KR" altLang="en-US" sz="2000" dirty="0"/>
          </a:p>
        </p:txBody>
      </p:sp>
    </p:spTree>
    <p:extLst>
      <p:ext uri="{BB962C8B-B14F-4D97-AF65-F5344CB8AC3E}">
        <p14:creationId xmlns:p14="http://schemas.microsoft.com/office/powerpoint/2010/main" val="38165071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setRemoteDescription</a:t>
            </a:r>
            <a:r>
              <a:rPr lang="en-US" altLang="ko-KR" dirty="0"/>
              <a:t>() </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000" dirty="0" smtClean="0"/>
              <a:t>The </a:t>
            </a:r>
            <a:r>
              <a:rPr lang="en-US" altLang="ko-KR" sz="2000" dirty="0" err="1"/>
              <a:t>RTCPeerConnection.setRemoteDescription</a:t>
            </a:r>
            <a:r>
              <a:rPr lang="en-US" altLang="ko-KR" sz="2000" dirty="0"/>
              <a:t>() method changes the remote description associated with the connection. </a:t>
            </a:r>
            <a:endParaRPr lang="en-US" altLang="ko-KR" sz="2000" dirty="0" smtClean="0"/>
          </a:p>
          <a:p>
            <a:pPr marL="0" indent="0">
              <a:buNone/>
            </a:pPr>
            <a:endParaRPr lang="en-US" altLang="ko-KR" sz="2000" dirty="0"/>
          </a:p>
          <a:p>
            <a:pPr marL="0" indent="0">
              <a:buNone/>
            </a:pPr>
            <a:r>
              <a:rPr lang="en-US" altLang="ko-KR" sz="2000" dirty="0" smtClean="0"/>
              <a:t>This </a:t>
            </a:r>
            <a:r>
              <a:rPr lang="en-US" altLang="ko-KR" sz="2000" dirty="0"/>
              <a:t>description specifies the properties of the remote end of the connection, including the media format.</a:t>
            </a:r>
            <a:endParaRPr lang="ko-KR" altLang="en-US" sz="2000" dirty="0"/>
          </a:p>
        </p:txBody>
      </p:sp>
    </p:spTree>
    <p:extLst>
      <p:ext uri="{BB962C8B-B14F-4D97-AF65-F5344CB8AC3E}">
        <p14:creationId xmlns:p14="http://schemas.microsoft.com/office/powerpoint/2010/main" val="3236263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12290" name="Picture 2" descr="https://image.slidesharecdn.com/shwetankfronteerstalk-141010080914-conversion-gate02/95/webrtc-a-frontend-perspective-70-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94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13314" name="Picture 2" descr="https://image.slidesharecdn.com/shwetankfronteerstalk-141010080914-conversion-gate02/95/webrtc-a-frontend-perspective-71-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249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3455" y="195231"/>
            <a:ext cx="1584176" cy="215444"/>
          </a:xfrm>
          <a:prstGeom prst="rect">
            <a:avLst/>
          </a:prstGeom>
          <a:noFill/>
        </p:spPr>
        <p:txBody>
          <a:bodyPr wrap="square" rtlCol="0">
            <a:spAutoFit/>
          </a:bodyPr>
          <a:lstStyle/>
          <a:p>
            <a:r>
              <a:rPr lang="ko-KR" altLang="en-US" sz="800" spc="-30" dirty="0" smtClean="0">
                <a:solidFill>
                  <a:schemeClr val="tx1">
                    <a:lumMod val="95000"/>
                    <a:lumOff val="5000"/>
                  </a:schemeClr>
                </a:solidFill>
                <a:latin typeface="나눔고딕" pitchFamily="50" charset="-127"/>
                <a:ea typeface="나눔고딕" pitchFamily="50" charset="-127"/>
              </a:rPr>
              <a:t>개발환경</a:t>
            </a:r>
            <a:endParaRPr lang="en-US" altLang="ko-KR" sz="800" spc="-30" dirty="0">
              <a:solidFill>
                <a:schemeClr val="tx1">
                  <a:lumMod val="95000"/>
                  <a:lumOff val="5000"/>
                </a:schemeClr>
              </a:solidFill>
              <a:latin typeface="나눔고딕" pitchFamily="50" charset="-127"/>
              <a:ea typeface="나눔고딕" pitchFamily="50" charset="-127"/>
            </a:endParaRPr>
          </a:p>
        </p:txBody>
      </p:sp>
      <p:cxnSp>
        <p:nvCxnSpPr>
          <p:cNvPr id="20" name="직선 연결선 19"/>
          <p:cNvCxnSpPr/>
          <p:nvPr/>
        </p:nvCxnSpPr>
        <p:spPr>
          <a:xfrm>
            <a:off x="364803" y="547859"/>
            <a:ext cx="8406000" cy="0"/>
          </a:xfrm>
          <a:prstGeom prst="line">
            <a:avLst/>
          </a:prstGeom>
          <a:ln w="31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제목 1"/>
          <p:cNvSpPr>
            <a:spLocks noGrp="1"/>
          </p:cNvSpPr>
          <p:nvPr>
            <p:ph type="title"/>
          </p:nvPr>
        </p:nvSpPr>
        <p:spPr>
          <a:xfrm>
            <a:off x="256544" y="700126"/>
            <a:ext cx="6995120" cy="580926"/>
          </a:xfrm>
        </p:spPr>
        <p:txBody>
          <a:bodyPr>
            <a:noAutofit/>
          </a:bodyPr>
          <a:lstStyle/>
          <a:p>
            <a:pPr algn="l"/>
            <a:r>
              <a:rPr lang="ko-KR" altLang="en-US" sz="4000" b="1" spc="-150" dirty="0" smtClean="0">
                <a:solidFill>
                  <a:schemeClr val="accent4">
                    <a:lumMod val="50000"/>
                  </a:schemeClr>
                </a:solidFill>
                <a:latin typeface="나눔고딕" pitchFamily="50" charset="-127"/>
                <a:ea typeface="나눔고딕" pitchFamily="50" charset="-127"/>
              </a:rPr>
              <a:t>개발환경</a:t>
            </a:r>
            <a:endParaRPr lang="ko-KR" altLang="en-US" sz="4000" b="1" spc="-150" dirty="0">
              <a:solidFill>
                <a:schemeClr val="accent4">
                  <a:lumMod val="50000"/>
                </a:schemeClr>
              </a:solidFill>
              <a:latin typeface="나눔고딕" pitchFamily="50" charset="-127"/>
              <a:ea typeface="나눔고딕" pitchFamily="50" charset="-127"/>
            </a:endParaRPr>
          </a:p>
        </p:txBody>
      </p:sp>
      <p:sp>
        <p:nvSpPr>
          <p:cNvPr id="9" name="TextBox 8"/>
          <p:cNvSpPr txBox="1"/>
          <p:nvPr/>
        </p:nvSpPr>
        <p:spPr>
          <a:xfrm>
            <a:off x="7277411" y="195231"/>
            <a:ext cx="1584176" cy="215444"/>
          </a:xfrm>
          <a:prstGeom prst="rect">
            <a:avLst/>
          </a:prstGeom>
          <a:noFill/>
        </p:spPr>
        <p:txBody>
          <a:bodyPr wrap="square" rtlCol="0">
            <a:spAutoFit/>
          </a:bodyPr>
          <a:lstStyle/>
          <a:p>
            <a:pPr algn="r"/>
            <a:fld id="{DBA1376A-1BCE-4C3B-85BD-05D751D6B156}" type="slidenum">
              <a:rPr lang="en-US" altLang="ko-KR" sz="800" spc="-30" smtClean="0">
                <a:solidFill>
                  <a:schemeClr val="tx1">
                    <a:lumMod val="95000"/>
                    <a:lumOff val="5000"/>
                  </a:schemeClr>
                </a:solidFill>
                <a:latin typeface="나눔고딕" pitchFamily="50" charset="-127"/>
                <a:ea typeface="나눔고딕" pitchFamily="50" charset="-127"/>
              </a:rPr>
              <a:pPr algn="r"/>
              <a:t>4</a:t>
            </a:fld>
            <a:r>
              <a:rPr lang="en-US" altLang="ko-KR" sz="800" spc="-30" dirty="0" smtClean="0">
                <a:solidFill>
                  <a:schemeClr val="tx1">
                    <a:lumMod val="95000"/>
                    <a:lumOff val="5000"/>
                  </a:schemeClr>
                </a:solidFill>
                <a:latin typeface="나눔고딕" pitchFamily="50" charset="-127"/>
                <a:ea typeface="나눔고딕" pitchFamily="50" charset="-127"/>
              </a:rPr>
              <a:t> / 14</a:t>
            </a:r>
            <a:endParaRPr lang="en-US" altLang="ko-KR" sz="800" spc="-30" dirty="0">
              <a:solidFill>
                <a:schemeClr val="tx1">
                  <a:lumMod val="95000"/>
                  <a:lumOff val="5000"/>
                </a:schemeClr>
              </a:solidFill>
              <a:latin typeface="나눔고딕" pitchFamily="50" charset="-127"/>
              <a:ea typeface="나눔고딕" pitchFamily="50" charset="-127"/>
            </a:endParaRPr>
          </a:p>
        </p:txBody>
      </p:sp>
      <p:sp>
        <p:nvSpPr>
          <p:cNvPr id="2" name="직사각형 1"/>
          <p:cNvSpPr/>
          <p:nvPr/>
        </p:nvSpPr>
        <p:spPr>
          <a:xfrm>
            <a:off x="290567" y="1570503"/>
            <a:ext cx="8554471" cy="5570756"/>
          </a:xfrm>
          <a:prstGeom prst="rect">
            <a:avLst/>
          </a:prstGeom>
        </p:spPr>
        <p:txBody>
          <a:bodyPr wrap="square">
            <a:spAutoFit/>
          </a:bodyPr>
          <a:lstStyle/>
          <a:p>
            <a:pPr marL="342900" lvl="1" indent="-342900">
              <a:buFontTx/>
              <a:buChar char="-"/>
            </a:pPr>
            <a:r>
              <a:rPr lang="ko-KR" altLang="en-US" sz="2000" dirty="0" smtClean="0"/>
              <a:t>언어</a:t>
            </a:r>
            <a:r>
              <a:rPr lang="en-US" altLang="ko-KR" sz="2000" dirty="0" smtClean="0"/>
              <a:t> </a:t>
            </a:r>
          </a:p>
          <a:p>
            <a:pPr marL="800100" lvl="2" indent="-342900">
              <a:buFontTx/>
              <a:buChar char="-"/>
            </a:pPr>
            <a:r>
              <a:rPr lang="en-US" altLang="ko-KR" sz="2000" dirty="0" smtClean="0"/>
              <a:t>HTML</a:t>
            </a:r>
          </a:p>
          <a:p>
            <a:pPr marL="800100" lvl="2" indent="-342900">
              <a:buFontTx/>
              <a:buChar char="-"/>
            </a:pPr>
            <a:r>
              <a:rPr lang="en-US" altLang="ko-KR" sz="2000" dirty="0" smtClean="0"/>
              <a:t>JAVASCRIPT</a:t>
            </a:r>
          </a:p>
          <a:p>
            <a:pPr marL="342900" lvl="1" indent="-342900">
              <a:buFontTx/>
              <a:buChar char="-"/>
            </a:pPr>
            <a:r>
              <a:rPr lang="ko-KR" altLang="en-US" sz="2000" dirty="0" err="1" smtClean="0"/>
              <a:t>개발툴</a:t>
            </a:r>
            <a:r>
              <a:rPr lang="ko-KR" altLang="en-US" sz="2000" dirty="0" smtClean="0"/>
              <a:t> </a:t>
            </a:r>
            <a:endParaRPr lang="en-US" altLang="ko-KR" sz="2000" dirty="0" smtClean="0"/>
          </a:p>
          <a:p>
            <a:pPr marL="800100" lvl="2" indent="-342900">
              <a:buFontTx/>
              <a:buChar char="-"/>
            </a:pPr>
            <a:r>
              <a:rPr lang="ko-KR" altLang="en-US" sz="2000" dirty="0" smtClean="0"/>
              <a:t>마음대로 </a:t>
            </a:r>
            <a:endParaRPr lang="en-US" altLang="ko-KR" sz="2000" dirty="0" smtClean="0"/>
          </a:p>
          <a:p>
            <a:pPr marL="800100" lvl="2" indent="-342900">
              <a:buFontTx/>
              <a:buChar char="-"/>
            </a:pPr>
            <a:r>
              <a:rPr lang="ko-KR" altLang="en-US" sz="2000" dirty="0" smtClean="0"/>
              <a:t>권장 </a:t>
            </a:r>
            <a:r>
              <a:rPr lang="en-US" altLang="ko-KR" sz="2000" dirty="0" smtClean="0"/>
              <a:t>-&gt; VS Code</a:t>
            </a:r>
          </a:p>
          <a:p>
            <a:pPr marL="342900" lvl="1" indent="-342900">
              <a:buFontTx/>
              <a:buChar char="-"/>
            </a:pPr>
            <a:r>
              <a:rPr lang="ko-KR" altLang="en-US" sz="2000" dirty="0" smtClean="0"/>
              <a:t>실행환경</a:t>
            </a:r>
            <a:endParaRPr lang="en-US" altLang="ko-KR" sz="2000" dirty="0" smtClean="0"/>
          </a:p>
          <a:p>
            <a:pPr marL="800100" lvl="2" indent="-342900">
              <a:buFontTx/>
              <a:buChar char="-"/>
            </a:pPr>
            <a:r>
              <a:rPr lang="en-US" altLang="ko-KR" sz="2000" dirty="0" smtClean="0"/>
              <a:t>Chrome (</a:t>
            </a:r>
            <a:r>
              <a:rPr lang="ko-KR" altLang="en-US" sz="2000" dirty="0" smtClean="0"/>
              <a:t>권장</a:t>
            </a:r>
            <a:r>
              <a:rPr lang="en-US" altLang="ko-KR" sz="2000" dirty="0" smtClean="0"/>
              <a:t>) + </a:t>
            </a:r>
            <a:r>
              <a:rPr lang="en-US" altLang="ko-KR" sz="2000" strike="sngStrike" dirty="0" smtClean="0"/>
              <a:t>WS for Chrome</a:t>
            </a:r>
          </a:p>
          <a:p>
            <a:pPr marL="800100" lvl="2" indent="-342900">
              <a:buFontTx/>
              <a:buChar char="-"/>
            </a:pPr>
            <a:endParaRPr lang="en-US" altLang="ko-KR" sz="2000" dirty="0"/>
          </a:p>
          <a:p>
            <a:pPr marL="342900" lvl="1" indent="-342900">
              <a:buFontTx/>
              <a:buChar char="-"/>
            </a:pPr>
            <a:r>
              <a:rPr lang="en-US" altLang="ko-KR" sz="2000" b="1" dirty="0" err="1" smtClean="0">
                <a:solidFill>
                  <a:srgbClr val="FF0000"/>
                </a:solidFill>
              </a:rPr>
              <a:t>Github</a:t>
            </a:r>
            <a:r>
              <a:rPr lang="en-US" altLang="ko-KR" sz="2000" b="1" dirty="0" smtClean="0">
                <a:solidFill>
                  <a:srgbClr val="FF0000"/>
                </a:solidFill>
              </a:rPr>
              <a:t> Pages </a:t>
            </a:r>
          </a:p>
          <a:p>
            <a:pPr marL="800100" lvl="2" indent="-342900">
              <a:buFontTx/>
              <a:buChar char="-"/>
            </a:pPr>
            <a:r>
              <a:rPr lang="en-US" altLang="ko-KR" sz="2000" b="1" dirty="0" smtClean="0">
                <a:solidFill>
                  <a:srgbClr val="FF0000"/>
                </a:solidFill>
              </a:rPr>
              <a:t>Why? = Because We need HTTPS</a:t>
            </a:r>
            <a:r>
              <a:rPr lang="en-US" altLang="ko-KR" sz="2000" b="1" dirty="0" smtClean="0">
                <a:solidFill>
                  <a:srgbClr val="FF0000"/>
                </a:solidFill>
              </a:rPr>
              <a:t>.</a:t>
            </a:r>
          </a:p>
          <a:p>
            <a:pPr marL="800100" lvl="2" indent="-342900">
              <a:buFontTx/>
              <a:buChar char="-"/>
            </a:pPr>
            <a:r>
              <a:rPr lang="en-US" altLang="ko-KR" sz="2000" b="1" dirty="0" err="1" smtClean="0">
                <a:solidFill>
                  <a:srgbClr val="FF0000"/>
                </a:solidFill>
              </a:rPr>
              <a:t>Github</a:t>
            </a:r>
            <a:r>
              <a:rPr lang="en-US" altLang="ko-KR" sz="2000" b="1" dirty="0" smtClean="0">
                <a:solidFill>
                  <a:srgbClr val="FF0000"/>
                </a:solidFill>
              </a:rPr>
              <a:t> </a:t>
            </a:r>
            <a:r>
              <a:rPr lang="ko-KR" altLang="en-US" sz="2000" b="1" dirty="0" smtClean="0">
                <a:solidFill>
                  <a:srgbClr val="FF0000"/>
                </a:solidFill>
              </a:rPr>
              <a:t>가입 </a:t>
            </a:r>
            <a:endParaRPr lang="en-US" altLang="ko-KR" sz="2000" b="1" dirty="0" smtClean="0">
              <a:solidFill>
                <a:srgbClr val="FF0000"/>
              </a:solidFill>
            </a:endParaRPr>
          </a:p>
          <a:p>
            <a:pPr marL="800100" lvl="2" indent="-342900">
              <a:buFontTx/>
              <a:buChar char="-"/>
            </a:pPr>
            <a:r>
              <a:rPr lang="en-US" altLang="ko-KR" sz="2000" b="1" dirty="0" smtClean="0">
                <a:solidFill>
                  <a:srgbClr val="FF0000"/>
                </a:solidFill>
              </a:rPr>
              <a:t>Id.github.io </a:t>
            </a:r>
            <a:r>
              <a:rPr lang="ko-KR" altLang="en-US" sz="2000" b="1" dirty="0" err="1" smtClean="0">
                <a:solidFill>
                  <a:srgbClr val="FF0000"/>
                </a:solidFill>
              </a:rPr>
              <a:t>레파지토리</a:t>
            </a:r>
            <a:r>
              <a:rPr lang="ko-KR" altLang="en-US" sz="2000" b="1" dirty="0" smtClean="0">
                <a:solidFill>
                  <a:srgbClr val="FF0000"/>
                </a:solidFill>
              </a:rPr>
              <a:t> 생성</a:t>
            </a:r>
            <a:endParaRPr lang="en-US" altLang="ko-KR" sz="2000" b="1" dirty="0" smtClean="0">
              <a:solidFill>
                <a:srgbClr val="FF0000"/>
              </a:solidFill>
            </a:endParaRPr>
          </a:p>
          <a:p>
            <a:pPr marL="800100" lvl="2" indent="-342900">
              <a:buFontTx/>
              <a:buChar char="-"/>
            </a:pPr>
            <a:r>
              <a:rPr lang="en-US" altLang="ko-KR" sz="2000" b="1" dirty="0" err="1" smtClean="0">
                <a:solidFill>
                  <a:srgbClr val="FF0000"/>
                </a:solidFill>
              </a:rPr>
              <a:t>GithubDesktop</a:t>
            </a:r>
            <a:r>
              <a:rPr lang="en-US" altLang="ko-KR" sz="2000" b="1" dirty="0" smtClean="0">
                <a:solidFill>
                  <a:srgbClr val="FF0000"/>
                </a:solidFill>
              </a:rPr>
              <a:t> </a:t>
            </a:r>
            <a:r>
              <a:rPr lang="ko-KR" altLang="en-US" sz="2000" b="1" dirty="0" smtClean="0">
                <a:solidFill>
                  <a:srgbClr val="FF0000"/>
                </a:solidFill>
              </a:rPr>
              <a:t>설치 </a:t>
            </a:r>
            <a:r>
              <a:rPr lang="en-US" altLang="ko-KR" sz="2000" b="1" dirty="0">
                <a:solidFill>
                  <a:srgbClr val="FF0000"/>
                </a:solidFill>
              </a:rPr>
              <a:t>(</a:t>
            </a:r>
            <a:r>
              <a:rPr lang="en-US" altLang="ko-KR" sz="2000" b="1" dirty="0">
                <a:solidFill>
                  <a:srgbClr val="FF0000"/>
                </a:solidFill>
                <a:hlinkClick r:id="rId3"/>
              </a:rPr>
              <a:t>https://desktop.github.com</a:t>
            </a:r>
            <a:r>
              <a:rPr lang="en-US" altLang="ko-KR" sz="2000" b="1" dirty="0" smtClean="0">
                <a:solidFill>
                  <a:srgbClr val="FF0000"/>
                </a:solidFill>
                <a:hlinkClick r:id="rId3"/>
              </a:rPr>
              <a:t>/</a:t>
            </a:r>
            <a:r>
              <a:rPr lang="en-US" altLang="ko-KR" sz="2000" b="1" dirty="0" smtClean="0">
                <a:solidFill>
                  <a:srgbClr val="FF0000"/>
                </a:solidFill>
              </a:rPr>
              <a:t>)</a:t>
            </a:r>
          </a:p>
          <a:p>
            <a:pPr marL="800100" lvl="2" indent="-342900">
              <a:buFontTx/>
              <a:buChar char="-"/>
            </a:pPr>
            <a:endParaRPr lang="en-US" altLang="ko-KR" sz="2000" b="1" dirty="0" smtClean="0">
              <a:solidFill>
                <a:srgbClr val="FF0000"/>
              </a:solidFill>
            </a:endParaRPr>
          </a:p>
          <a:p>
            <a:pPr marL="0" lvl="1"/>
            <a:endParaRPr lang="en-US" altLang="ko-KR" sz="2000" dirty="0">
              <a:hlinkClick r:id="rId4"/>
            </a:endParaRPr>
          </a:p>
          <a:p>
            <a:endParaRPr lang="en-US" altLang="ko-KR" dirty="0" smtClean="0">
              <a:hlinkClick r:id="rId4"/>
            </a:endParaRPr>
          </a:p>
          <a:p>
            <a:endParaRPr lang="ko-KR" altLang="en-US" dirty="0"/>
          </a:p>
        </p:txBody>
      </p:sp>
      <p:sp>
        <p:nvSpPr>
          <p:cNvPr id="4" name="직사각형 3"/>
          <p:cNvSpPr/>
          <p:nvPr/>
        </p:nvSpPr>
        <p:spPr>
          <a:xfrm>
            <a:off x="-162140" y="1488293"/>
            <a:ext cx="646331" cy="400110"/>
          </a:xfrm>
          <a:prstGeom prst="rect">
            <a:avLst/>
          </a:prstGeom>
        </p:spPr>
        <p:txBody>
          <a:bodyPr wrap="none">
            <a:spAutoFit/>
          </a:bodyPr>
          <a:lstStyle/>
          <a:p>
            <a:pPr lvl="1" fontAlgn="base"/>
            <a:endParaRPr lang="ko-KR" altLang="en-US" sz="2000" dirty="0"/>
          </a:p>
        </p:txBody>
      </p:sp>
    </p:spTree>
    <p:extLst>
      <p:ext uri="{BB962C8B-B14F-4D97-AF65-F5344CB8AC3E}">
        <p14:creationId xmlns:p14="http://schemas.microsoft.com/office/powerpoint/2010/main" val="421974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31054" y="2425349"/>
            <a:ext cx="3474171" cy="1041751"/>
          </a:xfrm>
        </p:spPr>
        <p:txBody>
          <a:bodyPr anchor="t">
            <a:normAutofit/>
          </a:bodyPr>
          <a:lstStyle/>
          <a:p>
            <a:pPr algn="l"/>
            <a:r>
              <a:rPr lang="ko-KR" altLang="en-US" sz="4000" b="1" spc="-250" dirty="0" smtClean="0">
                <a:solidFill>
                  <a:schemeClr val="accent4">
                    <a:lumMod val="50000"/>
                  </a:schemeClr>
                </a:solidFill>
                <a:latin typeface="나눔고딕" pitchFamily="50" charset="-127"/>
                <a:ea typeface="나눔고딕" pitchFamily="50" charset="-127"/>
              </a:rPr>
              <a:t>감사합니다</a:t>
            </a:r>
            <a:endParaRPr lang="ko-KR" altLang="en-US" sz="4000" b="1" spc="-250" dirty="0">
              <a:solidFill>
                <a:schemeClr val="accent4">
                  <a:lumMod val="50000"/>
                </a:schemeClr>
              </a:solidFill>
              <a:latin typeface="나눔고딕" pitchFamily="50" charset="-127"/>
              <a:ea typeface="나눔고딕" pitchFamily="50" charset="-127"/>
            </a:endParaRPr>
          </a:p>
        </p:txBody>
      </p:sp>
      <p:cxnSp>
        <p:nvCxnSpPr>
          <p:cNvPr id="10" name="직선 연결선 9"/>
          <p:cNvCxnSpPr/>
          <p:nvPr/>
        </p:nvCxnSpPr>
        <p:spPr>
          <a:xfrm>
            <a:off x="364803" y="3434686"/>
            <a:ext cx="8406000" cy="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 name="부제목 2"/>
          <p:cNvSpPr txBox="1">
            <a:spLocks/>
          </p:cNvSpPr>
          <p:nvPr/>
        </p:nvSpPr>
        <p:spPr>
          <a:xfrm>
            <a:off x="264463" y="6387291"/>
            <a:ext cx="3204878" cy="456456"/>
          </a:xfrm>
          <a:prstGeom prst="rect">
            <a:avLst/>
          </a:prstGeom>
        </p:spPr>
        <p:txBody>
          <a:bodyPr vert="horz" lIns="91440" tIns="45720" rIns="91440" bIns="45720" rtlCol="0">
            <a:noAutofit/>
          </a:bodyPr>
          <a:lstStyle>
            <a:lvl1pPr marL="0" indent="0" algn="l" defTabSz="914400" rtl="0" eaLnBrk="1" latinLnBrk="1"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800" spc="-20" dirty="0" smtClean="0">
                <a:solidFill>
                  <a:schemeClr val="bg1">
                    <a:lumMod val="50000"/>
                  </a:schemeClr>
                </a:solidFill>
                <a:latin typeface="나눔고딕" pitchFamily="50" charset="-127"/>
                <a:ea typeface="나눔고딕" pitchFamily="50" charset="-127"/>
              </a:rPr>
              <a:t>이 문서는 나눔글꼴로 작성되었습니다</a:t>
            </a:r>
            <a:r>
              <a:rPr lang="en-US" altLang="ko-KR" sz="800" spc="-20" dirty="0" smtClean="0">
                <a:solidFill>
                  <a:schemeClr val="bg1">
                    <a:lumMod val="50000"/>
                  </a:schemeClr>
                </a:solidFill>
                <a:latin typeface="나눔고딕" pitchFamily="50" charset="-127"/>
                <a:ea typeface="나눔고딕" pitchFamily="50" charset="-127"/>
              </a:rPr>
              <a:t>. </a:t>
            </a:r>
            <a:r>
              <a:rPr lang="ko-KR" altLang="en-US" sz="800" u="sng" spc="-20" dirty="0" smtClean="0">
                <a:solidFill>
                  <a:srgbClr val="4495D2"/>
                </a:solidFill>
                <a:latin typeface="나눔고딕" pitchFamily="50" charset="-127"/>
                <a:ea typeface="나눔고딕" pitchFamily="50" charset="-127"/>
                <a:hlinkClick r:id="rId3"/>
              </a:rPr>
              <a:t>설치하기</a:t>
            </a:r>
            <a:endParaRPr lang="ko-KR" altLang="en-US" sz="800" u="sng" spc="-20" dirty="0">
              <a:solidFill>
                <a:srgbClr val="4495D2"/>
              </a:solidFill>
              <a:latin typeface="나눔고딕" pitchFamily="50" charset="-127"/>
              <a:ea typeface="나눔고딕" pitchFamily="50"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stretch>
            <a:fillRect/>
          </a:stretch>
        </p:blipFill>
        <p:spPr>
          <a:xfrm>
            <a:off x="1432780" y="1600200"/>
            <a:ext cx="6278440" cy="4525963"/>
          </a:xfrm>
          <a:prstGeom prst="rect">
            <a:avLst/>
          </a:prstGeom>
        </p:spPr>
      </p:pic>
    </p:spTree>
    <p:extLst>
      <p:ext uri="{BB962C8B-B14F-4D97-AF65-F5344CB8AC3E}">
        <p14:creationId xmlns:p14="http://schemas.microsoft.com/office/powerpoint/2010/main" val="1849522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stretch>
            <a:fillRect/>
          </a:stretch>
        </p:blipFill>
        <p:spPr>
          <a:xfrm>
            <a:off x="1432780" y="1600200"/>
            <a:ext cx="6278440" cy="4525963"/>
          </a:xfrm>
          <a:prstGeom prst="rect">
            <a:avLst/>
          </a:prstGeom>
        </p:spPr>
      </p:pic>
      <p:sp>
        <p:nvSpPr>
          <p:cNvPr id="3" name="직사각형 2"/>
          <p:cNvSpPr/>
          <p:nvPr/>
        </p:nvSpPr>
        <p:spPr>
          <a:xfrm>
            <a:off x="2332653" y="2481943"/>
            <a:ext cx="4578220" cy="1592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Without Signal Server</a:t>
            </a:r>
            <a:endParaRPr lang="ko-KR" altLang="en-US" dirty="0"/>
          </a:p>
          <a:p>
            <a:pPr algn="ctr"/>
            <a:endParaRPr lang="ko-KR" altLang="en-US" dirty="0"/>
          </a:p>
        </p:txBody>
      </p:sp>
    </p:spTree>
    <p:extLst>
      <p:ext uri="{BB962C8B-B14F-4D97-AF65-F5344CB8AC3E}">
        <p14:creationId xmlns:p14="http://schemas.microsoft.com/office/powerpoint/2010/main" val="504691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098" name="Picture 2" descr="https://image.slidesharecdn.com/shwetankfronteerstalk-141010080914-conversion-gate02/95/webrtc-a-frontend-perspective-58-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54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5122" name="Picture 2" descr="https://image.slidesharecdn.com/shwetankfronteerstalk-141010080914-conversion-gate02/95/webrtc-a-frontend-perspective-59-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940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6146" name="Picture 2" descr="https://image.slidesharecdn.com/shwetankfronteerstalk-141010080914-conversion-gate02/95/webrtc-a-frontend-perspective-60-1024.jpg?cb=141292931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013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사용자 지정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9758</TotalTime>
  <Words>2008</Words>
  <Application>Microsoft Office PowerPoint</Application>
  <PresentationFormat>화면 슬라이드 쇼(4:3)</PresentationFormat>
  <Paragraphs>397</Paragraphs>
  <Slides>40</Slides>
  <Notes>17</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40</vt:i4>
      </vt:variant>
    </vt:vector>
  </HeadingPairs>
  <TitlesOfParts>
    <vt:vector size="49" baseType="lpstr">
      <vt:lpstr>Open Sans</vt:lpstr>
      <vt:lpstr>맑은 고딕</vt:lpstr>
      <vt:lpstr>Helvetica Neue</vt:lpstr>
      <vt:lpstr>Wingdings</vt:lpstr>
      <vt:lpstr>나눔고딕</vt:lpstr>
      <vt:lpstr>Arial</vt:lpstr>
      <vt:lpstr>Noto Sans KR</vt:lpstr>
      <vt:lpstr>Consolas</vt:lpstr>
      <vt:lpstr>Office 테마</vt:lpstr>
      <vt:lpstr>    WebRTC 를 이용한 양방향 화상 통신 프론트앤드 개발  및 시그널서버개발 - #3 </vt:lpstr>
      <vt:lpstr>강의소개</vt:lpstr>
      <vt:lpstr>강의소개</vt:lpstr>
      <vt:lpstr>개발환경</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ICE  (Interactive Communication Establishment)</vt:lpstr>
      <vt:lpstr>PowerPoint 프레젠테이션</vt:lpstr>
      <vt:lpstr>PowerPoint 프레젠테이션</vt:lpstr>
      <vt:lpstr>SDP (Session Description Protocol)</vt:lpstr>
      <vt:lpstr>SDP 상세 설명</vt:lpstr>
      <vt:lpstr>SDP 상세 설명</vt:lpstr>
      <vt:lpstr>SDP 상세 설명</vt:lpstr>
      <vt:lpstr>SDP 상세 설명</vt:lpstr>
      <vt:lpstr>PeerConnection 설정에 따른 SDP 비교</vt:lpstr>
      <vt:lpstr>WebRTC API</vt:lpstr>
      <vt:lpstr>브라우저 지원 상황</vt:lpstr>
      <vt:lpstr>RTCPeerConnection</vt:lpstr>
      <vt:lpstr>RTCPeerConnection</vt:lpstr>
      <vt:lpstr>Caller</vt:lpstr>
      <vt:lpstr>RTCPeerConnection</vt:lpstr>
      <vt:lpstr>RTCConfiguration dictionary</vt:lpstr>
      <vt:lpstr>onicecandidate event</vt:lpstr>
      <vt:lpstr>ontrack event</vt:lpstr>
      <vt:lpstr>addTrack()</vt:lpstr>
      <vt:lpstr>createOffer()</vt:lpstr>
      <vt:lpstr>createAnswer()</vt:lpstr>
      <vt:lpstr>setLocalDescription() </vt:lpstr>
      <vt:lpstr>setRemoteDescription() </vt:lpstr>
      <vt:lpstr>PowerPoint 프레젠테이션</vt:lpstr>
      <vt:lpstr>PowerPoint 프레젠테이션</vt:lpstr>
      <vt:lpstr>감사합니다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문서의 제목 나눔고딕B, 54pt</dc:title>
  <dc:creator>네이버 한글캠페인</dc:creator>
  <cp:lastModifiedBy>moberan</cp:lastModifiedBy>
  <cp:revision>682</cp:revision>
  <cp:lastPrinted>2015-07-01T03:29:24Z</cp:lastPrinted>
  <dcterms:created xsi:type="dcterms:W3CDTF">2011-08-24T01:05:33Z</dcterms:created>
  <dcterms:modified xsi:type="dcterms:W3CDTF">2018-01-07T12:38:42Z</dcterms:modified>
</cp:coreProperties>
</file>